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70"/>
  </p:notesMasterIdLst>
  <p:sldIdLst>
    <p:sldId id="285" r:id="rId2"/>
    <p:sldId id="399" r:id="rId3"/>
    <p:sldId id="307" r:id="rId4"/>
    <p:sldId id="308" r:id="rId5"/>
    <p:sldId id="309" r:id="rId6"/>
    <p:sldId id="360" r:id="rId7"/>
    <p:sldId id="315" r:id="rId8"/>
    <p:sldId id="287" r:id="rId9"/>
    <p:sldId id="280" r:id="rId10"/>
    <p:sldId id="263" r:id="rId11"/>
    <p:sldId id="288" r:id="rId12"/>
    <p:sldId id="320" r:id="rId13"/>
    <p:sldId id="346" r:id="rId14"/>
    <p:sldId id="348" r:id="rId15"/>
    <p:sldId id="374" r:id="rId16"/>
    <p:sldId id="350" r:id="rId17"/>
    <p:sldId id="373" r:id="rId18"/>
    <p:sldId id="352" r:id="rId19"/>
    <p:sldId id="354" r:id="rId20"/>
    <p:sldId id="384" r:id="rId21"/>
    <p:sldId id="385" r:id="rId22"/>
    <p:sldId id="375" r:id="rId23"/>
    <p:sldId id="376" r:id="rId24"/>
    <p:sldId id="377" r:id="rId25"/>
    <p:sldId id="378" r:id="rId26"/>
    <p:sldId id="379" r:id="rId27"/>
    <p:sldId id="380" r:id="rId28"/>
    <p:sldId id="321" r:id="rId29"/>
    <p:sldId id="361" r:id="rId30"/>
    <p:sldId id="319" r:id="rId31"/>
    <p:sldId id="342" r:id="rId32"/>
    <p:sldId id="381" r:id="rId33"/>
    <p:sldId id="382" r:id="rId34"/>
    <p:sldId id="322" r:id="rId35"/>
    <p:sldId id="343" r:id="rId36"/>
    <p:sldId id="324" r:id="rId37"/>
    <p:sldId id="383" r:id="rId38"/>
    <p:sldId id="398" r:id="rId39"/>
    <p:sldId id="338" r:id="rId40"/>
    <p:sldId id="339" r:id="rId41"/>
    <p:sldId id="369" r:id="rId42"/>
    <p:sldId id="400" r:id="rId43"/>
    <p:sldId id="362" r:id="rId44"/>
    <p:sldId id="340" r:id="rId45"/>
    <p:sldId id="325" r:id="rId46"/>
    <p:sldId id="326" r:id="rId47"/>
    <p:sldId id="328" r:id="rId48"/>
    <p:sldId id="329" r:id="rId49"/>
    <p:sldId id="327" r:id="rId50"/>
    <p:sldId id="330" r:id="rId51"/>
    <p:sldId id="331" r:id="rId52"/>
    <p:sldId id="332" r:id="rId53"/>
    <p:sldId id="333" r:id="rId54"/>
    <p:sldId id="334" r:id="rId55"/>
    <p:sldId id="335" r:id="rId56"/>
    <p:sldId id="363" r:id="rId57"/>
    <p:sldId id="396" r:id="rId58"/>
    <p:sldId id="397" r:id="rId59"/>
    <p:sldId id="336" r:id="rId60"/>
    <p:sldId id="337" r:id="rId61"/>
    <p:sldId id="364" r:id="rId62"/>
    <p:sldId id="344" r:id="rId63"/>
    <p:sldId id="345" r:id="rId64"/>
    <p:sldId id="368" r:id="rId65"/>
    <p:sldId id="365" r:id="rId66"/>
    <p:sldId id="401" r:id="rId67"/>
    <p:sldId id="402" r:id="rId68"/>
    <p:sldId id="366" r:id="rId6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1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image" Target="../media/image4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B6B4B7-9755-4142-B563-A8718C2BDDA5}" type="datetimeFigureOut">
              <a:rPr lang="en-US" smtClean="0"/>
              <a:pPr/>
              <a:t>2/19/2020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C692AE-DE72-43E8-A79A-E90B811A8B2A}" type="slidenum">
              <a:rPr lang="en-US" smtClean="0"/>
              <a:pPr/>
              <a:t>‹#›</a:t>
            </a:fld>
            <a:endParaRPr lang="en-US" dirty="0"/>
          </a:p>
        </p:txBody>
      </p:sp>
    </p:spTree>
    <p:extLst>
      <p:ext uri="{BB962C8B-B14F-4D97-AF65-F5344CB8AC3E}">
        <p14:creationId xmlns:p14="http://schemas.microsoft.com/office/powerpoint/2010/main" val="40983103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C692AE-DE72-43E8-A79A-E90B811A8B2A}" type="slidenum">
              <a:rPr lang="en-US" smtClean="0"/>
              <a:pPr/>
              <a:t>1</a:t>
            </a:fld>
            <a:endParaRPr lang="en-US" dirty="0"/>
          </a:p>
        </p:txBody>
      </p:sp>
    </p:spTree>
    <p:extLst>
      <p:ext uri="{BB962C8B-B14F-4D97-AF65-F5344CB8AC3E}">
        <p14:creationId xmlns:p14="http://schemas.microsoft.com/office/powerpoint/2010/main" val="28767046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06DFD4-F24A-48F1-A891-D726B3EA104C}" type="slidenum">
              <a:rPr lang="en-US"/>
              <a:pPr/>
              <a:t>66</a:t>
            </a:fld>
            <a:endParaRPr lang="en-US"/>
          </a:p>
        </p:txBody>
      </p:sp>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6360798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B6069E-E699-4651-9C75-41112098B4F9}" type="slidenum">
              <a:rPr lang="en-US"/>
              <a:pPr/>
              <a:t>67</a:t>
            </a:fld>
            <a:endParaRPr lang="en-US"/>
          </a:p>
        </p:txBody>
      </p:sp>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1254566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00BEFC-5762-426A-AC60-2DE2F73E1770}" type="slidenum">
              <a:rPr lang="en-US"/>
              <a:pPr/>
              <a:t>32</a:t>
            </a:fld>
            <a:endParaRPr lang="en-US"/>
          </a:p>
        </p:txBody>
      </p:sp>
      <p:sp>
        <p:nvSpPr>
          <p:cNvPr id="356354" name="Rectangle 2"/>
          <p:cNvSpPr>
            <a:spLocks noGrp="1" noRot="1" noChangeAspect="1" noChangeArrowheads="1" noTextEdit="1"/>
          </p:cNvSpPr>
          <p:nvPr>
            <p:ph type="sldImg"/>
          </p:nvPr>
        </p:nvSpPr>
        <p:spPr>
          <a:ln/>
        </p:spPr>
      </p:sp>
      <p:sp>
        <p:nvSpPr>
          <p:cNvPr id="356355" name="Rectangle 3"/>
          <p:cNvSpPr>
            <a:spLocks noGrp="1" noChangeArrowheads="1"/>
          </p:cNvSpPr>
          <p:nvPr>
            <p:ph type="body" idx="1"/>
          </p:nvPr>
        </p:nvSpPr>
        <p:spPr/>
        <p:txBody>
          <a:bodyPr/>
          <a:lstStyle/>
          <a:p>
            <a:r>
              <a:rPr lang="en-US"/>
              <a:t>A centrifugal pump is one of the simplest pieces of equipment in any process plant. The figure shows how this type of pump operates:</a:t>
            </a:r>
          </a:p>
          <a:p>
            <a:pPr>
              <a:buFontTx/>
              <a:buChar char="•"/>
            </a:pPr>
            <a:r>
              <a:rPr lang="en-US"/>
              <a:t>Liquid is forced into an impeller either by atmospheric pressure, or in case of a jet pump by artificial pressure.</a:t>
            </a:r>
          </a:p>
          <a:p>
            <a:pPr>
              <a:buFontTx/>
              <a:buChar char="•"/>
            </a:pPr>
            <a:r>
              <a:rPr lang="en-US"/>
              <a:t>The vanes of impeller pass kinetic energy to the liquid, thereby causing the liquid to rotate. The liquid leaves the impeller at high velocity.</a:t>
            </a:r>
          </a:p>
          <a:p>
            <a:pPr>
              <a:buFontTx/>
              <a:buChar char="•"/>
            </a:pPr>
            <a:r>
              <a:rPr lang="en-US"/>
              <a:t>The impeller is surrounded by a volute casing or in case of a turbine pump a stationary diffuser ring. The volute or stationary diffuser ring converts the kinetic energy into pressure energy. </a:t>
            </a:r>
          </a:p>
        </p:txBody>
      </p:sp>
    </p:spTree>
    <p:extLst>
      <p:ext uri="{BB962C8B-B14F-4D97-AF65-F5344CB8AC3E}">
        <p14:creationId xmlns:p14="http://schemas.microsoft.com/office/powerpoint/2010/main" val="2597912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D38F0E-C281-4957-8EF8-BD2E77AA9900}" type="slidenum">
              <a:rPr lang="en-US"/>
              <a:pPr/>
              <a:t>33</a:t>
            </a:fld>
            <a:endParaRPr lang="en-US"/>
          </a:p>
        </p:txBody>
      </p:sp>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5044625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C692AE-DE72-43E8-A79A-E90B811A8B2A}" type="slidenum">
              <a:rPr lang="en-US" smtClean="0"/>
              <a:pPr/>
              <a:t>35</a:t>
            </a:fld>
            <a:endParaRPr lang="en-US" dirty="0"/>
          </a:p>
        </p:txBody>
      </p:sp>
    </p:spTree>
    <p:extLst>
      <p:ext uri="{BB962C8B-B14F-4D97-AF65-F5344CB8AC3E}">
        <p14:creationId xmlns:p14="http://schemas.microsoft.com/office/powerpoint/2010/main" val="18272968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1ED9C9-A8F6-4D9F-9867-307F1DDDC084}" type="slidenum">
              <a:rPr lang="en-US"/>
              <a:pPr/>
              <a:t>37</a:t>
            </a:fld>
            <a:endParaRPr lang="en-US"/>
          </a:p>
        </p:txBody>
      </p:sp>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5025106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C692AE-DE72-43E8-A79A-E90B811A8B2A}" type="slidenum">
              <a:rPr lang="en-US" smtClean="0"/>
              <a:pPr/>
              <a:t>43</a:t>
            </a:fld>
            <a:endParaRPr lang="en-US" dirty="0"/>
          </a:p>
        </p:txBody>
      </p:sp>
    </p:spTree>
    <p:extLst>
      <p:ext uri="{BB962C8B-B14F-4D97-AF65-F5344CB8AC3E}">
        <p14:creationId xmlns:p14="http://schemas.microsoft.com/office/powerpoint/2010/main" val="13378294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C692AE-DE72-43E8-A79A-E90B811A8B2A}" type="slidenum">
              <a:rPr lang="en-US" smtClean="0"/>
              <a:pPr/>
              <a:t>49</a:t>
            </a:fld>
            <a:endParaRPr lang="en-US" dirty="0"/>
          </a:p>
        </p:txBody>
      </p:sp>
    </p:spTree>
    <p:extLst>
      <p:ext uri="{BB962C8B-B14F-4D97-AF65-F5344CB8AC3E}">
        <p14:creationId xmlns:p14="http://schemas.microsoft.com/office/powerpoint/2010/main" val="29994041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C692AE-DE72-43E8-A79A-E90B811A8B2A}" type="slidenum">
              <a:rPr lang="en-US" smtClean="0"/>
              <a:pPr/>
              <a:t>56</a:t>
            </a:fld>
            <a:endParaRPr lang="en-US" dirty="0"/>
          </a:p>
        </p:txBody>
      </p:sp>
    </p:spTree>
    <p:extLst>
      <p:ext uri="{BB962C8B-B14F-4D97-AF65-F5344CB8AC3E}">
        <p14:creationId xmlns:p14="http://schemas.microsoft.com/office/powerpoint/2010/main" val="31894051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59BE2D8C-02BC-4701-AD74-1FC0CBF454BC}" type="slidenum">
              <a:rPr lang="en-US"/>
              <a:pPr/>
              <a:t>57</a:t>
            </a:fld>
            <a:endParaRPr 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1783832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A0554C4-3C23-476D-9566-759642D5688A}" type="datetime1">
              <a:rPr lang="en-US" smtClean="0"/>
              <a:t>2/19/2020</a:t>
            </a:fld>
            <a:endParaRPr lang="en-US" dirty="0"/>
          </a:p>
        </p:txBody>
      </p:sp>
      <p:sp>
        <p:nvSpPr>
          <p:cNvPr id="5" name="Footer Placeholder 4"/>
          <p:cNvSpPr>
            <a:spLocks noGrp="1"/>
          </p:cNvSpPr>
          <p:nvPr>
            <p:ph type="ftr" sz="quarter" idx="11"/>
          </p:nvPr>
        </p:nvSpPr>
        <p:spPr/>
        <p:txBody>
          <a:bodyPr/>
          <a:lstStyle/>
          <a:p>
            <a:r>
              <a:rPr lang="en-US" smtClean="0"/>
              <a:t>Dr. Mahdi Gheysari, Isfahan Univ. of Technology, https://gheysari.iut.ac.ir</a:t>
            </a:r>
            <a:endParaRPr lang="en-US" dirty="0"/>
          </a:p>
        </p:txBody>
      </p:sp>
      <p:sp>
        <p:nvSpPr>
          <p:cNvPr id="6" name="Slide Number Placeholder 5"/>
          <p:cNvSpPr>
            <a:spLocks noGrp="1"/>
          </p:cNvSpPr>
          <p:nvPr>
            <p:ph type="sldNum" sz="quarter" idx="12"/>
          </p:nvPr>
        </p:nvSpPr>
        <p:spPr/>
        <p:txBody>
          <a:bodyPr/>
          <a:lstStyle/>
          <a:p>
            <a:fld id="{BA4D52C4-6DFD-4ECC-9E68-86385ADB282E}" type="slidenum">
              <a:rPr lang="en-US" smtClean="0"/>
              <a:pPr/>
              <a:t>‹#›</a:t>
            </a:fld>
            <a:endParaRPr lang="en-US" dirty="0"/>
          </a:p>
        </p:txBody>
      </p:sp>
    </p:spTree>
    <p:extLst>
      <p:ext uri="{BB962C8B-B14F-4D97-AF65-F5344CB8AC3E}">
        <p14:creationId xmlns:p14="http://schemas.microsoft.com/office/powerpoint/2010/main" val="9749903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6F3FC4-6F73-40E7-92A2-702FE0F744F9}" type="datetime1">
              <a:rPr lang="en-US" smtClean="0"/>
              <a:t>2/19/2020</a:t>
            </a:fld>
            <a:endParaRPr lang="en-US" dirty="0"/>
          </a:p>
        </p:txBody>
      </p:sp>
      <p:sp>
        <p:nvSpPr>
          <p:cNvPr id="5" name="Footer Placeholder 4"/>
          <p:cNvSpPr>
            <a:spLocks noGrp="1"/>
          </p:cNvSpPr>
          <p:nvPr>
            <p:ph type="ftr" sz="quarter" idx="11"/>
          </p:nvPr>
        </p:nvSpPr>
        <p:spPr/>
        <p:txBody>
          <a:bodyPr/>
          <a:lstStyle/>
          <a:p>
            <a:r>
              <a:rPr lang="en-US" smtClean="0"/>
              <a:t>Dr. Mahdi Gheysari, Isfahan Univ. of Technology, https://gheysari.iut.ac.ir</a:t>
            </a:r>
            <a:endParaRPr lang="en-US" dirty="0"/>
          </a:p>
        </p:txBody>
      </p:sp>
      <p:sp>
        <p:nvSpPr>
          <p:cNvPr id="6" name="Slide Number Placeholder 5"/>
          <p:cNvSpPr>
            <a:spLocks noGrp="1"/>
          </p:cNvSpPr>
          <p:nvPr>
            <p:ph type="sldNum" sz="quarter" idx="12"/>
          </p:nvPr>
        </p:nvSpPr>
        <p:spPr/>
        <p:txBody>
          <a:bodyPr/>
          <a:lstStyle/>
          <a:p>
            <a:fld id="{BA4D52C4-6DFD-4ECC-9E68-86385ADB282E}" type="slidenum">
              <a:rPr lang="en-US" smtClean="0"/>
              <a:pPr/>
              <a:t>‹#›</a:t>
            </a:fld>
            <a:endParaRPr lang="en-US" dirty="0"/>
          </a:p>
        </p:txBody>
      </p:sp>
    </p:spTree>
    <p:extLst>
      <p:ext uri="{BB962C8B-B14F-4D97-AF65-F5344CB8AC3E}">
        <p14:creationId xmlns:p14="http://schemas.microsoft.com/office/powerpoint/2010/main" val="39929331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7808E9-C262-49B8-A3D8-57C9C7D05BF6}" type="datetime1">
              <a:rPr lang="en-US" smtClean="0"/>
              <a:t>2/19/2020</a:t>
            </a:fld>
            <a:endParaRPr lang="en-US" dirty="0"/>
          </a:p>
        </p:txBody>
      </p:sp>
      <p:sp>
        <p:nvSpPr>
          <p:cNvPr id="5" name="Footer Placeholder 4"/>
          <p:cNvSpPr>
            <a:spLocks noGrp="1"/>
          </p:cNvSpPr>
          <p:nvPr>
            <p:ph type="ftr" sz="quarter" idx="11"/>
          </p:nvPr>
        </p:nvSpPr>
        <p:spPr/>
        <p:txBody>
          <a:bodyPr/>
          <a:lstStyle/>
          <a:p>
            <a:r>
              <a:rPr lang="en-US" smtClean="0"/>
              <a:t>Dr. Mahdi Gheysari, Isfahan Univ. of Technology, https://gheysari.iut.ac.ir</a:t>
            </a:r>
            <a:endParaRPr lang="en-US" dirty="0"/>
          </a:p>
        </p:txBody>
      </p:sp>
      <p:sp>
        <p:nvSpPr>
          <p:cNvPr id="6" name="Slide Number Placeholder 5"/>
          <p:cNvSpPr>
            <a:spLocks noGrp="1"/>
          </p:cNvSpPr>
          <p:nvPr>
            <p:ph type="sldNum" sz="quarter" idx="12"/>
          </p:nvPr>
        </p:nvSpPr>
        <p:spPr/>
        <p:txBody>
          <a:bodyPr/>
          <a:lstStyle/>
          <a:p>
            <a:fld id="{BA4D52C4-6DFD-4ECC-9E68-86385ADB282E}" type="slidenum">
              <a:rPr lang="en-US" smtClean="0"/>
              <a:pPr/>
              <a:t>‹#›</a:t>
            </a:fld>
            <a:endParaRPr lang="en-US" dirty="0"/>
          </a:p>
        </p:txBody>
      </p:sp>
    </p:spTree>
    <p:extLst>
      <p:ext uri="{BB962C8B-B14F-4D97-AF65-F5344CB8AC3E}">
        <p14:creationId xmlns:p14="http://schemas.microsoft.com/office/powerpoint/2010/main" val="33692427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3412"/>
          </a:xfrm>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908050"/>
            <a:ext cx="4038600" cy="52181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quarter" idx="2"/>
          </p:nvPr>
        </p:nvSpPr>
        <p:spPr>
          <a:xfrm>
            <a:off x="4648200" y="908050"/>
            <a:ext cx="4038600" cy="25320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Content Placeholder 4"/>
          <p:cNvSpPr>
            <a:spLocks noGrp="1"/>
          </p:cNvSpPr>
          <p:nvPr>
            <p:ph sz="quarter" idx="3"/>
          </p:nvPr>
        </p:nvSpPr>
        <p:spPr>
          <a:xfrm>
            <a:off x="4648200" y="3592513"/>
            <a:ext cx="4038600" cy="2533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Date Placeholder 5"/>
          <p:cNvSpPr>
            <a:spLocks noGrp="1"/>
          </p:cNvSpPr>
          <p:nvPr>
            <p:ph type="dt" sz="half" idx="10"/>
          </p:nvPr>
        </p:nvSpPr>
        <p:spPr>
          <a:xfrm>
            <a:off x="457200" y="6245225"/>
            <a:ext cx="2133600" cy="476250"/>
          </a:xfrm>
        </p:spPr>
        <p:txBody>
          <a:bodyPr/>
          <a:lstStyle>
            <a:lvl1pPr>
              <a:defRPr/>
            </a:lvl1pPr>
          </a:lstStyle>
          <a:p>
            <a:fld id="{8BDBA329-0A49-420F-9D22-4C33158EA00E}" type="datetime1">
              <a:rPr lang="en-US" smtClean="0"/>
              <a:t>2/19/2020</a:t>
            </a:fld>
            <a:endParaRPr lang="en-GB"/>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r>
              <a:rPr lang="en-US" smtClean="0"/>
              <a:t>Dr. Mahdi Gheysari, Isfahan Univ. of Technology, https://gheysari.iut.ac.ir</a:t>
            </a:r>
            <a:endParaRPr lang="en-GB"/>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0F5A2C10-170D-4766-A99C-E6DBFCBEEE99}" type="slidenum">
              <a:rPr lang="en-GB"/>
              <a:pPr/>
              <a:t>‹#›</a:t>
            </a:fld>
            <a:endParaRPr lang="en-GB"/>
          </a:p>
        </p:txBody>
      </p:sp>
    </p:spTree>
    <p:extLst>
      <p:ext uri="{BB962C8B-B14F-4D97-AF65-F5344CB8AC3E}">
        <p14:creationId xmlns:p14="http://schemas.microsoft.com/office/powerpoint/2010/main" val="240942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A76A14-B106-4CDB-8DE2-0E386E4DEE21}" type="datetime1">
              <a:rPr lang="en-US" smtClean="0"/>
              <a:t>2/19/2020</a:t>
            </a:fld>
            <a:endParaRPr lang="en-US" dirty="0"/>
          </a:p>
        </p:txBody>
      </p:sp>
      <p:sp>
        <p:nvSpPr>
          <p:cNvPr id="5" name="Footer Placeholder 4"/>
          <p:cNvSpPr>
            <a:spLocks noGrp="1"/>
          </p:cNvSpPr>
          <p:nvPr>
            <p:ph type="ftr" sz="quarter" idx="11"/>
          </p:nvPr>
        </p:nvSpPr>
        <p:spPr/>
        <p:txBody>
          <a:bodyPr/>
          <a:lstStyle/>
          <a:p>
            <a:r>
              <a:rPr lang="en-US" smtClean="0"/>
              <a:t>Dr. Mahdi Gheysari, Isfahan Univ. of Technology, https://gheysari.iut.ac.ir</a:t>
            </a:r>
            <a:endParaRPr lang="en-US" dirty="0"/>
          </a:p>
        </p:txBody>
      </p:sp>
      <p:sp>
        <p:nvSpPr>
          <p:cNvPr id="6" name="Slide Number Placeholder 5"/>
          <p:cNvSpPr>
            <a:spLocks noGrp="1"/>
          </p:cNvSpPr>
          <p:nvPr>
            <p:ph type="sldNum" sz="quarter" idx="12"/>
          </p:nvPr>
        </p:nvSpPr>
        <p:spPr/>
        <p:txBody>
          <a:bodyPr/>
          <a:lstStyle/>
          <a:p>
            <a:fld id="{BA4D52C4-6DFD-4ECC-9E68-86385ADB282E}" type="slidenum">
              <a:rPr lang="en-US" smtClean="0"/>
              <a:pPr/>
              <a:t>‹#›</a:t>
            </a:fld>
            <a:endParaRPr lang="en-US" dirty="0"/>
          </a:p>
        </p:txBody>
      </p:sp>
    </p:spTree>
    <p:extLst>
      <p:ext uri="{BB962C8B-B14F-4D97-AF65-F5344CB8AC3E}">
        <p14:creationId xmlns:p14="http://schemas.microsoft.com/office/powerpoint/2010/main" val="517146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71CE54-BEEF-4C2E-BF62-53712CE79F9D}" type="datetime1">
              <a:rPr lang="en-US" smtClean="0"/>
              <a:t>2/19/2020</a:t>
            </a:fld>
            <a:endParaRPr lang="en-US" dirty="0"/>
          </a:p>
        </p:txBody>
      </p:sp>
      <p:sp>
        <p:nvSpPr>
          <p:cNvPr id="5" name="Footer Placeholder 4"/>
          <p:cNvSpPr>
            <a:spLocks noGrp="1"/>
          </p:cNvSpPr>
          <p:nvPr>
            <p:ph type="ftr" sz="quarter" idx="11"/>
          </p:nvPr>
        </p:nvSpPr>
        <p:spPr/>
        <p:txBody>
          <a:bodyPr/>
          <a:lstStyle/>
          <a:p>
            <a:r>
              <a:rPr lang="en-US" smtClean="0"/>
              <a:t>Dr. Mahdi Gheysari, Isfahan Univ. of Technology, https://gheysari.iut.ac.ir</a:t>
            </a:r>
            <a:endParaRPr lang="en-US" dirty="0"/>
          </a:p>
        </p:txBody>
      </p:sp>
      <p:sp>
        <p:nvSpPr>
          <p:cNvPr id="6" name="Slide Number Placeholder 5"/>
          <p:cNvSpPr>
            <a:spLocks noGrp="1"/>
          </p:cNvSpPr>
          <p:nvPr>
            <p:ph type="sldNum" sz="quarter" idx="12"/>
          </p:nvPr>
        </p:nvSpPr>
        <p:spPr/>
        <p:txBody>
          <a:bodyPr/>
          <a:lstStyle/>
          <a:p>
            <a:fld id="{BA4D52C4-6DFD-4ECC-9E68-86385ADB282E}" type="slidenum">
              <a:rPr lang="en-US" smtClean="0"/>
              <a:pPr/>
              <a:t>‹#›</a:t>
            </a:fld>
            <a:endParaRPr lang="en-US" dirty="0"/>
          </a:p>
        </p:txBody>
      </p:sp>
    </p:spTree>
    <p:extLst>
      <p:ext uri="{BB962C8B-B14F-4D97-AF65-F5344CB8AC3E}">
        <p14:creationId xmlns:p14="http://schemas.microsoft.com/office/powerpoint/2010/main" val="2504742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3263988-C2A0-436C-8637-2E122559A88F}" type="datetime1">
              <a:rPr lang="en-US" smtClean="0"/>
              <a:t>2/19/2020</a:t>
            </a:fld>
            <a:endParaRPr lang="en-US" dirty="0"/>
          </a:p>
        </p:txBody>
      </p:sp>
      <p:sp>
        <p:nvSpPr>
          <p:cNvPr id="6" name="Footer Placeholder 5"/>
          <p:cNvSpPr>
            <a:spLocks noGrp="1"/>
          </p:cNvSpPr>
          <p:nvPr>
            <p:ph type="ftr" sz="quarter" idx="11"/>
          </p:nvPr>
        </p:nvSpPr>
        <p:spPr/>
        <p:txBody>
          <a:bodyPr/>
          <a:lstStyle/>
          <a:p>
            <a:r>
              <a:rPr lang="en-US" smtClean="0"/>
              <a:t>Dr. Mahdi Gheysari, Isfahan Univ. of Technology, https://gheysari.iut.ac.ir</a:t>
            </a:r>
            <a:endParaRPr lang="en-US" dirty="0"/>
          </a:p>
        </p:txBody>
      </p:sp>
      <p:sp>
        <p:nvSpPr>
          <p:cNvPr id="7" name="Slide Number Placeholder 6"/>
          <p:cNvSpPr>
            <a:spLocks noGrp="1"/>
          </p:cNvSpPr>
          <p:nvPr>
            <p:ph type="sldNum" sz="quarter" idx="12"/>
          </p:nvPr>
        </p:nvSpPr>
        <p:spPr/>
        <p:txBody>
          <a:bodyPr/>
          <a:lstStyle/>
          <a:p>
            <a:fld id="{BA4D52C4-6DFD-4ECC-9E68-86385ADB282E}" type="slidenum">
              <a:rPr lang="en-US" smtClean="0"/>
              <a:pPr/>
              <a:t>‹#›</a:t>
            </a:fld>
            <a:endParaRPr lang="en-US" dirty="0"/>
          </a:p>
        </p:txBody>
      </p:sp>
    </p:spTree>
    <p:extLst>
      <p:ext uri="{BB962C8B-B14F-4D97-AF65-F5344CB8AC3E}">
        <p14:creationId xmlns:p14="http://schemas.microsoft.com/office/powerpoint/2010/main" val="1075955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3A7702D-5C55-488D-93C9-FAAD9A4CB1C1}" type="datetime1">
              <a:rPr lang="en-US" smtClean="0"/>
              <a:t>2/19/2020</a:t>
            </a:fld>
            <a:endParaRPr lang="en-US" dirty="0"/>
          </a:p>
        </p:txBody>
      </p:sp>
      <p:sp>
        <p:nvSpPr>
          <p:cNvPr id="8" name="Footer Placeholder 7"/>
          <p:cNvSpPr>
            <a:spLocks noGrp="1"/>
          </p:cNvSpPr>
          <p:nvPr>
            <p:ph type="ftr" sz="quarter" idx="11"/>
          </p:nvPr>
        </p:nvSpPr>
        <p:spPr/>
        <p:txBody>
          <a:bodyPr/>
          <a:lstStyle/>
          <a:p>
            <a:r>
              <a:rPr lang="en-US" smtClean="0"/>
              <a:t>Dr. Mahdi Gheysari, Isfahan Univ. of Technology, https://gheysari.iut.ac.ir</a:t>
            </a:r>
            <a:endParaRPr lang="en-US" dirty="0"/>
          </a:p>
        </p:txBody>
      </p:sp>
      <p:sp>
        <p:nvSpPr>
          <p:cNvPr id="9" name="Slide Number Placeholder 8"/>
          <p:cNvSpPr>
            <a:spLocks noGrp="1"/>
          </p:cNvSpPr>
          <p:nvPr>
            <p:ph type="sldNum" sz="quarter" idx="12"/>
          </p:nvPr>
        </p:nvSpPr>
        <p:spPr/>
        <p:txBody>
          <a:bodyPr/>
          <a:lstStyle/>
          <a:p>
            <a:fld id="{BA4D52C4-6DFD-4ECC-9E68-86385ADB282E}" type="slidenum">
              <a:rPr lang="en-US" smtClean="0"/>
              <a:pPr/>
              <a:t>‹#›</a:t>
            </a:fld>
            <a:endParaRPr lang="en-US" dirty="0"/>
          </a:p>
        </p:txBody>
      </p:sp>
    </p:spTree>
    <p:extLst>
      <p:ext uri="{BB962C8B-B14F-4D97-AF65-F5344CB8AC3E}">
        <p14:creationId xmlns:p14="http://schemas.microsoft.com/office/powerpoint/2010/main" val="8573698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A9C2A0A-4EA8-4AE0-B23A-416F7352E576}" type="datetime1">
              <a:rPr lang="en-US" smtClean="0"/>
              <a:t>2/19/2020</a:t>
            </a:fld>
            <a:endParaRPr lang="en-US" dirty="0"/>
          </a:p>
        </p:txBody>
      </p:sp>
      <p:sp>
        <p:nvSpPr>
          <p:cNvPr id="4" name="Footer Placeholder 3"/>
          <p:cNvSpPr>
            <a:spLocks noGrp="1"/>
          </p:cNvSpPr>
          <p:nvPr>
            <p:ph type="ftr" sz="quarter" idx="11"/>
          </p:nvPr>
        </p:nvSpPr>
        <p:spPr/>
        <p:txBody>
          <a:bodyPr/>
          <a:lstStyle/>
          <a:p>
            <a:r>
              <a:rPr lang="en-US" smtClean="0"/>
              <a:t>Dr. Mahdi Gheysari, Isfahan Univ. of Technology, https://gheysari.iut.ac.ir</a:t>
            </a:r>
            <a:endParaRPr lang="en-US" dirty="0"/>
          </a:p>
        </p:txBody>
      </p:sp>
      <p:sp>
        <p:nvSpPr>
          <p:cNvPr id="5" name="Slide Number Placeholder 4"/>
          <p:cNvSpPr>
            <a:spLocks noGrp="1"/>
          </p:cNvSpPr>
          <p:nvPr>
            <p:ph type="sldNum" sz="quarter" idx="12"/>
          </p:nvPr>
        </p:nvSpPr>
        <p:spPr/>
        <p:txBody>
          <a:bodyPr/>
          <a:lstStyle/>
          <a:p>
            <a:fld id="{BA4D52C4-6DFD-4ECC-9E68-86385ADB282E}" type="slidenum">
              <a:rPr lang="en-US" smtClean="0"/>
              <a:pPr/>
              <a:t>‹#›</a:t>
            </a:fld>
            <a:endParaRPr lang="en-US" dirty="0"/>
          </a:p>
        </p:txBody>
      </p:sp>
    </p:spTree>
    <p:extLst>
      <p:ext uri="{BB962C8B-B14F-4D97-AF65-F5344CB8AC3E}">
        <p14:creationId xmlns:p14="http://schemas.microsoft.com/office/powerpoint/2010/main" val="62718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65A2CF-8A03-4A9B-B9BA-6F751C15E386}" type="datetime1">
              <a:rPr lang="en-US" smtClean="0"/>
              <a:t>2/19/2020</a:t>
            </a:fld>
            <a:endParaRPr lang="en-US" dirty="0"/>
          </a:p>
        </p:txBody>
      </p:sp>
      <p:sp>
        <p:nvSpPr>
          <p:cNvPr id="3" name="Footer Placeholder 2"/>
          <p:cNvSpPr>
            <a:spLocks noGrp="1"/>
          </p:cNvSpPr>
          <p:nvPr>
            <p:ph type="ftr" sz="quarter" idx="11"/>
          </p:nvPr>
        </p:nvSpPr>
        <p:spPr/>
        <p:txBody>
          <a:bodyPr/>
          <a:lstStyle/>
          <a:p>
            <a:r>
              <a:rPr lang="en-US" smtClean="0"/>
              <a:t>Dr. Mahdi Gheysari, Isfahan Univ. of Technology, https://gheysari.iut.ac.ir</a:t>
            </a:r>
            <a:endParaRPr lang="en-US" dirty="0"/>
          </a:p>
        </p:txBody>
      </p:sp>
      <p:sp>
        <p:nvSpPr>
          <p:cNvPr id="4" name="Slide Number Placeholder 3"/>
          <p:cNvSpPr>
            <a:spLocks noGrp="1"/>
          </p:cNvSpPr>
          <p:nvPr>
            <p:ph type="sldNum" sz="quarter" idx="12"/>
          </p:nvPr>
        </p:nvSpPr>
        <p:spPr/>
        <p:txBody>
          <a:bodyPr/>
          <a:lstStyle/>
          <a:p>
            <a:fld id="{BA4D52C4-6DFD-4ECC-9E68-86385ADB282E}" type="slidenum">
              <a:rPr lang="en-US" smtClean="0"/>
              <a:pPr/>
              <a:t>‹#›</a:t>
            </a:fld>
            <a:endParaRPr lang="en-US" dirty="0"/>
          </a:p>
        </p:txBody>
      </p:sp>
    </p:spTree>
    <p:extLst>
      <p:ext uri="{BB962C8B-B14F-4D97-AF65-F5344CB8AC3E}">
        <p14:creationId xmlns:p14="http://schemas.microsoft.com/office/powerpoint/2010/main" val="29918986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D89EB4-4E45-4003-ADF8-5D0574FC046C}" type="datetime1">
              <a:rPr lang="en-US" smtClean="0"/>
              <a:t>2/19/2020</a:t>
            </a:fld>
            <a:endParaRPr lang="en-US" dirty="0"/>
          </a:p>
        </p:txBody>
      </p:sp>
      <p:sp>
        <p:nvSpPr>
          <p:cNvPr id="6" name="Footer Placeholder 5"/>
          <p:cNvSpPr>
            <a:spLocks noGrp="1"/>
          </p:cNvSpPr>
          <p:nvPr>
            <p:ph type="ftr" sz="quarter" idx="11"/>
          </p:nvPr>
        </p:nvSpPr>
        <p:spPr/>
        <p:txBody>
          <a:bodyPr/>
          <a:lstStyle/>
          <a:p>
            <a:r>
              <a:rPr lang="en-US" smtClean="0"/>
              <a:t>Dr. Mahdi Gheysari, Isfahan Univ. of Technology, https://gheysari.iut.ac.ir</a:t>
            </a:r>
            <a:endParaRPr lang="en-US" dirty="0"/>
          </a:p>
        </p:txBody>
      </p:sp>
      <p:sp>
        <p:nvSpPr>
          <p:cNvPr id="7" name="Slide Number Placeholder 6"/>
          <p:cNvSpPr>
            <a:spLocks noGrp="1"/>
          </p:cNvSpPr>
          <p:nvPr>
            <p:ph type="sldNum" sz="quarter" idx="12"/>
          </p:nvPr>
        </p:nvSpPr>
        <p:spPr/>
        <p:txBody>
          <a:bodyPr/>
          <a:lstStyle/>
          <a:p>
            <a:fld id="{BA4D52C4-6DFD-4ECC-9E68-86385ADB282E}" type="slidenum">
              <a:rPr lang="en-US" smtClean="0"/>
              <a:pPr/>
              <a:t>‹#›</a:t>
            </a:fld>
            <a:endParaRPr lang="en-US" dirty="0"/>
          </a:p>
        </p:txBody>
      </p:sp>
    </p:spTree>
    <p:extLst>
      <p:ext uri="{BB962C8B-B14F-4D97-AF65-F5344CB8AC3E}">
        <p14:creationId xmlns:p14="http://schemas.microsoft.com/office/powerpoint/2010/main" val="6501591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4C8699-D328-472A-AD78-85F3A49FB975}" type="datetime1">
              <a:rPr lang="en-US" smtClean="0"/>
              <a:t>2/19/2020</a:t>
            </a:fld>
            <a:endParaRPr lang="en-US" dirty="0"/>
          </a:p>
        </p:txBody>
      </p:sp>
      <p:sp>
        <p:nvSpPr>
          <p:cNvPr id="6" name="Footer Placeholder 5"/>
          <p:cNvSpPr>
            <a:spLocks noGrp="1"/>
          </p:cNvSpPr>
          <p:nvPr>
            <p:ph type="ftr" sz="quarter" idx="11"/>
          </p:nvPr>
        </p:nvSpPr>
        <p:spPr/>
        <p:txBody>
          <a:bodyPr/>
          <a:lstStyle/>
          <a:p>
            <a:r>
              <a:rPr lang="en-US" smtClean="0"/>
              <a:t>Dr. Mahdi Gheysari, Isfahan Univ. of Technology, https://gheysari.iut.ac.ir</a:t>
            </a:r>
            <a:endParaRPr lang="en-US" dirty="0"/>
          </a:p>
        </p:txBody>
      </p:sp>
      <p:sp>
        <p:nvSpPr>
          <p:cNvPr id="7" name="Slide Number Placeholder 6"/>
          <p:cNvSpPr>
            <a:spLocks noGrp="1"/>
          </p:cNvSpPr>
          <p:nvPr>
            <p:ph type="sldNum" sz="quarter" idx="12"/>
          </p:nvPr>
        </p:nvSpPr>
        <p:spPr/>
        <p:txBody>
          <a:bodyPr/>
          <a:lstStyle/>
          <a:p>
            <a:fld id="{BA4D52C4-6DFD-4ECC-9E68-86385ADB282E}" type="slidenum">
              <a:rPr lang="en-US" smtClean="0"/>
              <a:pPr/>
              <a:t>‹#›</a:t>
            </a:fld>
            <a:endParaRPr lang="en-US" dirty="0"/>
          </a:p>
        </p:txBody>
      </p:sp>
    </p:spTree>
    <p:extLst>
      <p:ext uri="{BB962C8B-B14F-4D97-AF65-F5344CB8AC3E}">
        <p14:creationId xmlns:p14="http://schemas.microsoft.com/office/powerpoint/2010/main" val="16459463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701634-0BE6-4A6A-9B83-38EC563D74B7}" type="datetime1">
              <a:rPr lang="en-US" smtClean="0"/>
              <a:t>2/19/2020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Dr. Mahdi Gheysari, Isfahan Univ. of Technology, https://gheysari.iut.ac.ir</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4D52C4-6DFD-4ECC-9E68-86385ADB282E}" type="slidenum">
              <a:rPr lang="en-US" smtClean="0"/>
              <a:pPr/>
              <a:t>‹#›</a:t>
            </a:fld>
            <a:endParaRPr lang="en-US" dirty="0"/>
          </a:p>
        </p:txBody>
      </p:sp>
    </p:spTree>
    <p:extLst>
      <p:ext uri="{BB962C8B-B14F-4D97-AF65-F5344CB8AC3E}">
        <p14:creationId xmlns:p14="http://schemas.microsoft.com/office/powerpoint/2010/main" val="12666531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gif"/><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1.gif"/><Relationship Id="rId5" Type="http://schemas.openxmlformats.org/officeDocument/2006/relationships/image" Target="../media/image10.gif"/><Relationship Id="rId4" Type="http://schemas.openxmlformats.org/officeDocument/2006/relationships/image" Target="../media/image9.gif"/></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gif"/><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1.gif"/><Relationship Id="rId5" Type="http://schemas.openxmlformats.org/officeDocument/2006/relationships/image" Target="../media/image10.gif"/><Relationship Id="rId4" Type="http://schemas.openxmlformats.org/officeDocument/2006/relationships/image" Target="../media/image9.gif"/></Relationships>
</file>

<file path=ppt/slides/_rels/slide12.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gif"/><Relationship Id="rId5" Type="http://schemas.openxmlformats.org/officeDocument/2006/relationships/image" Target="../media/image11.gif"/><Relationship Id="rId4" Type="http://schemas.openxmlformats.org/officeDocument/2006/relationships/image" Target="../media/image10.gif"/></Relationships>
</file>

<file path=ppt/slides/_rels/slide13.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gif"/><Relationship Id="rId4" Type="http://schemas.openxmlformats.org/officeDocument/2006/relationships/image" Target="../media/image17.gif"/></Relationships>
</file>

<file path=ppt/slides/_rels/slide15.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gif"/></Relationships>
</file>

<file path=ppt/slides/_rels/slide19.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2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gif"/><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1.gif"/><Relationship Id="rId5" Type="http://schemas.openxmlformats.org/officeDocument/2006/relationships/image" Target="../media/image10.gif"/><Relationship Id="rId4" Type="http://schemas.openxmlformats.org/officeDocument/2006/relationships/image" Target="../media/image9.gif"/></Relationships>
</file>

<file path=ppt/slides/_rels/slide29.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gif"/><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3.xml"/><Relationship Id="rId7" Type="http://schemas.openxmlformats.org/officeDocument/2006/relationships/image" Target="../media/image43.png"/><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42.png"/><Relationship Id="rId4" Type="http://schemas.openxmlformats.org/officeDocument/2006/relationships/oleObject" Target="../embeddings/oleObject1.bin"/><Relationship Id="rId9" Type="http://schemas.openxmlformats.org/officeDocument/2006/relationships/oleObject" Target="../embeddings/oleObject4.bin"/></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49.jpeg"/><Relationship Id="rId4" Type="http://schemas.openxmlformats.org/officeDocument/2006/relationships/image" Target="../media/image48.jpeg"/></Relationships>
</file>

<file path=ppt/slides/_rels/slide38.xml.rels><?xml version="1.0" encoding="UTF-8" standalone="yes"?>
<Relationships xmlns="http://schemas.openxmlformats.org/package/2006/relationships"><Relationship Id="rId8" Type="http://schemas.openxmlformats.org/officeDocument/2006/relationships/image" Target="../media/image56.jpeg"/><Relationship Id="rId3" Type="http://schemas.openxmlformats.org/officeDocument/2006/relationships/image" Target="../media/image51.jpeg"/><Relationship Id="rId7" Type="http://schemas.openxmlformats.org/officeDocument/2006/relationships/image" Target="../media/image55.jpeg"/><Relationship Id="rId2" Type="http://schemas.openxmlformats.org/officeDocument/2006/relationships/image" Target="../media/image50.jpeg"/><Relationship Id="rId1" Type="http://schemas.openxmlformats.org/officeDocument/2006/relationships/slideLayout" Target="../slideLayouts/slideLayout6.xml"/><Relationship Id="rId6" Type="http://schemas.openxmlformats.org/officeDocument/2006/relationships/image" Target="../media/image54.jpeg"/><Relationship Id="rId11" Type="http://schemas.openxmlformats.org/officeDocument/2006/relationships/image" Target="../media/image59.jpeg"/><Relationship Id="rId5" Type="http://schemas.openxmlformats.org/officeDocument/2006/relationships/image" Target="../media/image53.jpeg"/><Relationship Id="rId10" Type="http://schemas.openxmlformats.org/officeDocument/2006/relationships/image" Target="../media/image58.jpeg"/><Relationship Id="rId4" Type="http://schemas.openxmlformats.org/officeDocument/2006/relationships/image" Target="../media/image52.jpeg"/><Relationship Id="rId9" Type="http://schemas.openxmlformats.org/officeDocument/2006/relationships/image" Target="../media/image57.jpeg"/></Relationships>
</file>

<file path=ppt/slides/_rels/slide39.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png"/><Relationship Id="rId1" Type="http://schemas.openxmlformats.org/officeDocument/2006/relationships/slideLayout" Target="../slideLayouts/slideLayout2.xml"/><Relationship Id="rId5" Type="http://schemas.openxmlformats.org/officeDocument/2006/relationships/image" Target="../media/image63.png"/><Relationship Id="rId4" Type="http://schemas.openxmlformats.org/officeDocument/2006/relationships/image" Target="../media/image62.png"/></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4.gif"/><Relationship Id="rId1" Type="http://schemas.openxmlformats.org/officeDocument/2006/relationships/slideLayout" Target="../slideLayouts/slideLayout2.xml"/><Relationship Id="rId4" Type="http://schemas.openxmlformats.org/officeDocument/2006/relationships/image" Target="../media/image65.jpeg"/></Relationships>
</file>

<file path=ppt/slides/_rels/slide41.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42.xml.rels><?xml version="1.0" encoding="UTF-8" standalone="yes"?>
<Relationships xmlns="http://schemas.openxmlformats.org/package/2006/relationships"><Relationship Id="rId3" Type="http://schemas.openxmlformats.org/officeDocument/2006/relationships/image" Target="../media/image69.emf"/><Relationship Id="rId2" Type="http://schemas.openxmlformats.org/officeDocument/2006/relationships/image" Target="../media/image68.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g"/><Relationship Id="rId1" Type="http://schemas.openxmlformats.org/officeDocument/2006/relationships/slideLayout" Target="../slideLayouts/slideLayout2.xml"/><Relationship Id="rId4" Type="http://schemas.openxmlformats.org/officeDocument/2006/relationships/image" Target="../media/image73.jpeg"/></Relationships>
</file>

<file path=ppt/slides/_rels/slide46.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jpg"/><Relationship Id="rId1" Type="http://schemas.openxmlformats.org/officeDocument/2006/relationships/slideLayout" Target="../slideLayouts/slideLayout2.xml"/><Relationship Id="rId5" Type="http://schemas.openxmlformats.org/officeDocument/2006/relationships/image" Target="../media/image76.jpeg"/><Relationship Id="rId4" Type="http://schemas.openxmlformats.org/officeDocument/2006/relationships/image" Target="../media/image72.jpeg"/></Relationships>
</file>

<file path=ppt/slides/_rels/slide4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7.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0.jpeg"/></Relationships>
</file>

<file path=ppt/slides/_rels/slide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5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74.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71.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19400" y="228600"/>
            <a:ext cx="6248400" cy="1904999"/>
          </a:xfrm>
        </p:spPr>
        <p:txBody>
          <a:bodyPr>
            <a:normAutofit/>
          </a:bodyPr>
          <a:lstStyle/>
          <a:p>
            <a:pPr rtl="1"/>
            <a:r>
              <a:rPr lang="ar-SA" sz="2800" b="1" dirty="0">
                <a:cs typeface="B Zar" panose="00000400000000000000" pitchFamily="2" charset="-78"/>
              </a:rPr>
              <a:t>پمپ و ایستگاه </a:t>
            </a:r>
            <a:r>
              <a:rPr lang="ar-SA" sz="2800" b="1" dirty="0" smtClean="0">
                <a:cs typeface="B Zar" panose="00000400000000000000" pitchFamily="2" charset="-78"/>
              </a:rPr>
              <a:t>پمپاژ</a:t>
            </a:r>
            <a:r>
              <a:rPr lang="en-US" sz="2800" b="1" dirty="0" smtClean="0">
                <a:cs typeface="B Zar" panose="00000400000000000000" pitchFamily="2" charset="-78"/>
              </a:rPr>
              <a:t/>
            </a:r>
            <a:br>
              <a:rPr lang="en-US" sz="2800" b="1" dirty="0" smtClean="0">
                <a:cs typeface="B Zar" panose="00000400000000000000" pitchFamily="2" charset="-78"/>
              </a:rPr>
            </a:br>
            <a:r>
              <a:rPr lang="en-US" sz="2800" b="1" dirty="0" smtClean="0">
                <a:cs typeface="B Zar" panose="00000400000000000000" pitchFamily="2" charset="-78"/>
              </a:rPr>
              <a:t>   </a:t>
            </a:r>
            <a:r>
              <a:rPr lang="en-US" sz="2800" b="1" dirty="0">
                <a:cs typeface="B Zar" panose="00000400000000000000" pitchFamily="2" charset="-78"/>
              </a:rPr>
              <a:t>(Pump and Pumping Station)</a:t>
            </a:r>
            <a:endParaRPr lang="en-US" sz="2800" dirty="0">
              <a:cs typeface="B Zar" panose="00000400000000000000" pitchFamily="2" charset="-78"/>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52400"/>
            <a:ext cx="2565400" cy="2231898"/>
          </a:xfrm>
          <a:prstGeom prst="rect">
            <a:avLst/>
          </a:prstGeom>
        </p:spPr>
      </p:pic>
      <p:sp>
        <p:nvSpPr>
          <p:cNvPr id="8" name="Subtitle 2"/>
          <p:cNvSpPr txBox="1">
            <a:spLocks/>
          </p:cNvSpPr>
          <p:nvPr/>
        </p:nvSpPr>
        <p:spPr>
          <a:xfrm>
            <a:off x="228600" y="2678668"/>
            <a:ext cx="4343400" cy="2883932"/>
          </a:xfrm>
          <a:prstGeom prst="rect">
            <a:avLst/>
          </a:prstGeom>
        </p:spPr>
        <p:style>
          <a:lnRef idx="1">
            <a:schemeClr val="dk1"/>
          </a:lnRef>
          <a:fillRef idx="2">
            <a:schemeClr val="dk1"/>
          </a:fillRef>
          <a:effectRef idx="1">
            <a:schemeClr val="dk1"/>
          </a:effectRef>
          <a:fontRef idx="minor">
            <a:schemeClr val="dk1"/>
          </a:fontRef>
        </p:style>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rtl="1"/>
            <a:r>
              <a:rPr lang="fa-IR" sz="2800" dirty="0" smtClean="0">
                <a:solidFill>
                  <a:schemeClr val="tx1"/>
                </a:solidFill>
                <a:cs typeface="Titr" pitchFamily="2" charset="-78"/>
              </a:rPr>
              <a:t>دانشگاه صنعتی اصفهان</a:t>
            </a:r>
          </a:p>
          <a:p>
            <a:pPr rtl="1"/>
            <a:r>
              <a:rPr lang="fa-IR" sz="2800" dirty="0" smtClean="0">
                <a:solidFill>
                  <a:schemeClr val="tx1"/>
                </a:solidFill>
                <a:cs typeface="Titr" pitchFamily="2" charset="-78"/>
              </a:rPr>
              <a:t>دانشکده کشاورزی</a:t>
            </a:r>
          </a:p>
          <a:p>
            <a:pPr rtl="1"/>
            <a:r>
              <a:rPr lang="fa-IR" sz="2800" dirty="0" smtClean="0">
                <a:solidFill>
                  <a:schemeClr val="tx1"/>
                </a:solidFill>
                <a:cs typeface="Titr" pitchFamily="2" charset="-78"/>
              </a:rPr>
              <a:t>گروه مهندسی آب</a:t>
            </a:r>
          </a:p>
          <a:p>
            <a:pPr rtl="1"/>
            <a:r>
              <a:rPr lang="fa-IR" sz="2800" dirty="0" smtClean="0">
                <a:solidFill>
                  <a:schemeClr val="tx1"/>
                </a:solidFill>
                <a:cs typeface="Titr" pitchFamily="2" charset="-78"/>
              </a:rPr>
              <a:t>دکتر مهدی قیصری</a:t>
            </a:r>
          </a:p>
          <a:p>
            <a:pPr rtl="1"/>
            <a:r>
              <a:rPr lang="en-US" sz="2800" dirty="0">
                <a:solidFill>
                  <a:schemeClr val="tx1"/>
                </a:solidFill>
                <a:cs typeface="Titr" pitchFamily="2" charset="-78"/>
              </a:rPr>
              <a:t>https://</a:t>
            </a:r>
            <a:r>
              <a:rPr lang="en-US" sz="2800" dirty="0" smtClean="0">
                <a:solidFill>
                  <a:schemeClr val="tx1"/>
                </a:solidFill>
                <a:cs typeface="Titr" pitchFamily="2" charset="-78"/>
              </a:rPr>
              <a:t>gheysari.iut.ac.ir</a:t>
            </a:r>
            <a:endParaRPr lang="en-US" sz="2800" dirty="0" smtClean="0">
              <a:solidFill>
                <a:schemeClr val="tx1"/>
              </a:solidFill>
              <a:cs typeface="Titr" pitchFamily="2" charset="-78"/>
            </a:endParaRPr>
          </a:p>
        </p:txBody>
      </p:sp>
      <p:pic>
        <p:nvPicPr>
          <p:cNvPr id="9" name="Picture 8" descr="what-is-head1.jpg"/>
          <p:cNvPicPr>
            <a:picLocks noChangeAspect="1"/>
          </p:cNvPicPr>
          <p:nvPr/>
        </p:nvPicPr>
        <p:blipFill>
          <a:blip r:embed="rId4" cstate="print"/>
          <a:stretch>
            <a:fillRect/>
          </a:stretch>
        </p:blipFill>
        <p:spPr>
          <a:xfrm>
            <a:off x="4890052" y="2971800"/>
            <a:ext cx="3644348" cy="3352800"/>
          </a:xfrm>
          <a:prstGeom prst="rect">
            <a:avLst/>
          </a:prstGeom>
        </p:spPr>
      </p:pic>
      <p:sp>
        <p:nvSpPr>
          <p:cNvPr id="3" name="Footer Placeholder 2"/>
          <p:cNvSpPr>
            <a:spLocks noGrp="1"/>
          </p:cNvSpPr>
          <p:nvPr>
            <p:ph type="ftr" sz="quarter" idx="11"/>
          </p:nvPr>
        </p:nvSpPr>
        <p:spPr/>
        <p:txBody>
          <a:bodyPr/>
          <a:lstStyle/>
          <a:p>
            <a:r>
              <a:rPr lang="en-US" smtClean="0"/>
              <a:t>Dr. Mahdi Gheysari, Isfahan Univ. of Technology, https://gheysari.iut.ac.ir</a:t>
            </a:r>
            <a:endParaRPr lang="en-US" dirty="0"/>
          </a:p>
        </p:txBody>
      </p:sp>
    </p:spTree>
    <p:extLst>
      <p:ext uri="{BB962C8B-B14F-4D97-AF65-F5344CB8AC3E}">
        <p14:creationId xmlns:p14="http://schemas.microsoft.com/office/powerpoint/2010/main" val="1547978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fade">
                                      <p:cBhvr>
                                        <p:cTn id="7" dur="500"/>
                                        <p:tgtEl>
                                          <p:spTgt spid="8">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fade">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fade">
                                      <p:cBhvr>
                                        <p:cTn id="22" dur="500"/>
                                        <p:tgtEl>
                                          <p:spTgt spid="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fade">
                                      <p:cBhvr>
                                        <p:cTn id="27" dur="500"/>
                                        <p:tgtEl>
                                          <p:spTgt spid="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xEl>
                                              <p:pRg st="4" end="4"/>
                                            </p:txEl>
                                          </p:spTgt>
                                        </p:tgtEl>
                                        <p:attrNameLst>
                                          <p:attrName>style.visibility</p:attrName>
                                        </p:attrNameLst>
                                      </p:cBhvr>
                                      <p:to>
                                        <p:strVal val="visible"/>
                                      </p:to>
                                    </p:set>
                                    <p:animEffect transition="in" filter="fade">
                                      <p:cBhvr>
                                        <p:cTn id="32" dur="500"/>
                                        <p:tgtEl>
                                          <p:spTgt spid="8">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824124" y="373033"/>
            <a:ext cx="2671885" cy="914400"/>
          </a:xfrm>
        </p:spPr>
        <p:style>
          <a:lnRef idx="2">
            <a:schemeClr val="accent5"/>
          </a:lnRef>
          <a:fillRef idx="1">
            <a:schemeClr val="lt1"/>
          </a:fillRef>
          <a:effectRef idx="0">
            <a:schemeClr val="accent5"/>
          </a:effectRef>
          <a:fontRef idx="minor">
            <a:schemeClr val="dk1"/>
          </a:fontRef>
        </p:style>
        <p:txBody>
          <a:bodyPr>
            <a:noAutofit/>
          </a:bodyPr>
          <a:lstStyle/>
          <a:p>
            <a:r>
              <a:rPr lang="en-US" b="1" dirty="0" smtClean="0"/>
              <a:t/>
            </a:r>
            <a:br>
              <a:rPr lang="en-US" b="1" dirty="0" smtClean="0"/>
            </a:br>
            <a:r>
              <a:rPr lang="en-US" b="1" dirty="0" smtClean="0"/>
              <a:t>Types</a:t>
            </a:r>
            <a:br>
              <a:rPr lang="en-US" b="1" dirty="0" smtClean="0"/>
            </a:br>
            <a:endParaRPr lang="en-US" b="1" dirty="0"/>
          </a:p>
        </p:txBody>
      </p:sp>
      <p:sp>
        <p:nvSpPr>
          <p:cNvPr id="3" name="Content Placeholder 2"/>
          <p:cNvSpPr>
            <a:spLocks noGrp="1"/>
          </p:cNvSpPr>
          <p:nvPr>
            <p:ph idx="1"/>
          </p:nvPr>
        </p:nvSpPr>
        <p:spPr/>
        <p:txBody>
          <a:bodyPr/>
          <a:lstStyle/>
          <a:p>
            <a:pPr marL="0" indent="0">
              <a:buNone/>
            </a:pPr>
            <a:r>
              <a:rPr lang="en-US" dirty="0" smtClean="0"/>
              <a:t> </a:t>
            </a:r>
            <a:endParaRPr lang="en-US" dirty="0"/>
          </a:p>
        </p:txBody>
      </p:sp>
      <p:sp>
        <p:nvSpPr>
          <p:cNvPr id="4" name="Down Arrow 3"/>
          <p:cNvSpPr/>
          <p:nvPr/>
        </p:nvSpPr>
        <p:spPr>
          <a:xfrm>
            <a:off x="3974471" y="1317468"/>
            <a:ext cx="304800" cy="457200"/>
          </a:xfrm>
          <a:prstGeom prst="down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802" y="34705"/>
            <a:ext cx="1828800" cy="1591056"/>
          </a:xfrm>
          <a:prstGeom prst="rect">
            <a:avLst/>
          </a:prstGeom>
        </p:spPr>
      </p:pic>
      <p:sp>
        <p:nvSpPr>
          <p:cNvPr id="6" name="Minus 5"/>
          <p:cNvSpPr/>
          <p:nvPr/>
        </p:nvSpPr>
        <p:spPr>
          <a:xfrm>
            <a:off x="1270125" y="1681403"/>
            <a:ext cx="5715000" cy="304800"/>
          </a:xfrm>
          <a:prstGeom prst="mathMinus">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Down Arrow 6"/>
          <p:cNvSpPr/>
          <p:nvPr/>
        </p:nvSpPr>
        <p:spPr>
          <a:xfrm>
            <a:off x="1997094" y="1818804"/>
            <a:ext cx="130116" cy="416386"/>
          </a:xfrm>
          <a:prstGeom prst="downArrow">
            <a:avLst/>
          </a:prstGeom>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Down Arrow 8"/>
          <p:cNvSpPr/>
          <p:nvPr/>
        </p:nvSpPr>
        <p:spPr>
          <a:xfrm>
            <a:off x="6104789" y="1818804"/>
            <a:ext cx="134822" cy="363648"/>
          </a:xfrm>
          <a:prstGeom prst="downArrow">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1050202" y="2247822"/>
            <a:ext cx="1295400" cy="369332"/>
          </a:xfrm>
          <a:prstGeom prst="rect">
            <a:avLst/>
          </a:prstGeom>
          <a:noFill/>
        </p:spPr>
        <p:txBody>
          <a:bodyPr wrap="square" rtlCol="0">
            <a:spAutoFit/>
          </a:bodyPr>
          <a:lstStyle/>
          <a:p>
            <a:r>
              <a:rPr lang="en-US" dirty="0" smtClean="0"/>
              <a:t>                </a:t>
            </a:r>
            <a:endParaRPr lang="en-US" dirty="0"/>
          </a:p>
        </p:txBody>
      </p:sp>
      <p:sp>
        <p:nvSpPr>
          <p:cNvPr id="11" name="TextBox 10"/>
          <p:cNvSpPr txBox="1"/>
          <p:nvPr/>
        </p:nvSpPr>
        <p:spPr>
          <a:xfrm>
            <a:off x="5105400" y="2287369"/>
            <a:ext cx="239148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Displacement </a:t>
            </a:r>
            <a:r>
              <a:rPr lang="en-US" dirty="0"/>
              <a:t> </a:t>
            </a:r>
            <a:r>
              <a:rPr lang="en-US" dirty="0" smtClean="0"/>
              <a:t>Pumps</a:t>
            </a:r>
            <a:endParaRPr lang="en-US" dirty="0"/>
          </a:p>
        </p:txBody>
      </p:sp>
      <p:sp>
        <p:nvSpPr>
          <p:cNvPr id="15" name="Down Arrow 14"/>
          <p:cNvSpPr/>
          <p:nvPr/>
        </p:nvSpPr>
        <p:spPr>
          <a:xfrm>
            <a:off x="2590800" y="2743200"/>
            <a:ext cx="1524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685800" y="3124200"/>
            <a:ext cx="1219200"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Centrifugal Pump</a:t>
            </a:r>
            <a:endParaRPr lang="en-US" dirty="0"/>
          </a:p>
        </p:txBody>
      </p:sp>
      <p:sp>
        <p:nvSpPr>
          <p:cNvPr id="23" name="TextBox 22"/>
          <p:cNvSpPr txBox="1"/>
          <p:nvPr/>
        </p:nvSpPr>
        <p:spPr>
          <a:xfrm>
            <a:off x="4419600" y="3257739"/>
            <a:ext cx="1636865"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Reciprocating</a:t>
            </a:r>
            <a:endParaRPr lang="en-US" dirty="0"/>
          </a:p>
        </p:txBody>
      </p:sp>
      <p:sp>
        <p:nvSpPr>
          <p:cNvPr id="24" name="TextBox 23"/>
          <p:cNvSpPr txBox="1"/>
          <p:nvPr/>
        </p:nvSpPr>
        <p:spPr>
          <a:xfrm>
            <a:off x="6553200" y="3249584"/>
            <a:ext cx="1676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Rotary Pumps</a:t>
            </a:r>
            <a:endParaRPr lang="en-US" dirty="0"/>
          </a:p>
        </p:txBody>
      </p:sp>
      <p:sp>
        <p:nvSpPr>
          <p:cNvPr id="25" name="TextBox 24"/>
          <p:cNvSpPr txBox="1"/>
          <p:nvPr/>
        </p:nvSpPr>
        <p:spPr>
          <a:xfrm>
            <a:off x="1050202" y="2297668"/>
            <a:ext cx="1921598"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  Dynamic Pump</a:t>
            </a:r>
            <a:endParaRPr lang="en-US" dirty="0"/>
          </a:p>
        </p:txBody>
      </p:sp>
      <p:sp>
        <p:nvSpPr>
          <p:cNvPr id="28" name="TextBox 27"/>
          <p:cNvSpPr txBox="1"/>
          <p:nvPr/>
        </p:nvSpPr>
        <p:spPr>
          <a:xfrm>
            <a:off x="821603" y="4507468"/>
            <a:ext cx="1007197" cy="369332"/>
          </a:xfrm>
          <a:prstGeom prst="rect">
            <a:avLst/>
          </a:prstGeom>
          <a:noFill/>
        </p:spPr>
        <p:txBody>
          <a:bodyPr wrap="square" rtlCol="0">
            <a:spAutoFit/>
          </a:bodyPr>
          <a:lstStyle/>
          <a:p>
            <a:r>
              <a:rPr lang="en-US" dirty="0" smtClean="0"/>
              <a:t>Radial</a:t>
            </a:r>
            <a:endParaRPr lang="en-US" dirty="0"/>
          </a:p>
        </p:txBody>
      </p:sp>
      <p:sp>
        <p:nvSpPr>
          <p:cNvPr id="29" name="TextBox 28"/>
          <p:cNvSpPr txBox="1"/>
          <p:nvPr/>
        </p:nvSpPr>
        <p:spPr>
          <a:xfrm>
            <a:off x="2286000" y="4267200"/>
            <a:ext cx="765274" cy="369332"/>
          </a:xfrm>
          <a:prstGeom prst="rect">
            <a:avLst/>
          </a:prstGeom>
          <a:noFill/>
        </p:spPr>
        <p:txBody>
          <a:bodyPr wrap="none" rtlCol="0">
            <a:spAutoFit/>
          </a:bodyPr>
          <a:lstStyle/>
          <a:p>
            <a:r>
              <a:rPr lang="en-US" dirty="0" smtClean="0"/>
              <a:t>Mixed</a:t>
            </a:r>
            <a:endParaRPr lang="en-US" dirty="0"/>
          </a:p>
        </p:txBody>
      </p:sp>
      <p:sp>
        <p:nvSpPr>
          <p:cNvPr id="33" name="TextBox 32"/>
          <p:cNvSpPr txBox="1"/>
          <p:nvPr/>
        </p:nvSpPr>
        <p:spPr>
          <a:xfrm>
            <a:off x="6400800" y="4191000"/>
            <a:ext cx="765927" cy="369332"/>
          </a:xfrm>
          <a:prstGeom prst="rect">
            <a:avLst/>
          </a:prstGeom>
          <a:noFill/>
        </p:spPr>
        <p:txBody>
          <a:bodyPr wrap="square" rtlCol="0">
            <a:spAutoFit/>
          </a:bodyPr>
          <a:lstStyle/>
          <a:p>
            <a:r>
              <a:rPr lang="en-US" dirty="0" smtClean="0"/>
              <a:t>Gear</a:t>
            </a:r>
            <a:endParaRPr lang="en-US" dirty="0"/>
          </a:p>
        </p:txBody>
      </p:sp>
      <p:sp>
        <p:nvSpPr>
          <p:cNvPr id="34" name="TextBox 33"/>
          <p:cNvSpPr txBox="1"/>
          <p:nvPr/>
        </p:nvSpPr>
        <p:spPr>
          <a:xfrm>
            <a:off x="7848600" y="4191000"/>
            <a:ext cx="744756" cy="369332"/>
          </a:xfrm>
          <a:prstGeom prst="rect">
            <a:avLst/>
          </a:prstGeom>
          <a:noFill/>
        </p:spPr>
        <p:txBody>
          <a:bodyPr wrap="none" rtlCol="0">
            <a:spAutoFit/>
          </a:bodyPr>
          <a:lstStyle/>
          <a:p>
            <a:r>
              <a:rPr lang="en-US" dirty="0" smtClean="0"/>
              <a:t>Screw</a:t>
            </a:r>
            <a:endParaRPr lang="en-US" dirty="0"/>
          </a:p>
        </p:txBody>
      </p:sp>
      <p:sp>
        <p:nvSpPr>
          <p:cNvPr id="37" name="TextBox 36"/>
          <p:cNvSpPr txBox="1"/>
          <p:nvPr/>
        </p:nvSpPr>
        <p:spPr>
          <a:xfrm>
            <a:off x="4343400" y="4202668"/>
            <a:ext cx="761747" cy="369332"/>
          </a:xfrm>
          <a:prstGeom prst="rect">
            <a:avLst/>
          </a:prstGeom>
          <a:noFill/>
        </p:spPr>
        <p:txBody>
          <a:bodyPr wrap="none" rtlCol="0">
            <a:spAutoFit/>
          </a:bodyPr>
          <a:lstStyle/>
          <a:p>
            <a:r>
              <a:rPr lang="en-US" dirty="0" smtClean="0"/>
              <a:t>Piston</a:t>
            </a:r>
            <a:endParaRPr lang="en-US" dirty="0"/>
          </a:p>
        </p:txBody>
      </p:sp>
      <p:sp>
        <p:nvSpPr>
          <p:cNvPr id="38" name="TextBox 37"/>
          <p:cNvSpPr txBox="1"/>
          <p:nvPr/>
        </p:nvSpPr>
        <p:spPr>
          <a:xfrm>
            <a:off x="5257800" y="4191000"/>
            <a:ext cx="1213858" cy="369332"/>
          </a:xfrm>
          <a:prstGeom prst="rect">
            <a:avLst/>
          </a:prstGeom>
          <a:noFill/>
        </p:spPr>
        <p:txBody>
          <a:bodyPr wrap="none" rtlCol="0">
            <a:spAutoFit/>
          </a:bodyPr>
          <a:lstStyle/>
          <a:p>
            <a:r>
              <a:rPr lang="en-US" dirty="0" smtClean="0"/>
              <a:t>Diaphragm</a:t>
            </a:r>
            <a:endParaRPr lang="en-US" dirty="0"/>
          </a:p>
        </p:txBody>
      </p:sp>
      <p:sp>
        <p:nvSpPr>
          <p:cNvPr id="40" name="Down Arrow 39"/>
          <p:cNvSpPr/>
          <p:nvPr/>
        </p:nvSpPr>
        <p:spPr>
          <a:xfrm>
            <a:off x="1143000" y="3810000"/>
            <a:ext cx="228600"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Down Arrow 45"/>
          <p:cNvSpPr/>
          <p:nvPr/>
        </p:nvSpPr>
        <p:spPr>
          <a:xfrm>
            <a:off x="6553200" y="3657600"/>
            <a:ext cx="228600"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Down Arrow 46"/>
          <p:cNvSpPr/>
          <p:nvPr/>
        </p:nvSpPr>
        <p:spPr>
          <a:xfrm>
            <a:off x="5715000" y="3680460"/>
            <a:ext cx="228600"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Down Arrow 47"/>
          <p:cNvSpPr/>
          <p:nvPr/>
        </p:nvSpPr>
        <p:spPr>
          <a:xfrm>
            <a:off x="4587242" y="3680460"/>
            <a:ext cx="228600"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Down Arrow 48"/>
          <p:cNvSpPr/>
          <p:nvPr/>
        </p:nvSpPr>
        <p:spPr>
          <a:xfrm>
            <a:off x="2590800" y="3733800"/>
            <a:ext cx="228600"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Down Arrow 49"/>
          <p:cNvSpPr/>
          <p:nvPr/>
        </p:nvSpPr>
        <p:spPr>
          <a:xfrm>
            <a:off x="8077200" y="3657600"/>
            <a:ext cx="228600"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Down Arrow 50"/>
          <p:cNvSpPr/>
          <p:nvPr/>
        </p:nvSpPr>
        <p:spPr>
          <a:xfrm>
            <a:off x="7315200" y="3657600"/>
            <a:ext cx="228600"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7086600" y="4191000"/>
            <a:ext cx="765927" cy="369332"/>
          </a:xfrm>
          <a:prstGeom prst="rect">
            <a:avLst/>
          </a:prstGeom>
          <a:noFill/>
        </p:spPr>
        <p:txBody>
          <a:bodyPr wrap="square" rtlCol="0">
            <a:spAutoFit/>
          </a:bodyPr>
          <a:lstStyle/>
          <a:p>
            <a:r>
              <a:rPr lang="en-US" dirty="0" smtClean="0"/>
              <a:t>Lobe</a:t>
            </a:r>
            <a:endParaRPr lang="en-US" dirty="0"/>
          </a:p>
        </p:txBody>
      </p:sp>
      <p:pic>
        <p:nvPicPr>
          <p:cNvPr id="53" name="Picture 52" descr="diaphragm-pump.jpg"/>
          <p:cNvPicPr>
            <a:picLocks noChangeAspect="1"/>
          </p:cNvPicPr>
          <p:nvPr/>
        </p:nvPicPr>
        <p:blipFill>
          <a:blip r:embed="rId3" cstate="print"/>
          <a:stretch>
            <a:fillRect/>
          </a:stretch>
        </p:blipFill>
        <p:spPr>
          <a:xfrm>
            <a:off x="5257800" y="4495800"/>
            <a:ext cx="1066800" cy="1066800"/>
          </a:xfrm>
          <a:prstGeom prst="rect">
            <a:avLst/>
          </a:prstGeom>
        </p:spPr>
      </p:pic>
      <p:pic>
        <p:nvPicPr>
          <p:cNvPr id="54" name="Picture 53" descr="piston.gif"/>
          <p:cNvPicPr>
            <a:picLocks noChangeAspect="1"/>
          </p:cNvPicPr>
          <p:nvPr/>
        </p:nvPicPr>
        <p:blipFill>
          <a:blip r:embed="rId4" cstate="print"/>
          <a:stretch>
            <a:fillRect/>
          </a:stretch>
        </p:blipFill>
        <p:spPr>
          <a:xfrm rot="16200000">
            <a:off x="4122894" y="4792506"/>
            <a:ext cx="1202759" cy="761747"/>
          </a:xfrm>
          <a:prstGeom prst="rect">
            <a:avLst/>
          </a:prstGeom>
        </p:spPr>
      </p:pic>
      <p:pic>
        <p:nvPicPr>
          <p:cNvPr id="55" name="Picture 54" descr="ani_pump_medium.gif"/>
          <p:cNvPicPr>
            <a:picLocks noChangeAspect="1"/>
          </p:cNvPicPr>
          <p:nvPr/>
        </p:nvPicPr>
        <p:blipFill>
          <a:blip r:embed="rId5" cstate="print"/>
          <a:stretch>
            <a:fillRect/>
          </a:stretch>
        </p:blipFill>
        <p:spPr>
          <a:xfrm>
            <a:off x="6248400" y="4572000"/>
            <a:ext cx="871780" cy="685800"/>
          </a:xfrm>
          <a:prstGeom prst="rect">
            <a:avLst/>
          </a:prstGeom>
        </p:spPr>
      </p:pic>
      <p:sp>
        <p:nvSpPr>
          <p:cNvPr id="57" name="Down Arrow 56"/>
          <p:cNvSpPr/>
          <p:nvPr/>
        </p:nvSpPr>
        <p:spPr>
          <a:xfrm>
            <a:off x="1193925" y="2705100"/>
            <a:ext cx="1524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Down Arrow 57"/>
          <p:cNvSpPr/>
          <p:nvPr/>
        </p:nvSpPr>
        <p:spPr>
          <a:xfrm>
            <a:off x="5181600" y="2743200"/>
            <a:ext cx="1524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Down Arrow 58"/>
          <p:cNvSpPr/>
          <p:nvPr/>
        </p:nvSpPr>
        <p:spPr>
          <a:xfrm>
            <a:off x="7315200" y="2743200"/>
            <a:ext cx="1524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2" name="Picture 4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24800" y="4648200"/>
            <a:ext cx="838200" cy="502920"/>
          </a:xfrm>
          <a:prstGeom prst="rect">
            <a:avLst/>
          </a:prstGeom>
        </p:spPr>
      </p:pic>
      <p:sp>
        <p:nvSpPr>
          <p:cNvPr id="43" name="TextBox 42"/>
          <p:cNvSpPr txBox="1"/>
          <p:nvPr/>
        </p:nvSpPr>
        <p:spPr>
          <a:xfrm>
            <a:off x="2362200" y="3200400"/>
            <a:ext cx="762000" cy="369332"/>
          </a:xfrm>
          <a:prstGeom prst="rect">
            <a:avLst/>
          </a:prstGeom>
          <a:noFill/>
        </p:spPr>
        <p:txBody>
          <a:bodyPr wrap="square" rtlCol="0">
            <a:spAutoFit/>
          </a:bodyPr>
          <a:lstStyle/>
          <a:p>
            <a:r>
              <a:rPr lang="en-US" dirty="0" smtClean="0"/>
              <a:t>Axial</a:t>
            </a:r>
            <a:endParaRPr lang="en-US" dirty="0"/>
          </a:p>
        </p:txBody>
      </p:sp>
      <p:pic>
        <p:nvPicPr>
          <p:cNvPr id="44" name="Picture 43" descr="Lobe Pumpb375dc12a572405797eb1305b9a56ba8.gif"/>
          <p:cNvPicPr>
            <a:picLocks noChangeAspect="1"/>
          </p:cNvPicPr>
          <p:nvPr/>
        </p:nvPicPr>
        <p:blipFill>
          <a:blip r:embed="rId7" cstate="print"/>
          <a:stretch>
            <a:fillRect/>
          </a:stretch>
        </p:blipFill>
        <p:spPr>
          <a:xfrm>
            <a:off x="7086600" y="4572001"/>
            <a:ext cx="826499" cy="609600"/>
          </a:xfrm>
          <a:prstGeom prst="rect">
            <a:avLst/>
          </a:prstGeom>
        </p:spPr>
      </p:pic>
      <p:sp>
        <p:nvSpPr>
          <p:cNvPr id="45" name="Down Arrow 44"/>
          <p:cNvSpPr/>
          <p:nvPr/>
        </p:nvSpPr>
        <p:spPr>
          <a:xfrm>
            <a:off x="2209800" y="4648200"/>
            <a:ext cx="1524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Down Arrow 55"/>
          <p:cNvSpPr/>
          <p:nvPr/>
        </p:nvSpPr>
        <p:spPr>
          <a:xfrm>
            <a:off x="2971800" y="4648200"/>
            <a:ext cx="1524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p:cNvSpPr txBox="1"/>
          <p:nvPr/>
        </p:nvSpPr>
        <p:spPr>
          <a:xfrm>
            <a:off x="1676400" y="5105400"/>
            <a:ext cx="1066800" cy="369332"/>
          </a:xfrm>
          <a:prstGeom prst="rect">
            <a:avLst/>
          </a:prstGeom>
          <a:noFill/>
        </p:spPr>
        <p:txBody>
          <a:bodyPr wrap="square" rtlCol="0">
            <a:spAutoFit/>
          </a:bodyPr>
          <a:lstStyle/>
          <a:p>
            <a:r>
              <a:rPr lang="en-US" dirty="0" smtClean="0"/>
              <a:t>Vertical</a:t>
            </a:r>
            <a:endParaRPr lang="en-US" dirty="0"/>
          </a:p>
        </p:txBody>
      </p:sp>
      <p:sp>
        <p:nvSpPr>
          <p:cNvPr id="61" name="TextBox 60"/>
          <p:cNvSpPr txBox="1"/>
          <p:nvPr/>
        </p:nvSpPr>
        <p:spPr>
          <a:xfrm>
            <a:off x="2508311" y="5117068"/>
            <a:ext cx="1149289" cy="369332"/>
          </a:xfrm>
          <a:prstGeom prst="rect">
            <a:avLst/>
          </a:prstGeom>
          <a:noFill/>
        </p:spPr>
        <p:txBody>
          <a:bodyPr wrap="none" rtlCol="0">
            <a:spAutoFit/>
          </a:bodyPr>
          <a:lstStyle/>
          <a:p>
            <a:r>
              <a:rPr lang="en-US" dirty="0" smtClean="0"/>
              <a:t>Horizontal</a:t>
            </a:r>
            <a:endParaRPr lang="en-US" dirty="0"/>
          </a:p>
        </p:txBody>
      </p:sp>
      <p:sp>
        <p:nvSpPr>
          <p:cNvPr id="8" name="Footer Placeholder 7"/>
          <p:cNvSpPr>
            <a:spLocks noGrp="1"/>
          </p:cNvSpPr>
          <p:nvPr>
            <p:ph type="ftr" sz="quarter" idx="11"/>
          </p:nvPr>
        </p:nvSpPr>
        <p:spPr/>
        <p:txBody>
          <a:bodyPr/>
          <a:lstStyle/>
          <a:p>
            <a:r>
              <a:rPr lang="en-US" smtClean="0"/>
              <a:t>Dr. Mahdi Gheysari, Isfahan Univ. of Technology, https://gheysari.iut.ac.ir</a:t>
            </a:r>
            <a:endParaRPr lang="en-US" dirty="0"/>
          </a:p>
        </p:txBody>
      </p:sp>
    </p:spTree>
    <p:extLst>
      <p:ext uri="{BB962C8B-B14F-4D97-AF65-F5344CB8AC3E}">
        <p14:creationId xmlns:p14="http://schemas.microsoft.com/office/powerpoint/2010/main" val="22593844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4124" y="373033"/>
            <a:ext cx="2671885" cy="914400"/>
          </a:xfrm>
        </p:spPr>
        <p:style>
          <a:lnRef idx="2">
            <a:schemeClr val="accent5"/>
          </a:lnRef>
          <a:fillRef idx="1">
            <a:schemeClr val="lt1"/>
          </a:fillRef>
          <a:effectRef idx="0">
            <a:schemeClr val="accent5"/>
          </a:effectRef>
          <a:fontRef idx="minor">
            <a:schemeClr val="dk1"/>
          </a:fontRef>
        </p:style>
        <p:txBody>
          <a:bodyPr>
            <a:noAutofit/>
          </a:bodyPr>
          <a:lstStyle/>
          <a:p>
            <a:r>
              <a:rPr lang="en-US" sz="5400" dirty="0" smtClean="0">
                <a:cs typeface="Titr" pitchFamily="2" charset="-78"/>
              </a:rPr>
              <a:t/>
            </a:r>
            <a:br>
              <a:rPr lang="en-US" sz="5400" dirty="0" smtClean="0">
                <a:cs typeface="Titr" pitchFamily="2" charset="-78"/>
              </a:rPr>
            </a:br>
            <a:r>
              <a:rPr lang="fa-IR" sz="4800" dirty="0" smtClean="0">
                <a:cs typeface="Titr" pitchFamily="2" charset="-78"/>
              </a:rPr>
              <a:t>انواع</a:t>
            </a:r>
            <a:r>
              <a:rPr lang="en-US" sz="5400" dirty="0" smtClean="0">
                <a:cs typeface="Titr" pitchFamily="2" charset="-78"/>
              </a:rPr>
              <a:t/>
            </a:r>
            <a:br>
              <a:rPr lang="en-US" sz="5400" dirty="0" smtClean="0">
                <a:cs typeface="Titr" pitchFamily="2" charset="-78"/>
              </a:rPr>
            </a:br>
            <a:endParaRPr lang="en-US" sz="5400" dirty="0">
              <a:cs typeface="Titr" pitchFamily="2" charset="-78"/>
            </a:endParaRPr>
          </a:p>
        </p:txBody>
      </p:sp>
      <p:sp>
        <p:nvSpPr>
          <p:cNvPr id="3" name="Content Placeholder 2"/>
          <p:cNvSpPr>
            <a:spLocks noGrp="1"/>
          </p:cNvSpPr>
          <p:nvPr>
            <p:ph idx="1"/>
          </p:nvPr>
        </p:nvSpPr>
        <p:spPr/>
        <p:txBody>
          <a:bodyPr/>
          <a:lstStyle/>
          <a:p>
            <a:pPr marL="0" indent="0">
              <a:buNone/>
            </a:pPr>
            <a:r>
              <a:rPr lang="en-US" dirty="0" smtClean="0"/>
              <a:t> </a:t>
            </a:r>
            <a:endParaRPr lang="en-US" dirty="0"/>
          </a:p>
        </p:txBody>
      </p:sp>
      <p:sp>
        <p:nvSpPr>
          <p:cNvPr id="4" name="Down Arrow 3"/>
          <p:cNvSpPr/>
          <p:nvPr/>
        </p:nvSpPr>
        <p:spPr>
          <a:xfrm>
            <a:off x="3974471" y="1317468"/>
            <a:ext cx="304800" cy="457200"/>
          </a:xfrm>
          <a:prstGeom prst="down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802" y="34705"/>
            <a:ext cx="1828800" cy="1591056"/>
          </a:xfrm>
          <a:prstGeom prst="rect">
            <a:avLst/>
          </a:prstGeom>
        </p:spPr>
      </p:pic>
      <p:sp>
        <p:nvSpPr>
          <p:cNvPr id="6" name="Minus 5"/>
          <p:cNvSpPr/>
          <p:nvPr/>
        </p:nvSpPr>
        <p:spPr>
          <a:xfrm>
            <a:off x="1270125" y="1600200"/>
            <a:ext cx="5715000" cy="304800"/>
          </a:xfrm>
          <a:prstGeom prst="mathMinus">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Down Arrow 6"/>
          <p:cNvSpPr/>
          <p:nvPr/>
        </p:nvSpPr>
        <p:spPr>
          <a:xfrm>
            <a:off x="1997094" y="1752600"/>
            <a:ext cx="130116" cy="416386"/>
          </a:xfrm>
          <a:prstGeom prst="downArrow">
            <a:avLst/>
          </a:prstGeom>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Down Arrow 8"/>
          <p:cNvSpPr/>
          <p:nvPr/>
        </p:nvSpPr>
        <p:spPr>
          <a:xfrm>
            <a:off x="6104789" y="1752600"/>
            <a:ext cx="134822" cy="363648"/>
          </a:xfrm>
          <a:prstGeom prst="downArrow">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1050202" y="2297668"/>
            <a:ext cx="1295400" cy="369332"/>
          </a:xfrm>
          <a:prstGeom prst="rect">
            <a:avLst/>
          </a:prstGeom>
          <a:noFill/>
        </p:spPr>
        <p:txBody>
          <a:bodyPr wrap="square" rtlCol="0">
            <a:spAutoFit/>
          </a:bodyPr>
          <a:lstStyle/>
          <a:p>
            <a:r>
              <a:rPr lang="en-US" dirty="0" smtClean="0"/>
              <a:t>                </a:t>
            </a:r>
            <a:endParaRPr lang="en-US" dirty="0"/>
          </a:p>
        </p:txBody>
      </p:sp>
      <p:sp>
        <p:nvSpPr>
          <p:cNvPr id="11" name="TextBox 10"/>
          <p:cNvSpPr txBox="1"/>
          <p:nvPr/>
        </p:nvSpPr>
        <p:spPr>
          <a:xfrm>
            <a:off x="5376620" y="2221468"/>
            <a:ext cx="1633780" cy="33855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rtl="1"/>
            <a:r>
              <a:rPr lang="fa-IR" sz="1600" dirty="0" smtClean="0">
                <a:cs typeface="Titr" pitchFamily="2" charset="-78"/>
              </a:rPr>
              <a:t>پمپ های جابجایی</a:t>
            </a:r>
            <a:endParaRPr lang="en-US" sz="1600" dirty="0" smtClean="0">
              <a:cs typeface="Titr" pitchFamily="2" charset="-78"/>
            </a:endParaRPr>
          </a:p>
        </p:txBody>
      </p:sp>
      <p:sp>
        <p:nvSpPr>
          <p:cNvPr id="15" name="Down Arrow 14"/>
          <p:cNvSpPr/>
          <p:nvPr/>
        </p:nvSpPr>
        <p:spPr>
          <a:xfrm>
            <a:off x="2667000" y="2743200"/>
            <a:ext cx="1524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609600" y="3276600"/>
            <a:ext cx="1387494" cy="33855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rtl="1"/>
            <a:r>
              <a:rPr lang="fa-IR" sz="1600" dirty="0" smtClean="0">
                <a:cs typeface="Titr" pitchFamily="2" charset="-78"/>
              </a:rPr>
              <a:t>پمپ سانتریفیوژ</a:t>
            </a:r>
            <a:endParaRPr lang="en-US" sz="1600" dirty="0">
              <a:cs typeface="Titr" pitchFamily="2" charset="-78"/>
            </a:endParaRPr>
          </a:p>
        </p:txBody>
      </p:sp>
      <p:sp>
        <p:nvSpPr>
          <p:cNvPr id="23" name="TextBox 22"/>
          <p:cNvSpPr txBox="1"/>
          <p:nvPr/>
        </p:nvSpPr>
        <p:spPr>
          <a:xfrm>
            <a:off x="4318806" y="3257739"/>
            <a:ext cx="1929594" cy="33855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rtl="1"/>
            <a:r>
              <a:rPr lang="fa-IR" sz="1600" dirty="0" smtClean="0">
                <a:cs typeface="Titr" pitchFamily="2" charset="-78"/>
              </a:rPr>
              <a:t>پمپ های رفت و آمدی</a:t>
            </a:r>
            <a:endParaRPr lang="en-US" sz="1600" dirty="0">
              <a:cs typeface="Titr" pitchFamily="2" charset="-78"/>
            </a:endParaRPr>
          </a:p>
        </p:txBody>
      </p:sp>
      <p:sp>
        <p:nvSpPr>
          <p:cNvPr id="24" name="TextBox 23"/>
          <p:cNvSpPr txBox="1"/>
          <p:nvPr/>
        </p:nvSpPr>
        <p:spPr>
          <a:xfrm>
            <a:off x="6553200" y="3249584"/>
            <a:ext cx="1676400" cy="33855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rtl="1"/>
            <a:r>
              <a:rPr lang="fa-IR" sz="1600" dirty="0" smtClean="0">
                <a:cs typeface="Titr" pitchFamily="2" charset="-78"/>
              </a:rPr>
              <a:t>پمپ های گردشی</a:t>
            </a:r>
            <a:endParaRPr lang="en-US" sz="1600" dirty="0">
              <a:cs typeface="Titr" pitchFamily="2" charset="-78"/>
            </a:endParaRPr>
          </a:p>
        </p:txBody>
      </p:sp>
      <p:sp>
        <p:nvSpPr>
          <p:cNvPr id="25" name="TextBox 24"/>
          <p:cNvSpPr txBox="1"/>
          <p:nvPr/>
        </p:nvSpPr>
        <p:spPr>
          <a:xfrm>
            <a:off x="1371600" y="2286000"/>
            <a:ext cx="1524000" cy="33855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rtl="1"/>
            <a:r>
              <a:rPr lang="en-US" sz="1600" dirty="0" smtClean="0">
                <a:cs typeface="Titr" pitchFamily="2" charset="-78"/>
              </a:rPr>
              <a:t>  </a:t>
            </a:r>
            <a:r>
              <a:rPr lang="fa-IR" sz="1600" dirty="0" smtClean="0">
                <a:cs typeface="Titr" pitchFamily="2" charset="-78"/>
              </a:rPr>
              <a:t>پمپ دینامیکی</a:t>
            </a:r>
            <a:endParaRPr lang="en-US" sz="1600" dirty="0" smtClean="0">
              <a:cs typeface="Titr" pitchFamily="2" charset="-78"/>
            </a:endParaRPr>
          </a:p>
        </p:txBody>
      </p:sp>
      <p:sp>
        <p:nvSpPr>
          <p:cNvPr id="28" name="TextBox 27"/>
          <p:cNvSpPr txBox="1"/>
          <p:nvPr/>
        </p:nvSpPr>
        <p:spPr>
          <a:xfrm>
            <a:off x="609600" y="4343400"/>
            <a:ext cx="1311997" cy="369332"/>
          </a:xfrm>
          <a:prstGeom prst="rect">
            <a:avLst/>
          </a:prstGeom>
          <a:noFill/>
        </p:spPr>
        <p:txBody>
          <a:bodyPr wrap="square" rtlCol="0">
            <a:spAutoFit/>
          </a:bodyPr>
          <a:lstStyle/>
          <a:p>
            <a:pPr algn="ctr" rtl="1"/>
            <a:r>
              <a:rPr lang="fa-IR" dirty="0" smtClean="0">
                <a:cs typeface="B Titr" pitchFamily="2" charset="-78"/>
              </a:rPr>
              <a:t>جریان شعاعی</a:t>
            </a:r>
            <a:endParaRPr lang="en-US" dirty="0">
              <a:cs typeface="B Titr" pitchFamily="2" charset="-78"/>
            </a:endParaRPr>
          </a:p>
        </p:txBody>
      </p:sp>
      <p:sp>
        <p:nvSpPr>
          <p:cNvPr id="29" name="TextBox 28"/>
          <p:cNvSpPr txBox="1"/>
          <p:nvPr/>
        </p:nvSpPr>
        <p:spPr>
          <a:xfrm>
            <a:off x="1969992" y="4343400"/>
            <a:ext cx="1687608" cy="369332"/>
          </a:xfrm>
          <a:prstGeom prst="rect">
            <a:avLst/>
          </a:prstGeom>
          <a:noFill/>
        </p:spPr>
        <p:txBody>
          <a:bodyPr wrap="square" rtlCol="0">
            <a:spAutoFit/>
          </a:bodyPr>
          <a:lstStyle/>
          <a:p>
            <a:pPr algn="ctr" rtl="1"/>
            <a:r>
              <a:rPr lang="fa-IR" dirty="0" smtClean="0">
                <a:cs typeface="B Titr" pitchFamily="2" charset="-78"/>
              </a:rPr>
              <a:t>جریان مختلط</a:t>
            </a:r>
            <a:endParaRPr lang="en-US" dirty="0">
              <a:cs typeface="B Titr" pitchFamily="2" charset="-78"/>
            </a:endParaRPr>
          </a:p>
        </p:txBody>
      </p:sp>
      <p:sp>
        <p:nvSpPr>
          <p:cNvPr id="33" name="TextBox 32"/>
          <p:cNvSpPr txBox="1"/>
          <p:nvPr/>
        </p:nvSpPr>
        <p:spPr>
          <a:xfrm>
            <a:off x="6169014" y="4191000"/>
            <a:ext cx="997713" cy="369332"/>
          </a:xfrm>
          <a:prstGeom prst="rect">
            <a:avLst/>
          </a:prstGeom>
          <a:noFill/>
        </p:spPr>
        <p:txBody>
          <a:bodyPr wrap="square" rtlCol="0">
            <a:spAutoFit/>
          </a:bodyPr>
          <a:lstStyle/>
          <a:p>
            <a:pPr algn="ctr" rtl="1"/>
            <a:r>
              <a:rPr lang="fa-IR" dirty="0" smtClean="0">
                <a:cs typeface="B Titr" pitchFamily="2" charset="-78"/>
              </a:rPr>
              <a:t>دوار</a:t>
            </a:r>
            <a:endParaRPr lang="en-US" dirty="0">
              <a:cs typeface="B Titr" pitchFamily="2" charset="-78"/>
            </a:endParaRPr>
          </a:p>
        </p:txBody>
      </p:sp>
      <p:sp>
        <p:nvSpPr>
          <p:cNvPr id="34" name="TextBox 33"/>
          <p:cNvSpPr txBox="1"/>
          <p:nvPr/>
        </p:nvSpPr>
        <p:spPr>
          <a:xfrm>
            <a:off x="7790638" y="4191000"/>
            <a:ext cx="812692" cy="369332"/>
          </a:xfrm>
          <a:prstGeom prst="rect">
            <a:avLst/>
          </a:prstGeom>
          <a:noFill/>
        </p:spPr>
        <p:txBody>
          <a:bodyPr wrap="square" rtlCol="0">
            <a:spAutoFit/>
          </a:bodyPr>
          <a:lstStyle/>
          <a:p>
            <a:pPr algn="ctr" rtl="1"/>
            <a:r>
              <a:rPr lang="fa-IR" dirty="0" smtClean="0">
                <a:cs typeface="B Titr" pitchFamily="2" charset="-78"/>
              </a:rPr>
              <a:t>پیچی</a:t>
            </a:r>
            <a:endParaRPr lang="en-US" dirty="0">
              <a:cs typeface="B Titr" pitchFamily="2" charset="-78"/>
            </a:endParaRPr>
          </a:p>
        </p:txBody>
      </p:sp>
      <p:sp>
        <p:nvSpPr>
          <p:cNvPr id="37" name="TextBox 36"/>
          <p:cNvSpPr txBox="1"/>
          <p:nvPr/>
        </p:nvSpPr>
        <p:spPr>
          <a:xfrm>
            <a:off x="3886200" y="4191000"/>
            <a:ext cx="1096674" cy="369332"/>
          </a:xfrm>
          <a:prstGeom prst="rect">
            <a:avLst/>
          </a:prstGeom>
          <a:noFill/>
        </p:spPr>
        <p:txBody>
          <a:bodyPr wrap="square" rtlCol="0">
            <a:spAutoFit/>
          </a:bodyPr>
          <a:lstStyle/>
          <a:p>
            <a:pPr algn="ctr" rtl="1"/>
            <a:r>
              <a:rPr lang="fa-IR" dirty="0" smtClean="0">
                <a:cs typeface="B Titr" pitchFamily="2" charset="-78"/>
              </a:rPr>
              <a:t>پیستونی</a:t>
            </a:r>
            <a:endParaRPr lang="en-US" dirty="0">
              <a:cs typeface="B Titr" pitchFamily="2" charset="-78"/>
            </a:endParaRPr>
          </a:p>
        </p:txBody>
      </p:sp>
      <p:sp>
        <p:nvSpPr>
          <p:cNvPr id="38" name="TextBox 37"/>
          <p:cNvSpPr txBox="1"/>
          <p:nvPr/>
        </p:nvSpPr>
        <p:spPr>
          <a:xfrm>
            <a:off x="4953000" y="4267200"/>
            <a:ext cx="1361864" cy="369332"/>
          </a:xfrm>
          <a:prstGeom prst="rect">
            <a:avLst/>
          </a:prstGeom>
          <a:noFill/>
        </p:spPr>
        <p:txBody>
          <a:bodyPr wrap="square" rtlCol="0">
            <a:spAutoFit/>
          </a:bodyPr>
          <a:lstStyle/>
          <a:p>
            <a:pPr algn="ctr" rtl="1"/>
            <a:r>
              <a:rPr lang="fa-IR" dirty="0" smtClean="0">
                <a:cs typeface="B Titr" pitchFamily="2" charset="-78"/>
              </a:rPr>
              <a:t>دیافراگمی</a:t>
            </a:r>
            <a:endParaRPr lang="en-US" dirty="0">
              <a:cs typeface="B Titr" pitchFamily="2" charset="-78"/>
            </a:endParaRPr>
          </a:p>
        </p:txBody>
      </p:sp>
      <p:sp>
        <p:nvSpPr>
          <p:cNvPr id="40" name="Down Arrow 39"/>
          <p:cNvSpPr/>
          <p:nvPr/>
        </p:nvSpPr>
        <p:spPr>
          <a:xfrm>
            <a:off x="1219200" y="3733800"/>
            <a:ext cx="228600"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Down Arrow 45"/>
          <p:cNvSpPr/>
          <p:nvPr/>
        </p:nvSpPr>
        <p:spPr>
          <a:xfrm>
            <a:off x="6553200" y="3657600"/>
            <a:ext cx="228600"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Down Arrow 46"/>
          <p:cNvSpPr/>
          <p:nvPr/>
        </p:nvSpPr>
        <p:spPr>
          <a:xfrm>
            <a:off x="5562600" y="3657600"/>
            <a:ext cx="228600"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Down Arrow 47"/>
          <p:cNvSpPr/>
          <p:nvPr/>
        </p:nvSpPr>
        <p:spPr>
          <a:xfrm>
            <a:off x="4419600" y="3657600"/>
            <a:ext cx="228600"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Down Arrow 48"/>
          <p:cNvSpPr/>
          <p:nvPr/>
        </p:nvSpPr>
        <p:spPr>
          <a:xfrm>
            <a:off x="2667000" y="3733800"/>
            <a:ext cx="228600"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Down Arrow 49"/>
          <p:cNvSpPr/>
          <p:nvPr/>
        </p:nvSpPr>
        <p:spPr>
          <a:xfrm>
            <a:off x="8077200" y="3657600"/>
            <a:ext cx="228600"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Down Arrow 50"/>
          <p:cNvSpPr/>
          <p:nvPr/>
        </p:nvSpPr>
        <p:spPr>
          <a:xfrm>
            <a:off x="7315200" y="3657600"/>
            <a:ext cx="228600"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6854814" y="4191000"/>
            <a:ext cx="997713" cy="369332"/>
          </a:xfrm>
          <a:prstGeom prst="rect">
            <a:avLst/>
          </a:prstGeom>
          <a:noFill/>
        </p:spPr>
        <p:txBody>
          <a:bodyPr wrap="square" rtlCol="0">
            <a:spAutoFit/>
          </a:bodyPr>
          <a:lstStyle/>
          <a:p>
            <a:pPr algn="ctr" rtl="1"/>
            <a:r>
              <a:rPr lang="fa-IR" dirty="0" smtClean="0">
                <a:cs typeface="B Titr" pitchFamily="2" charset="-78"/>
              </a:rPr>
              <a:t>لوبیایی</a:t>
            </a:r>
            <a:endParaRPr lang="en-US" dirty="0">
              <a:cs typeface="B Titr" pitchFamily="2" charset="-78"/>
            </a:endParaRPr>
          </a:p>
        </p:txBody>
      </p:sp>
      <p:pic>
        <p:nvPicPr>
          <p:cNvPr id="53" name="Picture 52" descr="diaphragm-pump.jpg"/>
          <p:cNvPicPr>
            <a:picLocks noChangeAspect="1"/>
          </p:cNvPicPr>
          <p:nvPr/>
        </p:nvPicPr>
        <p:blipFill>
          <a:blip r:embed="rId3" cstate="print"/>
          <a:stretch>
            <a:fillRect/>
          </a:stretch>
        </p:blipFill>
        <p:spPr>
          <a:xfrm>
            <a:off x="5156374" y="4636532"/>
            <a:ext cx="1002268" cy="1002268"/>
          </a:xfrm>
          <a:prstGeom prst="rect">
            <a:avLst/>
          </a:prstGeom>
        </p:spPr>
      </p:pic>
      <p:pic>
        <p:nvPicPr>
          <p:cNvPr id="54" name="Picture 53" descr="piston.gif"/>
          <p:cNvPicPr>
            <a:picLocks noChangeAspect="1"/>
          </p:cNvPicPr>
          <p:nvPr/>
        </p:nvPicPr>
        <p:blipFill>
          <a:blip r:embed="rId4" cstate="print"/>
          <a:stretch>
            <a:fillRect/>
          </a:stretch>
        </p:blipFill>
        <p:spPr>
          <a:xfrm rot="16200000">
            <a:off x="3752850" y="4781551"/>
            <a:ext cx="1142999" cy="723899"/>
          </a:xfrm>
          <a:prstGeom prst="rect">
            <a:avLst/>
          </a:prstGeom>
        </p:spPr>
      </p:pic>
      <p:pic>
        <p:nvPicPr>
          <p:cNvPr id="55" name="Picture 54" descr="ani_pump_medium.gif"/>
          <p:cNvPicPr>
            <a:picLocks noChangeAspect="1"/>
          </p:cNvPicPr>
          <p:nvPr/>
        </p:nvPicPr>
        <p:blipFill>
          <a:blip r:embed="rId5" cstate="print"/>
          <a:stretch>
            <a:fillRect/>
          </a:stretch>
        </p:blipFill>
        <p:spPr>
          <a:xfrm>
            <a:off x="6248400" y="4572000"/>
            <a:ext cx="871780" cy="685800"/>
          </a:xfrm>
          <a:prstGeom prst="rect">
            <a:avLst/>
          </a:prstGeom>
        </p:spPr>
      </p:pic>
      <p:sp>
        <p:nvSpPr>
          <p:cNvPr id="57" name="Down Arrow 56"/>
          <p:cNvSpPr/>
          <p:nvPr/>
        </p:nvSpPr>
        <p:spPr>
          <a:xfrm>
            <a:off x="1447800" y="2743200"/>
            <a:ext cx="1524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Down Arrow 57"/>
          <p:cNvSpPr/>
          <p:nvPr/>
        </p:nvSpPr>
        <p:spPr>
          <a:xfrm>
            <a:off x="5410200" y="2667000"/>
            <a:ext cx="1524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Down Arrow 58"/>
          <p:cNvSpPr/>
          <p:nvPr/>
        </p:nvSpPr>
        <p:spPr>
          <a:xfrm>
            <a:off x="6858000" y="2667000"/>
            <a:ext cx="1524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2" name="Picture 4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24800" y="4648200"/>
            <a:ext cx="838200" cy="502920"/>
          </a:xfrm>
          <a:prstGeom prst="rect">
            <a:avLst/>
          </a:prstGeom>
        </p:spPr>
      </p:pic>
      <p:sp>
        <p:nvSpPr>
          <p:cNvPr id="43" name="TextBox 42"/>
          <p:cNvSpPr txBox="1"/>
          <p:nvPr/>
        </p:nvSpPr>
        <p:spPr>
          <a:xfrm>
            <a:off x="2209800" y="3276600"/>
            <a:ext cx="1371600" cy="338554"/>
          </a:xfrm>
          <a:prstGeom prst="rect">
            <a:avLst/>
          </a:prstGeom>
          <a:noFill/>
        </p:spPr>
        <p:txBody>
          <a:bodyPr wrap="square" rtlCol="0">
            <a:spAutoFit/>
          </a:bodyPr>
          <a:lstStyle/>
          <a:p>
            <a:pPr algn="ctr" rtl="1"/>
            <a:r>
              <a:rPr lang="fa-IR" sz="1600" dirty="0" smtClean="0">
                <a:cs typeface="Titr" pitchFamily="2" charset="-78"/>
              </a:rPr>
              <a:t>جریان محوری</a:t>
            </a:r>
            <a:endParaRPr lang="en-US" sz="1600" dirty="0">
              <a:cs typeface="Titr" pitchFamily="2" charset="-78"/>
            </a:endParaRPr>
          </a:p>
        </p:txBody>
      </p:sp>
      <p:pic>
        <p:nvPicPr>
          <p:cNvPr id="44" name="Picture 43" descr="Lobe Pumpb375dc12a572405797eb1305b9a56ba8.gif"/>
          <p:cNvPicPr>
            <a:picLocks noChangeAspect="1"/>
          </p:cNvPicPr>
          <p:nvPr/>
        </p:nvPicPr>
        <p:blipFill>
          <a:blip r:embed="rId7" cstate="print"/>
          <a:stretch>
            <a:fillRect/>
          </a:stretch>
        </p:blipFill>
        <p:spPr>
          <a:xfrm>
            <a:off x="7086600" y="4572001"/>
            <a:ext cx="826499" cy="609600"/>
          </a:xfrm>
          <a:prstGeom prst="rect">
            <a:avLst/>
          </a:prstGeom>
        </p:spPr>
      </p:pic>
      <p:sp>
        <p:nvSpPr>
          <p:cNvPr id="45" name="Down Arrow 44"/>
          <p:cNvSpPr/>
          <p:nvPr/>
        </p:nvSpPr>
        <p:spPr>
          <a:xfrm>
            <a:off x="2286000" y="4724400"/>
            <a:ext cx="1524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Down Arrow 55"/>
          <p:cNvSpPr/>
          <p:nvPr/>
        </p:nvSpPr>
        <p:spPr>
          <a:xfrm>
            <a:off x="3124200" y="4724400"/>
            <a:ext cx="1524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p:cNvSpPr txBox="1"/>
          <p:nvPr/>
        </p:nvSpPr>
        <p:spPr>
          <a:xfrm>
            <a:off x="1600200" y="5105400"/>
            <a:ext cx="1389637" cy="369332"/>
          </a:xfrm>
          <a:prstGeom prst="rect">
            <a:avLst/>
          </a:prstGeom>
          <a:noFill/>
        </p:spPr>
        <p:txBody>
          <a:bodyPr wrap="square" rtlCol="0">
            <a:spAutoFit/>
          </a:bodyPr>
          <a:lstStyle/>
          <a:p>
            <a:pPr algn="ctr" rtl="1"/>
            <a:r>
              <a:rPr lang="fa-IR" dirty="0" smtClean="0">
                <a:cs typeface="B Titr" pitchFamily="2" charset="-78"/>
              </a:rPr>
              <a:t>عمودی</a:t>
            </a:r>
            <a:endParaRPr lang="en-US" dirty="0">
              <a:cs typeface="B Titr" pitchFamily="2" charset="-78"/>
            </a:endParaRPr>
          </a:p>
        </p:txBody>
      </p:sp>
      <p:sp>
        <p:nvSpPr>
          <p:cNvPr id="61" name="TextBox 60"/>
          <p:cNvSpPr txBox="1"/>
          <p:nvPr/>
        </p:nvSpPr>
        <p:spPr>
          <a:xfrm>
            <a:off x="2753063" y="5105400"/>
            <a:ext cx="752137" cy="369332"/>
          </a:xfrm>
          <a:prstGeom prst="rect">
            <a:avLst/>
          </a:prstGeom>
          <a:noFill/>
        </p:spPr>
        <p:txBody>
          <a:bodyPr wrap="square" rtlCol="0">
            <a:spAutoFit/>
          </a:bodyPr>
          <a:lstStyle/>
          <a:p>
            <a:pPr algn="ctr" rtl="1"/>
            <a:r>
              <a:rPr lang="fa-IR" dirty="0" smtClean="0">
                <a:cs typeface="B Titr" pitchFamily="2" charset="-78"/>
              </a:rPr>
              <a:t>افقی</a:t>
            </a:r>
            <a:endParaRPr lang="en-US" dirty="0">
              <a:cs typeface="B Titr" pitchFamily="2" charset="-78"/>
            </a:endParaRPr>
          </a:p>
        </p:txBody>
      </p:sp>
      <p:sp>
        <p:nvSpPr>
          <p:cNvPr id="8" name="Footer Placeholder 7"/>
          <p:cNvSpPr>
            <a:spLocks noGrp="1"/>
          </p:cNvSpPr>
          <p:nvPr>
            <p:ph type="ftr" sz="quarter" idx="11"/>
          </p:nvPr>
        </p:nvSpPr>
        <p:spPr/>
        <p:txBody>
          <a:bodyPr/>
          <a:lstStyle/>
          <a:p>
            <a:r>
              <a:rPr lang="en-US" smtClean="0"/>
              <a:t>Dr. Mahdi Gheysari, Isfahan Univ. of Technology, https://gheysari.iut.ac.ir</a:t>
            </a:r>
            <a:endParaRPr lang="en-US" dirty="0"/>
          </a:p>
        </p:txBody>
      </p:sp>
    </p:spTree>
    <p:extLst>
      <p:ext uri="{BB962C8B-B14F-4D97-AF65-F5344CB8AC3E}">
        <p14:creationId xmlns:p14="http://schemas.microsoft.com/office/powerpoint/2010/main" val="40118638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8598" y="-491905"/>
            <a:ext cx="8229600" cy="4525963"/>
          </a:xfrm>
        </p:spPr>
        <p:txBody>
          <a:bodyPr/>
          <a:lstStyle/>
          <a:p>
            <a:pPr marL="0" indent="0">
              <a:buNone/>
            </a:pPr>
            <a:r>
              <a:rPr lang="en-US" dirty="0" smtClean="0"/>
              <a:t> </a:t>
            </a:r>
            <a:endParaRPr lang="en-US" dirty="0"/>
          </a:p>
        </p:txBody>
      </p:sp>
      <p:sp>
        <p:nvSpPr>
          <p:cNvPr id="10" name="TextBox 9"/>
          <p:cNvSpPr txBox="1"/>
          <p:nvPr/>
        </p:nvSpPr>
        <p:spPr>
          <a:xfrm>
            <a:off x="1371600" y="205563"/>
            <a:ext cx="1295400" cy="369332"/>
          </a:xfrm>
          <a:prstGeom prst="rect">
            <a:avLst/>
          </a:prstGeom>
          <a:noFill/>
        </p:spPr>
        <p:txBody>
          <a:bodyPr wrap="square" rtlCol="0">
            <a:spAutoFit/>
          </a:bodyPr>
          <a:lstStyle/>
          <a:p>
            <a:r>
              <a:rPr lang="en-US" dirty="0" smtClean="0"/>
              <a:t>                </a:t>
            </a:r>
            <a:endParaRPr lang="en-US" dirty="0"/>
          </a:p>
        </p:txBody>
      </p:sp>
      <p:sp>
        <p:nvSpPr>
          <p:cNvPr id="11" name="TextBox 10"/>
          <p:cNvSpPr txBox="1"/>
          <p:nvPr/>
        </p:nvSpPr>
        <p:spPr>
          <a:xfrm>
            <a:off x="5698018" y="129363"/>
            <a:ext cx="1633780" cy="33855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rtl="1"/>
            <a:r>
              <a:rPr lang="fa-IR" sz="1600" dirty="0" smtClean="0">
                <a:cs typeface="Titr" pitchFamily="2" charset="-78"/>
              </a:rPr>
              <a:t>پمپ های جابجایی</a:t>
            </a:r>
            <a:endParaRPr lang="en-US" sz="1600" dirty="0" smtClean="0">
              <a:cs typeface="Titr" pitchFamily="2" charset="-78"/>
            </a:endParaRPr>
          </a:p>
        </p:txBody>
      </p:sp>
      <p:sp>
        <p:nvSpPr>
          <p:cNvPr id="16" name="TextBox 15"/>
          <p:cNvSpPr txBox="1"/>
          <p:nvPr/>
        </p:nvSpPr>
        <p:spPr>
          <a:xfrm>
            <a:off x="930998" y="1184495"/>
            <a:ext cx="1387494" cy="33855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rtl="1"/>
            <a:r>
              <a:rPr lang="fa-IR" sz="1600" dirty="0" smtClean="0">
                <a:cs typeface="Titr" pitchFamily="2" charset="-78"/>
              </a:rPr>
              <a:t>پمپ سانتریفیوژ</a:t>
            </a:r>
            <a:endParaRPr lang="en-US" sz="1600" dirty="0">
              <a:cs typeface="Titr" pitchFamily="2" charset="-78"/>
            </a:endParaRPr>
          </a:p>
        </p:txBody>
      </p:sp>
      <p:sp>
        <p:nvSpPr>
          <p:cNvPr id="23" name="TextBox 22"/>
          <p:cNvSpPr txBox="1"/>
          <p:nvPr/>
        </p:nvSpPr>
        <p:spPr>
          <a:xfrm>
            <a:off x="4640204" y="1165634"/>
            <a:ext cx="1929594" cy="33855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rtl="1"/>
            <a:r>
              <a:rPr lang="fa-IR" sz="1600" dirty="0" smtClean="0">
                <a:cs typeface="Titr" pitchFamily="2" charset="-78"/>
              </a:rPr>
              <a:t>پمپ های رفت و آمدی</a:t>
            </a:r>
            <a:endParaRPr lang="en-US" sz="1600" dirty="0">
              <a:cs typeface="Titr" pitchFamily="2" charset="-78"/>
            </a:endParaRPr>
          </a:p>
        </p:txBody>
      </p:sp>
      <p:sp>
        <p:nvSpPr>
          <p:cNvPr id="24" name="TextBox 23"/>
          <p:cNvSpPr txBox="1"/>
          <p:nvPr/>
        </p:nvSpPr>
        <p:spPr>
          <a:xfrm>
            <a:off x="6874598" y="1157479"/>
            <a:ext cx="1676400" cy="33855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rtl="1"/>
            <a:r>
              <a:rPr lang="fa-IR" sz="1600" dirty="0" smtClean="0">
                <a:cs typeface="Titr" pitchFamily="2" charset="-78"/>
              </a:rPr>
              <a:t>پمپ های گردشی</a:t>
            </a:r>
            <a:endParaRPr lang="en-US" sz="1600" dirty="0">
              <a:cs typeface="Titr" pitchFamily="2" charset="-78"/>
            </a:endParaRPr>
          </a:p>
        </p:txBody>
      </p:sp>
      <p:sp>
        <p:nvSpPr>
          <p:cNvPr id="28" name="TextBox 27"/>
          <p:cNvSpPr txBox="1"/>
          <p:nvPr/>
        </p:nvSpPr>
        <p:spPr>
          <a:xfrm>
            <a:off x="930998" y="2251295"/>
            <a:ext cx="1311997" cy="369332"/>
          </a:xfrm>
          <a:prstGeom prst="rect">
            <a:avLst/>
          </a:prstGeom>
          <a:noFill/>
        </p:spPr>
        <p:txBody>
          <a:bodyPr wrap="square" rtlCol="0">
            <a:spAutoFit/>
          </a:bodyPr>
          <a:lstStyle/>
          <a:p>
            <a:pPr algn="ctr" rtl="1"/>
            <a:r>
              <a:rPr lang="fa-IR" dirty="0" smtClean="0">
                <a:cs typeface="B Titr" pitchFamily="2" charset="-78"/>
              </a:rPr>
              <a:t>جریان شعاعی</a:t>
            </a:r>
            <a:endParaRPr lang="en-US" dirty="0">
              <a:cs typeface="B Titr" pitchFamily="2" charset="-78"/>
            </a:endParaRPr>
          </a:p>
        </p:txBody>
      </p:sp>
      <p:sp>
        <p:nvSpPr>
          <p:cNvPr id="29" name="TextBox 28"/>
          <p:cNvSpPr txBox="1"/>
          <p:nvPr/>
        </p:nvSpPr>
        <p:spPr>
          <a:xfrm>
            <a:off x="2291390" y="2251295"/>
            <a:ext cx="1687608" cy="369332"/>
          </a:xfrm>
          <a:prstGeom prst="rect">
            <a:avLst/>
          </a:prstGeom>
          <a:noFill/>
        </p:spPr>
        <p:txBody>
          <a:bodyPr wrap="square" rtlCol="0">
            <a:spAutoFit/>
          </a:bodyPr>
          <a:lstStyle/>
          <a:p>
            <a:pPr algn="ctr" rtl="1"/>
            <a:r>
              <a:rPr lang="fa-IR" dirty="0" smtClean="0">
                <a:cs typeface="B Titr" pitchFamily="2" charset="-78"/>
              </a:rPr>
              <a:t>جریان مختلط</a:t>
            </a:r>
            <a:endParaRPr lang="en-US" dirty="0">
              <a:cs typeface="B Titr" pitchFamily="2" charset="-78"/>
            </a:endParaRPr>
          </a:p>
        </p:txBody>
      </p:sp>
      <p:sp>
        <p:nvSpPr>
          <p:cNvPr id="33" name="TextBox 32"/>
          <p:cNvSpPr txBox="1"/>
          <p:nvPr/>
        </p:nvSpPr>
        <p:spPr>
          <a:xfrm>
            <a:off x="6490412" y="2098895"/>
            <a:ext cx="997713" cy="369332"/>
          </a:xfrm>
          <a:prstGeom prst="rect">
            <a:avLst/>
          </a:prstGeom>
          <a:noFill/>
        </p:spPr>
        <p:txBody>
          <a:bodyPr wrap="square" rtlCol="0">
            <a:spAutoFit/>
          </a:bodyPr>
          <a:lstStyle/>
          <a:p>
            <a:pPr algn="ctr" rtl="1"/>
            <a:r>
              <a:rPr lang="fa-IR" dirty="0" smtClean="0">
                <a:cs typeface="B Titr" pitchFamily="2" charset="-78"/>
              </a:rPr>
              <a:t>دوار</a:t>
            </a:r>
            <a:endParaRPr lang="en-US" dirty="0">
              <a:cs typeface="B Titr" pitchFamily="2" charset="-78"/>
            </a:endParaRPr>
          </a:p>
        </p:txBody>
      </p:sp>
      <p:sp>
        <p:nvSpPr>
          <p:cNvPr id="34" name="TextBox 33"/>
          <p:cNvSpPr txBox="1"/>
          <p:nvPr/>
        </p:nvSpPr>
        <p:spPr>
          <a:xfrm>
            <a:off x="8112036" y="2098895"/>
            <a:ext cx="812692" cy="369332"/>
          </a:xfrm>
          <a:prstGeom prst="rect">
            <a:avLst/>
          </a:prstGeom>
          <a:noFill/>
        </p:spPr>
        <p:txBody>
          <a:bodyPr wrap="square" rtlCol="0">
            <a:spAutoFit/>
          </a:bodyPr>
          <a:lstStyle/>
          <a:p>
            <a:pPr algn="ctr" rtl="1"/>
            <a:r>
              <a:rPr lang="fa-IR" dirty="0" smtClean="0">
                <a:cs typeface="B Titr" pitchFamily="2" charset="-78"/>
              </a:rPr>
              <a:t>پیچی</a:t>
            </a:r>
            <a:endParaRPr lang="en-US" dirty="0">
              <a:cs typeface="B Titr" pitchFamily="2" charset="-78"/>
            </a:endParaRPr>
          </a:p>
        </p:txBody>
      </p:sp>
      <p:sp>
        <p:nvSpPr>
          <p:cNvPr id="37" name="TextBox 36"/>
          <p:cNvSpPr txBox="1"/>
          <p:nvPr/>
        </p:nvSpPr>
        <p:spPr>
          <a:xfrm>
            <a:off x="4207598" y="2098895"/>
            <a:ext cx="1096674" cy="369332"/>
          </a:xfrm>
          <a:prstGeom prst="rect">
            <a:avLst/>
          </a:prstGeom>
          <a:noFill/>
        </p:spPr>
        <p:txBody>
          <a:bodyPr wrap="square" rtlCol="0">
            <a:spAutoFit/>
          </a:bodyPr>
          <a:lstStyle/>
          <a:p>
            <a:pPr algn="ctr" rtl="1"/>
            <a:r>
              <a:rPr lang="fa-IR" dirty="0" smtClean="0">
                <a:cs typeface="B Titr" pitchFamily="2" charset="-78"/>
              </a:rPr>
              <a:t>پیستونی</a:t>
            </a:r>
            <a:endParaRPr lang="en-US" dirty="0">
              <a:cs typeface="B Titr" pitchFamily="2" charset="-78"/>
            </a:endParaRPr>
          </a:p>
        </p:txBody>
      </p:sp>
      <p:sp>
        <p:nvSpPr>
          <p:cNvPr id="38" name="TextBox 37"/>
          <p:cNvSpPr txBox="1"/>
          <p:nvPr/>
        </p:nvSpPr>
        <p:spPr>
          <a:xfrm>
            <a:off x="5274398" y="2175095"/>
            <a:ext cx="1361864" cy="369332"/>
          </a:xfrm>
          <a:prstGeom prst="rect">
            <a:avLst/>
          </a:prstGeom>
          <a:noFill/>
        </p:spPr>
        <p:txBody>
          <a:bodyPr wrap="square" rtlCol="0">
            <a:spAutoFit/>
          </a:bodyPr>
          <a:lstStyle/>
          <a:p>
            <a:pPr algn="ctr" rtl="1"/>
            <a:r>
              <a:rPr lang="fa-IR" dirty="0" smtClean="0">
                <a:cs typeface="B Titr" pitchFamily="2" charset="-78"/>
              </a:rPr>
              <a:t>دیافراگمی</a:t>
            </a:r>
            <a:endParaRPr lang="en-US" dirty="0">
              <a:cs typeface="B Titr" pitchFamily="2" charset="-78"/>
            </a:endParaRPr>
          </a:p>
        </p:txBody>
      </p:sp>
      <p:sp>
        <p:nvSpPr>
          <p:cNvPr id="40" name="Down Arrow 39"/>
          <p:cNvSpPr/>
          <p:nvPr/>
        </p:nvSpPr>
        <p:spPr>
          <a:xfrm>
            <a:off x="1540598" y="1641695"/>
            <a:ext cx="228600"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Down Arrow 45"/>
          <p:cNvSpPr/>
          <p:nvPr/>
        </p:nvSpPr>
        <p:spPr>
          <a:xfrm>
            <a:off x="6874598" y="1565495"/>
            <a:ext cx="228600"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Down Arrow 46"/>
          <p:cNvSpPr/>
          <p:nvPr/>
        </p:nvSpPr>
        <p:spPr>
          <a:xfrm>
            <a:off x="5883998" y="1565495"/>
            <a:ext cx="228600"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Down Arrow 47"/>
          <p:cNvSpPr/>
          <p:nvPr/>
        </p:nvSpPr>
        <p:spPr>
          <a:xfrm>
            <a:off x="4740998" y="1565495"/>
            <a:ext cx="228600"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Down Arrow 48"/>
          <p:cNvSpPr/>
          <p:nvPr/>
        </p:nvSpPr>
        <p:spPr>
          <a:xfrm>
            <a:off x="2988398" y="1641695"/>
            <a:ext cx="228600"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Down Arrow 49"/>
          <p:cNvSpPr/>
          <p:nvPr/>
        </p:nvSpPr>
        <p:spPr>
          <a:xfrm>
            <a:off x="8398598" y="1565495"/>
            <a:ext cx="228600"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Down Arrow 50"/>
          <p:cNvSpPr/>
          <p:nvPr/>
        </p:nvSpPr>
        <p:spPr>
          <a:xfrm>
            <a:off x="7636598" y="1565495"/>
            <a:ext cx="228600"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7176212" y="2098895"/>
            <a:ext cx="997713" cy="369332"/>
          </a:xfrm>
          <a:prstGeom prst="rect">
            <a:avLst/>
          </a:prstGeom>
          <a:noFill/>
        </p:spPr>
        <p:txBody>
          <a:bodyPr wrap="square" rtlCol="0">
            <a:spAutoFit/>
          </a:bodyPr>
          <a:lstStyle/>
          <a:p>
            <a:pPr algn="ctr" rtl="1"/>
            <a:r>
              <a:rPr lang="fa-IR" dirty="0" smtClean="0">
                <a:cs typeface="B Titr" pitchFamily="2" charset="-78"/>
              </a:rPr>
              <a:t>لوبیایی</a:t>
            </a:r>
            <a:endParaRPr lang="en-US" dirty="0">
              <a:cs typeface="B Titr" pitchFamily="2" charset="-78"/>
            </a:endParaRPr>
          </a:p>
        </p:txBody>
      </p:sp>
      <p:pic>
        <p:nvPicPr>
          <p:cNvPr id="53" name="Picture 52" descr="diaphragm-pump.jpg"/>
          <p:cNvPicPr>
            <a:picLocks noChangeAspect="1"/>
          </p:cNvPicPr>
          <p:nvPr/>
        </p:nvPicPr>
        <p:blipFill>
          <a:blip r:embed="rId2" cstate="print"/>
          <a:stretch>
            <a:fillRect/>
          </a:stretch>
        </p:blipFill>
        <p:spPr>
          <a:xfrm>
            <a:off x="5477772" y="2544427"/>
            <a:ext cx="1002268" cy="1002268"/>
          </a:xfrm>
          <a:prstGeom prst="rect">
            <a:avLst/>
          </a:prstGeom>
        </p:spPr>
      </p:pic>
      <p:pic>
        <p:nvPicPr>
          <p:cNvPr id="54" name="Picture 53" descr="piston.gif"/>
          <p:cNvPicPr>
            <a:picLocks noChangeAspect="1"/>
          </p:cNvPicPr>
          <p:nvPr/>
        </p:nvPicPr>
        <p:blipFill>
          <a:blip r:embed="rId3" cstate="print"/>
          <a:stretch>
            <a:fillRect/>
          </a:stretch>
        </p:blipFill>
        <p:spPr>
          <a:xfrm rot="16200000">
            <a:off x="4074248" y="2689446"/>
            <a:ext cx="1142999" cy="723899"/>
          </a:xfrm>
          <a:prstGeom prst="rect">
            <a:avLst/>
          </a:prstGeom>
        </p:spPr>
      </p:pic>
      <p:pic>
        <p:nvPicPr>
          <p:cNvPr id="55" name="Picture 54" descr="ani_pump_medium.gif"/>
          <p:cNvPicPr>
            <a:picLocks noChangeAspect="1"/>
          </p:cNvPicPr>
          <p:nvPr/>
        </p:nvPicPr>
        <p:blipFill>
          <a:blip r:embed="rId4" cstate="print"/>
          <a:stretch>
            <a:fillRect/>
          </a:stretch>
        </p:blipFill>
        <p:spPr>
          <a:xfrm>
            <a:off x="6569798" y="2479895"/>
            <a:ext cx="871780" cy="685800"/>
          </a:xfrm>
          <a:prstGeom prst="rect">
            <a:avLst/>
          </a:prstGeom>
        </p:spPr>
      </p:pic>
      <p:sp>
        <p:nvSpPr>
          <p:cNvPr id="58" name="Down Arrow 57"/>
          <p:cNvSpPr/>
          <p:nvPr/>
        </p:nvSpPr>
        <p:spPr>
          <a:xfrm>
            <a:off x="5731598" y="574895"/>
            <a:ext cx="1524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Down Arrow 58"/>
          <p:cNvSpPr/>
          <p:nvPr/>
        </p:nvSpPr>
        <p:spPr>
          <a:xfrm>
            <a:off x="7179398" y="574895"/>
            <a:ext cx="1524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2" name="Picture 4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46198" y="2556095"/>
            <a:ext cx="838200" cy="502920"/>
          </a:xfrm>
          <a:prstGeom prst="rect">
            <a:avLst/>
          </a:prstGeom>
        </p:spPr>
      </p:pic>
      <p:sp>
        <p:nvSpPr>
          <p:cNvPr id="43" name="TextBox 42"/>
          <p:cNvSpPr txBox="1"/>
          <p:nvPr/>
        </p:nvSpPr>
        <p:spPr>
          <a:xfrm>
            <a:off x="2531198" y="1184495"/>
            <a:ext cx="1371600" cy="338554"/>
          </a:xfrm>
          <a:prstGeom prst="rect">
            <a:avLst/>
          </a:prstGeom>
          <a:noFill/>
        </p:spPr>
        <p:txBody>
          <a:bodyPr wrap="square" rtlCol="0">
            <a:spAutoFit/>
          </a:bodyPr>
          <a:lstStyle/>
          <a:p>
            <a:pPr algn="ctr" rtl="1"/>
            <a:r>
              <a:rPr lang="fa-IR" sz="1600" dirty="0" smtClean="0">
                <a:cs typeface="Titr" pitchFamily="2" charset="-78"/>
              </a:rPr>
              <a:t>جریان محوری</a:t>
            </a:r>
            <a:endParaRPr lang="en-US" sz="1600" dirty="0">
              <a:cs typeface="Titr" pitchFamily="2" charset="-78"/>
            </a:endParaRPr>
          </a:p>
        </p:txBody>
      </p:sp>
      <p:pic>
        <p:nvPicPr>
          <p:cNvPr id="44" name="Picture 43" descr="Lobe Pumpb375dc12a572405797eb1305b9a56ba8.gif"/>
          <p:cNvPicPr>
            <a:picLocks noChangeAspect="1"/>
          </p:cNvPicPr>
          <p:nvPr/>
        </p:nvPicPr>
        <p:blipFill>
          <a:blip r:embed="rId6" cstate="print"/>
          <a:stretch>
            <a:fillRect/>
          </a:stretch>
        </p:blipFill>
        <p:spPr>
          <a:xfrm>
            <a:off x="7407998" y="2479896"/>
            <a:ext cx="826499" cy="609600"/>
          </a:xfrm>
          <a:prstGeom prst="rect">
            <a:avLst/>
          </a:prstGeom>
        </p:spPr>
      </p:pic>
      <p:sp>
        <p:nvSpPr>
          <p:cNvPr id="45" name="Down Arrow 44"/>
          <p:cNvSpPr/>
          <p:nvPr/>
        </p:nvSpPr>
        <p:spPr>
          <a:xfrm>
            <a:off x="2607398" y="2632295"/>
            <a:ext cx="1524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Down Arrow 55"/>
          <p:cNvSpPr/>
          <p:nvPr/>
        </p:nvSpPr>
        <p:spPr>
          <a:xfrm>
            <a:off x="3445598" y="2632295"/>
            <a:ext cx="1524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p:cNvSpPr txBox="1"/>
          <p:nvPr/>
        </p:nvSpPr>
        <p:spPr>
          <a:xfrm>
            <a:off x="1921598" y="3013295"/>
            <a:ext cx="1389637" cy="369332"/>
          </a:xfrm>
          <a:prstGeom prst="rect">
            <a:avLst/>
          </a:prstGeom>
          <a:noFill/>
        </p:spPr>
        <p:txBody>
          <a:bodyPr wrap="square" rtlCol="0">
            <a:spAutoFit/>
          </a:bodyPr>
          <a:lstStyle/>
          <a:p>
            <a:pPr algn="ctr" rtl="1"/>
            <a:r>
              <a:rPr lang="fa-IR" dirty="0" smtClean="0">
                <a:cs typeface="B Titr" pitchFamily="2" charset="-78"/>
              </a:rPr>
              <a:t>عمودی</a:t>
            </a:r>
            <a:endParaRPr lang="en-US" dirty="0">
              <a:cs typeface="B Titr" pitchFamily="2" charset="-78"/>
            </a:endParaRPr>
          </a:p>
        </p:txBody>
      </p:sp>
      <p:sp>
        <p:nvSpPr>
          <p:cNvPr id="61" name="TextBox 60"/>
          <p:cNvSpPr txBox="1"/>
          <p:nvPr/>
        </p:nvSpPr>
        <p:spPr>
          <a:xfrm>
            <a:off x="3074461" y="3013295"/>
            <a:ext cx="752137" cy="369332"/>
          </a:xfrm>
          <a:prstGeom prst="rect">
            <a:avLst/>
          </a:prstGeom>
          <a:noFill/>
        </p:spPr>
        <p:txBody>
          <a:bodyPr wrap="square" rtlCol="0">
            <a:spAutoFit/>
          </a:bodyPr>
          <a:lstStyle/>
          <a:p>
            <a:pPr algn="ctr" rtl="1"/>
            <a:r>
              <a:rPr lang="fa-IR" dirty="0" smtClean="0">
                <a:cs typeface="B Titr" pitchFamily="2" charset="-78"/>
              </a:rPr>
              <a:t>افقی</a:t>
            </a:r>
            <a:endParaRPr lang="en-US" dirty="0">
              <a:cs typeface="B Titr" pitchFamily="2" charset="-78"/>
            </a:endParaRPr>
          </a:p>
        </p:txBody>
      </p:sp>
      <p:sp>
        <p:nvSpPr>
          <p:cNvPr id="62" name="Content Placeholder 2"/>
          <p:cNvSpPr txBox="1">
            <a:spLocks/>
          </p:cNvSpPr>
          <p:nvPr/>
        </p:nvSpPr>
        <p:spPr>
          <a:xfrm>
            <a:off x="157474" y="762000"/>
            <a:ext cx="3926705" cy="5486400"/>
          </a:xfrm>
          <a:prstGeom prst="rect">
            <a:avLst/>
          </a:prstGeom>
          <a:solidFill>
            <a:schemeClr val="bg1"/>
          </a:solidFill>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rtl="1">
              <a:lnSpc>
                <a:spcPct val="170000"/>
              </a:lnSpc>
            </a:pPr>
            <a:r>
              <a:rPr lang="fa-IR" dirty="0" smtClean="0">
                <a:cs typeface="B Zar" panose="00000400000000000000" pitchFamily="2" charset="-78"/>
              </a:rPr>
              <a:t>پمپ‌های جابجایی مثبت آن دسته از پمپ‌ها هستند که مرز متحرک داشته و سیال را با تغییرات حجمی جابجا می‌شوند یعنی در آنها سیال به طور فیزیکی با قسمت متحرک پمپ مثل پیستون، پلانجر، چرخ دنده و غیره جابجا می‌شود. پمپ‌های جابجایی مثبت خود به دو دسته تقسیم می‌شوند:</a:t>
            </a:r>
          </a:p>
          <a:p>
            <a:pPr algn="r" rtl="1">
              <a:lnSpc>
                <a:spcPct val="170000"/>
              </a:lnSpc>
            </a:pPr>
            <a:r>
              <a:rPr lang="fa-IR" dirty="0" smtClean="0">
                <a:cs typeface="B Zar" panose="00000400000000000000" pitchFamily="2" charset="-78"/>
              </a:rPr>
              <a:t> 1ـ پمپ‌های رفت و برگشتی،</a:t>
            </a:r>
          </a:p>
          <a:p>
            <a:pPr algn="r" rtl="1">
              <a:lnSpc>
                <a:spcPct val="170000"/>
              </a:lnSpc>
            </a:pPr>
            <a:r>
              <a:rPr lang="fa-IR" dirty="0" smtClean="0">
                <a:cs typeface="B Zar" panose="00000400000000000000" pitchFamily="2" charset="-78"/>
              </a:rPr>
              <a:t> 2ـ پمپ‌های گردشی یا دورانی</a:t>
            </a:r>
            <a:endParaRPr lang="en-US" dirty="0" smtClean="0">
              <a:cs typeface="B Zar" panose="00000400000000000000" pitchFamily="2" charset="-78"/>
            </a:endParaRPr>
          </a:p>
          <a:p>
            <a:pPr algn="r" rtl="1">
              <a:lnSpc>
                <a:spcPct val="170000"/>
              </a:lnSpc>
            </a:pPr>
            <a:endParaRPr lang="en-US" dirty="0">
              <a:cs typeface="B Zar" panose="00000400000000000000" pitchFamily="2" charset="-78"/>
            </a:endParaRPr>
          </a:p>
        </p:txBody>
      </p:sp>
      <p:sp>
        <p:nvSpPr>
          <p:cNvPr id="2" name="Footer Placeholder 1"/>
          <p:cNvSpPr>
            <a:spLocks noGrp="1"/>
          </p:cNvSpPr>
          <p:nvPr>
            <p:ph type="ftr" sz="quarter" idx="11"/>
          </p:nvPr>
        </p:nvSpPr>
        <p:spPr/>
        <p:txBody>
          <a:bodyPr/>
          <a:lstStyle/>
          <a:p>
            <a:r>
              <a:rPr lang="en-US" smtClean="0"/>
              <a:t>Dr. Mahdi Gheysari, Isfahan Univ. of Technology, https://gheysari.iut.ac.ir</a:t>
            </a:r>
            <a:endParaRPr lang="en-US" dirty="0"/>
          </a:p>
        </p:txBody>
      </p:sp>
    </p:spTree>
    <p:extLst>
      <p:ext uri="{BB962C8B-B14F-4D97-AF65-F5344CB8AC3E}">
        <p14:creationId xmlns:p14="http://schemas.microsoft.com/office/powerpoint/2010/main" val="20168332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fa-IR" dirty="0" smtClean="0">
                <a:cs typeface="B Titr" pitchFamily="2" charset="-78"/>
              </a:rPr>
              <a:t>پمپ های جابجایی مثبت</a:t>
            </a:r>
            <a:r>
              <a:rPr lang="en-US" dirty="0" smtClean="0">
                <a:cs typeface="B Titr" pitchFamily="2" charset="-78"/>
              </a:rPr>
              <a:t/>
            </a:r>
            <a:br>
              <a:rPr lang="en-US" dirty="0" smtClean="0">
                <a:cs typeface="B Titr" pitchFamily="2" charset="-78"/>
              </a:rPr>
            </a:br>
            <a:r>
              <a:rPr lang="en-US" b="1" dirty="0"/>
              <a:t>Positive Displacement Pumps</a:t>
            </a:r>
            <a:endParaRPr lang="en-US" dirty="0">
              <a:cs typeface="B Titr" pitchFamily="2" charset="-78"/>
            </a:endParaRPr>
          </a:p>
        </p:txBody>
      </p:sp>
      <p:pic>
        <p:nvPicPr>
          <p:cNvPr id="4102" name="Picture 6" descr="fig. 2. spur gear pump."/>
          <p:cNvPicPr>
            <a:picLocks noChangeAspect="1" noChangeArrowheads="1"/>
          </p:cNvPicPr>
          <p:nvPr/>
        </p:nvPicPr>
        <p:blipFill>
          <a:blip r:embed="rId2" cstate="print"/>
          <a:srcRect/>
          <a:stretch>
            <a:fillRect/>
          </a:stretch>
        </p:blipFill>
        <p:spPr bwMode="auto">
          <a:xfrm>
            <a:off x="685800" y="3581400"/>
            <a:ext cx="3500120" cy="2971800"/>
          </a:xfrm>
          <a:prstGeom prst="rect">
            <a:avLst/>
          </a:prstGeom>
          <a:noFill/>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4900246" y="3604845"/>
            <a:ext cx="3305909" cy="2743200"/>
          </a:xfrm>
          <a:prstGeom prst="rect">
            <a:avLst/>
          </a:prstGeom>
        </p:spPr>
      </p:pic>
      <p:sp>
        <p:nvSpPr>
          <p:cNvPr id="4" name="Rectangle 3"/>
          <p:cNvSpPr/>
          <p:nvPr/>
        </p:nvSpPr>
        <p:spPr>
          <a:xfrm>
            <a:off x="304800" y="1219200"/>
            <a:ext cx="8534400" cy="1992853"/>
          </a:xfrm>
          <a:prstGeom prst="rect">
            <a:avLst/>
          </a:prstGeom>
        </p:spPr>
        <p:txBody>
          <a:bodyPr wrap="square">
            <a:spAutoFit/>
          </a:bodyPr>
          <a:lstStyle/>
          <a:p>
            <a:pPr algn="just" rtl="1">
              <a:lnSpc>
                <a:spcPct val="200000"/>
              </a:lnSpc>
            </a:pPr>
            <a:r>
              <a:rPr lang="fa-IR" sz="2800" u="sng" dirty="0">
                <a:cs typeface="B Titr" pitchFamily="2" charset="-78"/>
              </a:rPr>
              <a:t>اصول </a:t>
            </a:r>
            <a:r>
              <a:rPr lang="fa-IR" sz="2800" u="sng" dirty="0" smtClean="0">
                <a:cs typeface="B Titr" pitchFamily="2" charset="-78"/>
              </a:rPr>
              <a:t>کار</a:t>
            </a:r>
            <a:r>
              <a:rPr lang="fa-IR" sz="2800" dirty="0" smtClean="0">
                <a:cs typeface="B Titr" pitchFamily="2" charset="-78"/>
              </a:rPr>
              <a:t>: </a:t>
            </a:r>
            <a:r>
              <a:rPr lang="fa-IR" dirty="0" smtClean="0">
                <a:cs typeface="B Titr" pitchFamily="2" charset="-78"/>
              </a:rPr>
              <a:t>پمپ </a:t>
            </a:r>
            <a:r>
              <a:rPr lang="fa-IR" dirty="0">
                <a:cs typeface="B Titr" pitchFamily="2" charset="-78"/>
              </a:rPr>
              <a:t>های جابجایی مثبت دارای یک فضای خالی گسترش یافته در قسمت مکش پمپ و یک فضای کاهش یافته در قسمت رانش است.سیال در پمپ جریان یافته و در محفظه ی مکش عبور کرده و با فشار از محفظه ی رانش به بیرون رانده می شود.  </a:t>
            </a:r>
            <a:endParaRPr lang="en-US" sz="2000" u="sng" dirty="0">
              <a:cs typeface="B Titr" pitchFamily="2" charset="-78"/>
            </a:endParaRPr>
          </a:p>
        </p:txBody>
      </p:sp>
      <p:sp>
        <p:nvSpPr>
          <p:cNvPr id="3" name="Footer Placeholder 2"/>
          <p:cNvSpPr>
            <a:spLocks noGrp="1"/>
          </p:cNvSpPr>
          <p:nvPr>
            <p:ph type="ftr" sz="quarter" idx="11"/>
          </p:nvPr>
        </p:nvSpPr>
        <p:spPr/>
        <p:txBody>
          <a:bodyPr/>
          <a:lstStyle/>
          <a:p>
            <a:r>
              <a:rPr lang="en-US" smtClean="0"/>
              <a:t>Dr. Mahdi Gheysari, Isfahan Univ. of Technology, https://gheysari.iut.ac.ir</a:t>
            </a:r>
            <a:endParaRPr lang="en-US" dirty="0"/>
          </a:p>
        </p:txBody>
      </p:sp>
    </p:spTree>
    <p:extLst>
      <p:ext uri="{BB962C8B-B14F-4D97-AF65-F5344CB8AC3E}">
        <p14:creationId xmlns:p14="http://schemas.microsoft.com/office/powerpoint/2010/main" val="12280644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sz="4800" dirty="0" smtClean="0">
                <a:cs typeface="B Titr" pitchFamily="2" charset="-78"/>
              </a:rPr>
              <a:t>پمپ های چرخ دنده ای</a:t>
            </a:r>
            <a:br>
              <a:rPr lang="fa-IR" sz="4800" dirty="0" smtClean="0">
                <a:cs typeface="B Titr" pitchFamily="2" charset="-78"/>
              </a:rPr>
            </a:br>
            <a:r>
              <a:rPr lang="en-US" sz="4800" b="1" dirty="0"/>
              <a:t>Gear Pumps</a:t>
            </a:r>
            <a:endParaRPr lang="en-US" sz="4800" dirty="0">
              <a:cs typeface="B Titr" pitchFamily="2" charset="-78"/>
            </a:endParaRPr>
          </a:p>
        </p:txBody>
      </p:sp>
      <p:sp>
        <p:nvSpPr>
          <p:cNvPr id="7" name="TextBox 6"/>
          <p:cNvSpPr txBox="1"/>
          <p:nvPr/>
        </p:nvSpPr>
        <p:spPr>
          <a:xfrm>
            <a:off x="7140472" y="1367135"/>
            <a:ext cx="1484702" cy="523220"/>
          </a:xfrm>
          <a:prstGeom prst="rect">
            <a:avLst/>
          </a:prstGeom>
          <a:noFill/>
        </p:spPr>
        <p:txBody>
          <a:bodyPr wrap="none" rtlCol="0">
            <a:spAutoFit/>
          </a:bodyPr>
          <a:lstStyle/>
          <a:p>
            <a:pPr algn="r"/>
            <a:r>
              <a:rPr lang="fa-IR" sz="2800" u="sng" dirty="0" smtClean="0">
                <a:cs typeface="B Titr" pitchFamily="2" charset="-78"/>
              </a:rPr>
              <a:t>اصول کار:</a:t>
            </a:r>
            <a:endParaRPr lang="en-US" sz="2800" u="sng" dirty="0">
              <a:cs typeface="B Titr" pitchFamily="2" charset="-78"/>
            </a:endParaRPr>
          </a:p>
        </p:txBody>
      </p:sp>
      <p:pic>
        <p:nvPicPr>
          <p:cNvPr id="3073" name="Picture 1"/>
          <p:cNvPicPr>
            <a:picLocks noChangeAspect="1" noChangeArrowheads="1"/>
          </p:cNvPicPr>
          <p:nvPr/>
        </p:nvPicPr>
        <p:blipFill>
          <a:blip r:embed="rId2" cstate="print"/>
          <a:srcRect/>
          <a:stretch>
            <a:fillRect/>
          </a:stretch>
        </p:blipFill>
        <p:spPr bwMode="auto">
          <a:xfrm>
            <a:off x="1905000" y="2057400"/>
            <a:ext cx="5414755" cy="1905000"/>
          </a:xfrm>
          <a:prstGeom prst="rect">
            <a:avLst/>
          </a:prstGeom>
          <a:noFill/>
          <a:ln w="9525">
            <a:noFill/>
            <a:miter lim="800000"/>
            <a:headEnd/>
            <a:tailEnd/>
          </a:ln>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3474" y="4853791"/>
            <a:ext cx="2294319" cy="1529546"/>
          </a:xfrm>
          <a:prstGeom prst="rect">
            <a:avLst/>
          </a:prstGeom>
        </p:spPr>
      </p:pic>
      <p:sp>
        <p:nvSpPr>
          <p:cNvPr id="3" name="Content Placeholder 2"/>
          <p:cNvSpPr>
            <a:spLocks noGrp="1"/>
          </p:cNvSpPr>
          <p:nvPr>
            <p:ph idx="1"/>
          </p:nvPr>
        </p:nvSpPr>
        <p:spPr/>
        <p:txBody>
          <a:bodyPr/>
          <a:lstStyle/>
          <a:p>
            <a:endParaRPr lang="en-US" dirty="0"/>
          </a:p>
        </p:txBody>
      </p:sp>
      <p:pic>
        <p:nvPicPr>
          <p:cNvPr id="8" name="Picture 2" descr="C:\Users\THIRU\Downloads\ppt's\IntPumpLarge.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57200" y="4876800"/>
            <a:ext cx="2631245"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Content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05200" y="4777590"/>
            <a:ext cx="2398610" cy="1805772"/>
          </a:xfrm>
          <a:prstGeom prst="rect">
            <a:avLst/>
          </a:prstGeom>
        </p:spPr>
      </p:pic>
      <p:sp>
        <p:nvSpPr>
          <p:cNvPr id="5" name="Footer Placeholder 4"/>
          <p:cNvSpPr>
            <a:spLocks noGrp="1"/>
          </p:cNvSpPr>
          <p:nvPr>
            <p:ph type="ftr" sz="quarter" idx="11"/>
          </p:nvPr>
        </p:nvSpPr>
        <p:spPr/>
        <p:txBody>
          <a:bodyPr/>
          <a:lstStyle/>
          <a:p>
            <a:r>
              <a:rPr lang="en-US" smtClean="0"/>
              <a:t>Dr. Mahdi Gheysari, Isfahan Univ. of Technology, https://gheysari.iut.ac.ir</a:t>
            </a:r>
            <a:endParaRPr lang="en-US" dirty="0"/>
          </a:p>
        </p:txBody>
      </p:sp>
    </p:spTree>
    <p:extLst>
      <p:ext uri="{BB962C8B-B14F-4D97-AF65-F5344CB8AC3E}">
        <p14:creationId xmlns:p14="http://schemas.microsoft.com/office/powerpoint/2010/main" val="1026336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3"/>
                                        </p:tgtEl>
                                        <p:attrNameLst>
                                          <p:attrName>style.visibility</p:attrName>
                                        </p:attrNameLst>
                                      </p:cBhvr>
                                      <p:to>
                                        <p:strVal val="visible"/>
                                      </p:to>
                                    </p:set>
                                    <p:animEffect transition="in" filter="fade">
                                      <p:cBhvr>
                                        <p:cTn id="7" dur="2000"/>
                                        <p:tgtEl>
                                          <p:spTgt spid="307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C:\Users\THIRU\Downloads\ppt's\vanePumpLarge4.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676400"/>
            <a:ext cx="7620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TextBox 1"/>
          <p:cNvSpPr txBox="1">
            <a:spLocks noChangeArrowheads="1"/>
          </p:cNvSpPr>
          <p:nvPr/>
        </p:nvSpPr>
        <p:spPr bwMode="auto">
          <a:xfrm>
            <a:off x="685800" y="381000"/>
            <a:ext cx="7620000" cy="70802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Clr>
                <a:srgbClr val="000000"/>
              </a:buClr>
              <a:buSzPct val="100000"/>
              <a:buFont typeface="Times New Roman" panose="02020603050405020304" pitchFamily="18" charset="0"/>
              <a:buNone/>
            </a:pPr>
            <a:r>
              <a:rPr lang="en-US" sz="4000">
                <a:latin typeface="Algerian" panose="04020705040A02060702" pitchFamily="82" charset="0"/>
              </a:rPr>
              <a:t>VANE PUMPS</a:t>
            </a:r>
          </a:p>
        </p:txBody>
      </p:sp>
      <p:sp>
        <p:nvSpPr>
          <p:cNvPr id="2" name="Footer Placeholder 1"/>
          <p:cNvSpPr>
            <a:spLocks noGrp="1"/>
          </p:cNvSpPr>
          <p:nvPr>
            <p:ph type="ftr" sz="quarter" idx="11"/>
          </p:nvPr>
        </p:nvSpPr>
        <p:spPr/>
        <p:txBody>
          <a:bodyPr/>
          <a:lstStyle/>
          <a:p>
            <a:r>
              <a:rPr lang="en-US" smtClean="0"/>
              <a:t>Dr. Mahdi Gheysari, Isfahan Univ. of Technology, https://gheysari.iut.ac.ir</a:t>
            </a:r>
            <a:endParaRPr lang="en-US" dirty="0"/>
          </a:p>
        </p:txBody>
      </p:sp>
    </p:spTree>
    <p:extLst>
      <p:ext uri="{BB962C8B-B14F-4D97-AF65-F5344CB8AC3E}">
        <p14:creationId xmlns:p14="http://schemas.microsoft.com/office/powerpoint/2010/main" val="2482267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cs typeface="B Titr" pitchFamily="2" charset="-78"/>
              </a:rPr>
              <a:t>پمپ های پیچشی</a:t>
            </a:r>
            <a:br>
              <a:rPr lang="fa-IR" dirty="0" smtClean="0">
                <a:cs typeface="B Titr" pitchFamily="2" charset="-78"/>
              </a:rPr>
            </a:br>
            <a:r>
              <a:rPr lang="en-US" b="1" dirty="0"/>
              <a:t>Screw Pumps</a:t>
            </a:r>
            <a:endParaRPr lang="en-US" dirty="0">
              <a:cs typeface="B Titr" pitchFamily="2" charset="-78"/>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62600" y="3322320"/>
            <a:ext cx="2971800" cy="178308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2590800"/>
            <a:ext cx="4876800" cy="2958235"/>
          </a:xfrm>
          <a:prstGeom prst="rect">
            <a:avLst/>
          </a:prstGeom>
        </p:spPr>
      </p:pic>
      <p:sp>
        <p:nvSpPr>
          <p:cNvPr id="3" name="Footer Placeholder 2"/>
          <p:cNvSpPr>
            <a:spLocks noGrp="1"/>
          </p:cNvSpPr>
          <p:nvPr>
            <p:ph type="ftr" sz="quarter" idx="11"/>
          </p:nvPr>
        </p:nvSpPr>
        <p:spPr/>
        <p:txBody>
          <a:bodyPr/>
          <a:lstStyle/>
          <a:p>
            <a:r>
              <a:rPr lang="en-US" smtClean="0"/>
              <a:t>Dr. Mahdi Gheysari, Isfahan Univ. of Technology, https://gheysari.iut.ac.ir</a:t>
            </a:r>
            <a:endParaRPr lang="en-US" dirty="0"/>
          </a:p>
        </p:txBody>
      </p:sp>
    </p:spTree>
    <p:extLst>
      <p:ext uri="{BB962C8B-B14F-4D97-AF65-F5344CB8AC3E}">
        <p14:creationId xmlns:p14="http://schemas.microsoft.com/office/powerpoint/2010/main" val="619669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C:\Users\THIRU\Downloads\ppt's\SeaWorld_screw_bi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371600"/>
            <a:ext cx="78486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TextBox 1"/>
          <p:cNvSpPr txBox="1">
            <a:spLocks noChangeArrowheads="1"/>
          </p:cNvSpPr>
          <p:nvPr/>
        </p:nvSpPr>
        <p:spPr bwMode="auto">
          <a:xfrm>
            <a:off x="685800" y="304800"/>
            <a:ext cx="7391400" cy="70802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Clr>
                <a:srgbClr val="000000"/>
              </a:buClr>
              <a:buSzPct val="100000"/>
              <a:buFont typeface="Times New Roman" panose="02020603050405020304" pitchFamily="18" charset="0"/>
              <a:buNone/>
            </a:pPr>
            <a:r>
              <a:rPr lang="en-US" sz="4000">
                <a:latin typeface="Algerian" panose="04020705040A02060702" pitchFamily="82" charset="0"/>
              </a:rPr>
              <a:t>SCREW PUMP</a:t>
            </a:r>
          </a:p>
        </p:txBody>
      </p:sp>
      <p:sp>
        <p:nvSpPr>
          <p:cNvPr id="2" name="Footer Placeholder 1"/>
          <p:cNvSpPr>
            <a:spLocks noGrp="1"/>
          </p:cNvSpPr>
          <p:nvPr>
            <p:ph type="ftr" sz="quarter" idx="11"/>
          </p:nvPr>
        </p:nvSpPr>
        <p:spPr/>
        <p:txBody>
          <a:bodyPr/>
          <a:lstStyle/>
          <a:p>
            <a:r>
              <a:rPr lang="en-US" smtClean="0"/>
              <a:t>Dr. Mahdi Gheysari, Isfahan Univ. of Technology, https://gheysari.iut.ac.ir</a:t>
            </a:r>
            <a:endParaRPr lang="en-US" dirty="0"/>
          </a:p>
        </p:txBody>
      </p:sp>
    </p:spTree>
    <p:extLst>
      <p:ext uri="{BB962C8B-B14F-4D97-AF65-F5344CB8AC3E}">
        <p14:creationId xmlns:p14="http://schemas.microsoft.com/office/powerpoint/2010/main" val="24623976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sz="4800" b="1" dirty="0" smtClean="0">
                <a:cs typeface="Titr" pitchFamily="2" charset="-78"/>
              </a:rPr>
              <a:t>پمپ </a:t>
            </a:r>
            <a:r>
              <a:rPr lang="fa-IR" sz="4800" b="1" dirty="0" smtClean="0">
                <a:cs typeface="B Titr" panose="00000700000000000000" pitchFamily="2" charset="-78"/>
              </a:rPr>
              <a:t>لوبیایی</a:t>
            </a:r>
            <a:br>
              <a:rPr lang="fa-IR" sz="4800" b="1" dirty="0" smtClean="0">
                <a:cs typeface="B Titr" panose="00000700000000000000" pitchFamily="2" charset="-78"/>
              </a:rPr>
            </a:br>
            <a:r>
              <a:rPr lang="en-US" sz="4800" b="1" dirty="0"/>
              <a:t>Lobe Pump</a:t>
            </a:r>
            <a:endParaRPr lang="en-US" sz="4800" b="1" dirty="0">
              <a:cs typeface="B Titr" panose="00000700000000000000" pitchFamily="2" charset="-78"/>
            </a:endParaRPr>
          </a:p>
        </p:txBody>
      </p:sp>
      <p:pic>
        <p:nvPicPr>
          <p:cNvPr id="5" name="Picture 4" descr="170px-Common_Lobe_Pump.png"/>
          <p:cNvPicPr>
            <a:picLocks noChangeAspect="1"/>
          </p:cNvPicPr>
          <p:nvPr/>
        </p:nvPicPr>
        <p:blipFill>
          <a:blip r:embed="rId2" cstate="print"/>
          <a:stretch>
            <a:fillRect/>
          </a:stretch>
        </p:blipFill>
        <p:spPr>
          <a:xfrm>
            <a:off x="131233" y="762000"/>
            <a:ext cx="2667000" cy="3780868"/>
          </a:xfrm>
          <a:prstGeom prst="rect">
            <a:avLst/>
          </a:prstGeom>
        </p:spPr>
      </p:pic>
      <p:pic>
        <p:nvPicPr>
          <p:cNvPr id="6" name="Picture 5" descr="GB_Wirkungsweise_Web_0812_01.gif"/>
          <p:cNvPicPr>
            <a:picLocks noChangeAspect="1"/>
          </p:cNvPicPr>
          <p:nvPr/>
        </p:nvPicPr>
        <p:blipFill>
          <a:blip r:embed="rId3" cstate="print"/>
          <a:stretch>
            <a:fillRect/>
          </a:stretch>
        </p:blipFill>
        <p:spPr>
          <a:xfrm>
            <a:off x="3048000" y="3051545"/>
            <a:ext cx="4343400" cy="3678449"/>
          </a:xfrm>
          <a:prstGeom prst="rect">
            <a:avLst/>
          </a:prstGeom>
        </p:spPr>
      </p:pic>
      <p:pic>
        <p:nvPicPr>
          <p:cNvPr id="7" name="Picture 2" descr="C:\Users\THIRU\Downloads\ppt's\Lobe-pump.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1524000"/>
            <a:ext cx="3488267"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1"/>
          </p:nvPr>
        </p:nvSpPr>
        <p:spPr/>
        <p:txBody>
          <a:bodyPr/>
          <a:lstStyle/>
          <a:p>
            <a:r>
              <a:rPr lang="en-US" smtClean="0"/>
              <a:t>Dr. Mahdi Gheysari, Isfahan Univ. of Technology, https://gheysari.iut.ac.ir</a:t>
            </a:r>
            <a:endParaRPr lang="en-US" dirty="0"/>
          </a:p>
        </p:txBody>
      </p:sp>
    </p:spTree>
    <p:extLst>
      <p:ext uri="{BB962C8B-B14F-4D97-AF65-F5344CB8AC3E}">
        <p14:creationId xmlns:p14="http://schemas.microsoft.com/office/powerpoint/2010/main" val="1475499230"/>
      </p:ext>
    </p:extLst>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fa-IR" dirty="0" smtClean="0"/>
              <a:t>پمپ های رفت و برگشتی</a:t>
            </a:r>
            <a:r>
              <a:rPr lang="en-US" dirty="0" smtClean="0"/>
              <a:t/>
            </a:r>
            <a:br>
              <a:rPr lang="en-US" dirty="0" smtClean="0"/>
            </a:br>
            <a:r>
              <a:rPr lang="en-US" b="1" dirty="0"/>
              <a:t>Reciprocating Pumps:</a:t>
            </a:r>
            <a:endParaRPr lang="en-US" dirty="0"/>
          </a:p>
        </p:txBody>
      </p:sp>
      <p:pic>
        <p:nvPicPr>
          <p:cNvPr id="9" name="Content Placeholder 8" descr="positi1.gif"/>
          <p:cNvPicPr>
            <a:picLocks noGrp="1" noChangeAspect="1"/>
          </p:cNvPicPr>
          <p:nvPr>
            <p:ph idx="1"/>
          </p:nvPr>
        </p:nvPicPr>
        <p:blipFill>
          <a:blip r:embed="rId2" cstate="print"/>
          <a:srcRect l="-78" b="8756"/>
          <a:stretch>
            <a:fillRect/>
          </a:stretch>
        </p:blipFill>
        <p:spPr>
          <a:xfrm>
            <a:off x="228600" y="2286000"/>
            <a:ext cx="6091237" cy="3085306"/>
          </a:xfrm>
          <a:ln>
            <a:solidFill>
              <a:schemeClr val="bg1">
                <a:lumMod val="95000"/>
              </a:schemeClr>
            </a:solidFill>
          </a:ln>
        </p:spPr>
      </p:pic>
      <p:sp>
        <p:nvSpPr>
          <p:cNvPr id="10" name="TextBox 9"/>
          <p:cNvSpPr txBox="1"/>
          <p:nvPr/>
        </p:nvSpPr>
        <p:spPr>
          <a:xfrm>
            <a:off x="1981200" y="5421868"/>
            <a:ext cx="2829621" cy="369332"/>
          </a:xfrm>
          <a:prstGeom prst="rect">
            <a:avLst/>
          </a:prstGeom>
          <a:noFill/>
        </p:spPr>
        <p:txBody>
          <a:bodyPr wrap="none" rtlCol="0">
            <a:spAutoFit/>
          </a:bodyPr>
          <a:lstStyle/>
          <a:p>
            <a:r>
              <a:rPr lang="fa-IR" u="sng" dirty="0" smtClean="0">
                <a:cs typeface="Titr" pitchFamily="2" charset="-78"/>
              </a:rPr>
              <a:t>پمپ جابجایی مثبت رفت و آمدی</a:t>
            </a:r>
            <a:endParaRPr lang="en-US" u="sng" dirty="0">
              <a:cs typeface="Titr" pitchFamily="2" charset="-78"/>
            </a:endParaRPr>
          </a:p>
        </p:txBody>
      </p:sp>
      <p:pic>
        <p:nvPicPr>
          <p:cNvPr id="11" name="Picture 10" descr="piston.gif"/>
          <p:cNvPicPr>
            <a:picLocks noChangeAspect="1"/>
          </p:cNvPicPr>
          <p:nvPr/>
        </p:nvPicPr>
        <p:blipFill>
          <a:blip r:embed="rId3" cstate="print"/>
          <a:stretch>
            <a:fillRect/>
          </a:stretch>
        </p:blipFill>
        <p:spPr>
          <a:xfrm rot="16200000">
            <a:off x="6154154" y="2837448"/>
            <a:ext cx="3007895" cy="1905000"/>
          </a:xfrm>
          <a:prstGeom prst="rect">
            <a:avLst/>
          </a:prstGeom>
        </p:spPr>
      </p:pic>
      <p:sp>
        <p:nvSpPr>
          <p:cNvPr id="3" name="Footer Placeholder 2"/>
          <p:cNvSpPr>
            <a:spLocks noGrp="1"/>
          </p:cNvSpPr>
          <p:nvPr>
            <p:ph type="ftr" sz="quarter" idx="11"/>
          </p:nvPr>
        </p:nvSpPr>
        <p:spPr/>
        <p:txBody>
          <a:bodyPr/>
          <a:lstStyle/>
          <a:p>
            <a:r>
              <a:rPr lang="en-US" smtClean="0"/>
              <a:t>Dr. Mahdi Gheysari, Isfahan Univ. of Technology, https://gheysari.iut.ac.ir</a:t>
            </a:r>
            <a:endParaRPr lang="en-US" dirty="0"/>
          </a:p>
        </p:txBody>
      </p:sp>
    </p:spTree>
    <p:extLst>
      <p:ext uri="{BB962C8B-B14F-4D97-AF65-F5344CB8AC3E}">
        <p14:creationId xmlns:p14="http://schemas.microsoft.com/office/powerpoint/2010/main" val="2556427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70137" y="62333"/>
            <a:ext cx="6403726" cy="6262267"/>
          </a:xfrm>
          <a:prstGeom prst="rect">
            <a:avLst/>
          </a:prstGeom>
        </p:spPr>
      </p:pic>
      <p:sp>
        <p:nvSpPr>
          <p:cNvPr id="5" name="Footer Placeholder 4"/>
          <p:cNvSpPr>
            <a:spLocks noGrp="1"/>
          </p:cNvSpPr>
          <p:nvPr>
            <p:ph type="ftr" sz="quarter" idx="11"/>
          </p:nvPr>
        </p:nvSpPr>
        <p:spPr/>
        <p:txBody>
          <a:bodyPr/>
          <a:lstStyle/>
          <a:p>
            <a:r>
              <a:rPr lang="en-US" smtClean="0"/>
              <a:t>Dr. Mahdi Gheysari, Isfahan Univ. of Technology, https://gheysari.iut.ac.ir</a:t>
            </a:r>
            <a:endParaRPr lang="en-US" dirty="0"/>
          </a:p>
        </p:txBody>
      </p:sp>
    </p:spTree>
    <p:extLst>
      <p:ext uri="{BB962C8B-B14F-4D97-AF65-F5344CB8AC3E}">
        <p14:creationId xmlns:p14="http://schemas.microsoft.com/office/powerpoint/2010/main" val="28126157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0694" y="1071546"/>
            <a:ext cx="3429024" cy="2428892"/>
          </a:xfrm>
        </p:spPr>
        <p:txBody>
          <a:bodyPr>
            <a:normAutofit fontScale="90000"/>
          </a:bodyPr>
          <a:lstStyle/>
          <a:p>
            <a:pPr algn="l">
              <a:buFont typeface="Wingdings" pitchFamily="2" charset="2"/>
              <a:buChar char="v"/>
            </a:pPr>
            <a:r>
              <a:rPr lang="en-US" sz="2800" b="1" dirty="0" smtClean="0">
                <a:effectLst>
                  <a:outerShdw blurRad="38100" dist="38100" dir="2700000" algn="tl">
                    <a:srgbClr val="000000">
                      <a:alpha val="43137"/>
                    </a:srgbClr>
                  </a:outerShdw>
                </a:effectLst>
              </a:rPr>
              <a:t>Plunger pump</a:t>
            </a:r>
            <a:r>
              <a:rPr lang="en-US" sz="2800" b="1" dirty="0" smtClean="0"/>
              <a:t> </a:t>
            </a:r>
            <a:r>
              <a:rPr lang="en-IN" sz="1800" b="1" dirty="0" smtClean="0">
                <a:solidFill>
                  <a:schemeClr val="tx1"/>
                </a:solidFill>
              </a:rPr>
              <a:t/>
            </a:r>
            <a:br>
              <a:rPr lang="en-IN" sz="1800" b="1" dirty="0" smtClean="0">
                <a:solidFill>
                  <a:schemeClr val="tx1"/>
                </a:solidFill>
              </a:rPr>
            </a:br>
            <a:r>
              <a:rPr lang="en-IN" sz="1800" b="1" dirty="0" smtClean="0">
                <a:solidFill>
                  <a:schemeClr val="tx1"/>
                </a:solidFill>
              </a:rPr>
              <a:t/>
            </a:r>
            <a:br>
              <a:rPr lang="en-IN" sz="1800" b="1" dirty="0" smtClean="0">
                <a:solidFill>
                  <a:schemeClr val="tx1"/>
                </a:solidFill>
              </a:rPr>
            </a:br>
            <a:r>
              <a:rPr lang="en-IN" sz="2200" b="1" dirty="0" smtClean="0">
                <a:solidFill>
                  <a:schemeClr val="tx1"/>
                </a:solidFill>
              </a:rPr>
              <a:t>1.Have high efficiency.</a:t>
            </a:r>
            <a:br>
              <a:rPr lang="en-IN" sz="2200" b="1" dirty="0" smtClean="0">
                <a:solidFill>
                  <a:schemeClr val="tx1"/>
                </a:solidFill>
              </a:rPr>
            </a:br>
            <a:r>
              <a:rPr lang="en-IN" sz="2200" b="1" dirty="0" smtClean="0">
                <a:solidFill>
                  <a:schemeClr val="tx1"/>
                </a:solidFill>
              </a:rPr>
              <a:t/>
            </a:r>
            <a:br>
              <a:rPr lang="en-IN" sz="2200" b="1" dirty="0" smtClean="0">
                <a:solidFill>
                  <a:schemeClr val="tx1"/>
                </a:solidFill>
              </a:rPr>
            </a:br>
            <a:r>
              <a:rPr lang="en-IN" sz="2200" b="1" dirty="0" smtClean="0">
                <a:solidFill>
                  <a:schemeClr val="tx1"/>
                </a:solidFill>
              </a:rPr>
              <a:t>2.Capable of developing very high pressures.</a:t>
            </a:r>
            <a:br>
              <a:rPr lang="en-IN" sz="2200" b="1" dirty="0" smtClean="0">
                <a:solidFill>
                  <a:schemeClr val="tx1"/>
                </a:solidFill>
              </a:rPr>
            </a:br>
            <a:r>
              <a:rPr lang="en-IN" sz="2200" b="1" dirty="0" smtClean="0">
                <a:solidFill>
                  <a:schemeClr val="tx1"/>
                </a:solidFill>
              </a:rPr>
              <a:t/>
            </a:r>
            <a:br>
              <a:rPr lang="en-IN" sz="2200" b="1" dirty="0" smtClean="0">
                <a:solidFill>
                  <a:schemeClr val="tx1"/>
                </a:solidFill>
              </a:rPr>
            </a:br>
            <a:r>
              <a:rPr lang="en-IN" sz="2200" b="1" dirty="0" smtClean="0">
                <a:solidFill>
                  <a:schemeClr val="tx1"/>
                </a:solidFill>
              </a:rPr>
              <a:t>3.Low and easy maintenance</a:t>
            </a:r>
            <a:endParaRPr lang="en-IN" sz="2200" b="1" dirty="0">
              <a:solidFill>
                <a:schemeClr val="tx1"/>
              </a:solidFill>
            </a:endParaRPr>
          </a:p>
        </p:txBody>
      </p:sp>
      <p:sp>
        <p:nvSpPr>
          <p:cNvPr id="3" name="Text Placeholder 2"/>
          <p:cNvSpPr>
            <a:spLocks noGrp="1"/>
          </p:cNvSpPr>
          <p:nvPr>
            <p:ph type="body" idx="2"/>
          </p:nvPr>
        </p:nvSpPr>
        <p:spPr>
          <a:xfrm>
            <a:off x="1071538" y="5715016"/>
            <a:ext cx="7215238" cy="628648"/>
          </a:xfrm>
        </p:spPr>
        <p:txBody>
          <a:bodyPr>
            <a:normAutofit/>
          </a:bodyPr>
          <a:lstStyle/>
          <a:p>
            <a:pPr algn="l"/>
            <a:r>
              <a:rPr lang="en-US" sz="2400" b="1" u="sng" dirty="0" smtClean="0"/>
              <a:t>Plunger pump (single acting)</a:t>
            </a:r>
            <a:endParaRPr lang="en-IN" sz="2400" b="1" u="sng" dirty="0"/>
          </a:p>
        </p:txBody>
      </p:sp>
      <p:pic>
        <p:nvPicPr>
          <p:cNvPr id="5" name="Content Placeholder 4" descr="pump animation.gif"/>
          <p:cNvPicPr>
            <a:picLocks noGrp="1" noChangeAspect="1"/>
          </p:cNvPicPr>
          <p:nvPr>
            <p:ph sz="quarter" idx="1"/>
          </p:nvPr>
        </p:nvPicPr>
        <p:blipFill>
          <a:blip r:embed="rId2"/>
          <a:stretch>
            <a:fillRect/>
          </a:stretch>
        </p:blipFill>
        <p:spPr>
          <a:xfrm>
            <a:off x="428596" y="1214422"/>
            <a:ext cx="4857784" cy="4357718"/>
          </a:xfrm>
        </p:spPr>
      </p:pic>
      <p:sp>
        <p:nvSpPr>
          <p:cNvPr id="4" name="Footer Placeholder 3"/>
          <p:cNvSpPr>
            <a:spLocks noGrp="1"/>
          </p:cNvSpPr>
          <p:nvPr>
            <p:ph type="ftr" sz="quarter" idx="11"/>
          </p:nvPr>
        </p:nvSpPr>
        <p:spPr/>
        <p:txBody>
          <a:bodyPr/>
          <a:lstStyle/>
          <a:p>
            <a:r>
              <a:rPr lang="en-US" smtClean="0"/>
              <a:t>Dr. Mahdi Gheysari, Isfahan Univ. of Technology, https://gheysari.iut.ac.ir</a:t>
            </a:r>
            <a:endParaRPr lang="en-US" dirty="0"/>
          </a:p>
        </p:txBody>
      </p:sp>
    </p:spTree>
    <p:extLst>
      <p:ext uri="{BB962C8B-B14F-4D97-AF65-F5344CB8AC3E}">
        <p14:creationId xmlns:p14="http://schemas.microsoft.com/office/powerpoint/2010/main" val="42743587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57818" y="214290"/>
            <a:ext cx="3609862" cy="5286412"/>
          </a:xfrm>
        </p:spPr>
        <p:txBody>
          <a:bodyPr/>
          <a:lstStyle/>
          <a:p>
            <a:pPr algn="l">
              <a:buFont typeface="Wingdings" pitchFamily="2" charset="2"/>
              <a:buChar char="v"/>
            </a:pPr>
            <a:r>
              <a:rPr lang="en-US" sz="2800" b="1" dirty="0" smtClean="0">
                <a:effectLst>
                  <a:outerShdw blurRad="38100" dist="38100" dir="2700000" algn="tl">
                    <a:srgbClr val="000000">
                      <a:alpha val="43137"/>
                    </a:srgbClr>
                  </a:outerShdw>
                </a:effectLst>
              </a:rPr>
              <a:t>Diaphragm Pump</a:t>
            </a:r>
            <a:r>
              <a:rPr lang="en-US" sz="2800" b="1" dirty="0" smtClean="0"/>
              <a:t/>
            </a:r>
            <a:br>
              <a:rPr lang="en-US" sz="2800" b="1" dirty="0" smtClean="0"/>
            </a:br>
            <a:r>
              <a:rPr lang="en-US" sz="2000" b="1" dirty="0" smtClean="0">
                <a:solidFill>
                  <a:schemeClr val="tx1"/>
                </a:solidFill>
              </a:rPr>
              <a:t>1.flexible diaphragm is used</a:t>
            </a:r>
            <a:br>
              <a:rPr lang="en-US" sz="2000" b="1" dirty="0" smtClean="0">
                <a:solidFill>
                  <a:schemeClr val="tx1"/>
                </a:solidFill>
              </a:rPr>
            </a:br>
            <a:r>
              <a:rPr lang="en-US" sz="2000" b="1" dirty="0" smtClean="0">
                <a:solidFill>
                  <a:schemeClr val="tx1"/>
                </a:solidFill>
              </a:rPr>
              <a:t>(rubber, thermo-plastic, metal).</a:t>
            </a:r>
            <a:r>
              <a:rPr lang="en-US" sz="2800" b="1" dirty="0" smtClean="0"/>
              <a:t/>
            </a:r>
            <a:br>
              <a:rPr lang="en-US" sz="2800" b="1" dirty="0" smtClean="0"/>
            </a:br>
            <a:r>
              <a:rPr lang="en-US" sz="2800" b="1" dirty="0" smtClean="0"/>
              <a:t/>
            </a:r>
            <a:br>
              <a:rPr lang="en-US" sz="2800" b="1" dirty="0" smtClean="0"/>
            </a:br>
            <a:r>
              <a:rPr lang="en-US" sz="2000" b="1" dirty="0" smtClean="0">
                <a:solidFill>
                  <a:schemeClr val="tx1"/>
                </a:solidFill>
              </a:rPr>
              <a:t>2.</a:t>
            </a:r>
            <a:r>
              <a:rPr lang="en-IN" sz="2000" dirty="0" smtClean="0">
                <a:solidFill>
                  <a:schemeClr val="tx1"/>
                </a:solidFill>
              </a:rPr>
              <a:t> </a:t>
            </a:r>
            <a:r>
              <a:rPr lang="en-IN" sz="2000" b="1" dirty="0" smtClean="0">
                <a:solidFill>
                  <a:schemeClr val="tx1"/>
                </a:solidFill>
              </a:rPr>
              <a:t>Can be used to make artificial hearts.</a:t>
            </a:r>
            <a:br>
              <a:rPr lang="en-IN" sz="2000" b="1" dirty="0" smtClean="0">
                <a:solidFill>
                  <a:schemeClr val="tx1"/>
                </a:solidFill>
              </a:rPr>
            </a:br>
            <a:r>
              <a:rPr lang="en-IN" sz="2000" b="1" dirty="0" smtClean="0">
                <a:solidFill>
                  <a:schemeClr val="tx1"/>
                </a:solidFill>
              </a:rPr>
              <a:t/>
            </a:r>
            <a:br>
              <a:rPr lang="en-IN" sz="2000" b="1" dirty="0" smtClean="0">
                <a:solidFill>
                  <a:schemeClr val="tx1"/>
                </a:solidFill>
              </a:rPr>
            </a:br>
            <a:r>
              <a:rPr lang="en-IN" sz="2000" b="1" dirty="0" smtClean="0">
                <a:solidFill>
                  <a:schemeClr val="tx1"/>
                </a:solidFill>
              </a:rPr>
              <a:t>3. Can handle highly viscous liquids.</a:t>
            </a:r>
            <a:br>
              <a:rPr lang="en-IN" sz="2000" b="1" dirty="0" smtClean="0">
                <a:solidFill>
                  <a:schemeClr val="tx1"/>
                </a:solidFill>
              </a:rPr>
            </a:br>
            <a:r>
              <a:rPr lang="en-IN" sz="2000" b="1" dirty="0" smtClean="0">
                <a:solidFill>
                  <a:schemeClr val="tx1"/>
                </a:solidFill>
              </a:rPr>
              <a:t/>
            </a:r>
            <a:br>
              <a:rPr lang="en-IN" sz="2000" b="1" dirty="0" smtClean="0">
                <a:solidFill>
                  <a:schemeClr val="tx1"/>
                </a:solidFill>
              </a:rPr>
            </a:br>
            <a:r>
              <a:rPr lang="en-IN" sz="2000" b="1" dirty="0" smtClean="0">
                <a:solidFill>
                  <a:schemeClr val="tx1"/>
                </a:solidFill>
              </a:rPr>
              <a:t>4.Can handle toxic or corrosive liquids.</a:t>
            </a:r>
            <a:br>
              <a:rPr lang="en-IN" sz="2000" b="1" dirty="0" smtClean="0">
                <a:solidFill>
                  <a:schemeClr val="tx1"/>
                </a:solidFill>
              </a:rPr>
            </a:br>
            <a:r>
              <a:rPr lang="en-IN" sz="2000" b="1" dirty="0" smtClean="0">
                <a:solidFill>
                  <a:schemeClr val="tx1"/>
                </a:solidFill>
              </a:rPr>
              <a:t/>
            </a:r>
            <a:br>
              <a:rPr lang="en-IN" sz="2000" b="1" dirty="0" smtClean="0">
                <a:solidFill>
                  <a:schemeClr val="tx1"/>
                </a:solidFill>
              </a:rPr>
            </a:br>
            <a:r>
              <a:rPr lang="en-IN" sz="2000" b="1" dirty="0" smtClean="0">
                <a:solidFill>
                  <a:schemeClr val="tx1"/>
                </a:solidFill>
              </a:rPr>
              <a:t>5.</a:t>
            </a:r>
            <a:r>
              <a:rPr lang="en-IN" sz="2000" dirty="0" smtClean="0"/>
              <a:t> </a:t>
            </a:r>
            <a:r>
              <a:rPr lang="en-IN" sz="2000" b="1" dirty="0" smtClean="0">
                <a:solidFill>
                  <a:schemeClr val="tx1"/>
                </a:solidFill>
              </a:rPr>
              <a:t>97% efficient.</a:t>
            </a:r>
            <a:br>
              <a:rPr lang="en-IN" sz="2000" b="1" dirty="0" smtClean="0">
                <a:solidFill>
                  <a:schemeClr val="tx1"/>
                </a:solidFill>
              </a:rPr>
            </a:br>
            <a:endParaRPr lang="en-IN" sz="2000" b="1" dirty="0">
              <a:solidFill>
                <a:schemeClr val="tx1"/>
              </a:solidFill>
            </a:endParaRPr>
          </a:p>
        </p:txBody>
      </p:sp>
      <p:sp>
        <p:nvSpPr>
          <p:cNvPr id="3" name="Text Placeholder 2"/>
          <p:cNvSpPr>
            <a:spLocks noGrp="1"/>
          </p:cNvSpPr>
          <p:nvPr>
            <p:ph type="body" idx="2"/>
          </p:nvPr>
        </p:nvSpPr>
        <p:spPr>
          <a:xfrm>
            <a:off x="428596" y="5643578"/>
            <a:ext cx="6894026" cy="914400"/>
          </a:xfrm>
        </p:spPr>
        <p:txBody>
          <a:bodyPr>
            <a:normAutofit/>
          </a:bodyPr>
          <a:lstStyle/>
          <a:p>
            <a:pPr algn="l"/>
            <a:r>
              <a:rPr lang="en-US" sz="2400" b="1" u="sng" dirty="0" smtClean="0"/>
              <a:t>Diaphragm Pump (single acting)</a:t>
            </a:r>
          </a:p>
          <a:p>
            <a:pPr algn="l"/>
            <a:endParaRPr lang="en-US" dirty="0" smtClean="0"/>
          </a:p>
          <a:p>
            <a:pPr algn="l"/>
            <a:endParaRPr lang="en-US" dirty="0" smtClean="0"/>
          </a:p>
          <a:p>
            <a:pPr algn="l"/>
            <a:endParaRPr lang="en-IN" dirty="0"/>
          </a:p>
        </p:txBody>
      </p:sp>
      <p:pic>
        <p:nvPicPr>
          <p:cNvPr id="5" name="Content Placeholder 4" descr="Multi-Layer-Diaphragm-Head-Metereing-Pump-anim.gif"/>
          <p:cNvPicPr>
            <a:picLocks noGrp="1" noChangeAspect="1"/>
          </p:cNvPicPr>
          <p:nvPr>
            <p:ph sz="quarter" idx="1"/>
          </p:nvPr>
        </p:nvPicPr>
        <p:blipFill>
          <a:blip r:embed="rId2"/>
          <a:stretch>
            <a:fillRect/>
          </a:stretch>
        </p:blipFill>
        <p:spPr>
          <a:xfrm>
            <a:off x="285720" y="642918"/>
            <a:ext cx="5000660" cy="4286280"/>
          </a:xfrm>
        </p:spPr>
      </p:pic>
      <p:sp>
        <p:nvSpPr>
          <p:cNvPr id="4" name="Footer Placeholder 3"/>
          <p:cNvSpPr>
            <a:spLocks noGrp="1"/>
          </p:cNvSpPr>
          <p:nvPr>
            <p:ph type="ftr" sz="quarter" idx="11"/>
          </p:nvPr>
        </p:nvSpPr>
        <p:spPr/>
        <p:txBody>
          <a:bodyPr/>
          <a:lstStyle/>
          <a:p>
            <a:r>
              <a:rPr lang="en-US" smtClean="0"/>
              <a:t>Dr. Mahdi Gheysari, Isfahan Univ. of Technology, https://gheysari.iut.ac.ir</a:t>
            </a:r>
            <a:endParaRPr lang="en-US" dirty="0"/>
          </a:p>
        </p:txBody>
      </p:sp>
    </p:spTree>
    <p:extLst>
      <p:ext uri="{BB962C8B-B14F-4D97-AF65-F5344CB8AC3E}">
        <p14:creationId xmlns:p14="http://schemas.microsoft.com/office/powerpoint/2010/main" val="29095217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C:\Users\THIRU\Downloads\ppt's\AxiPis-Anim.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828800"/>
            <a:ext cx="7315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TextBox 1"/>
          <p:cNvSpPr txBox="1">
            <a:spLocks noChangeArrowheads="1"/>
          </p:cNvSpPr>
          <p:nvPr/>
        </p:nvSpPr>
        <p:spPr bwMode="auto">
          <a:xfrm>
            <a:off x="838200" y="609600"/>
            <a:ext cx="7086600" cy="70802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Clr>
                <a:srgbClr val="000000"/>
              </a:buClr>
              <a:buSzPct val="100000"/>
              <a:buFont typeface="Times New Roman" panose="02020603050405020304" pitchFamily="18" charset="0"/>
              <a:buNone/>
            </a:pPr>
            <a:r>
              <a:rPr lang="en-US" sz="4000">
                <a:latin typeface="Algerian" panose="04020705040A02060702" pitchFamily="82" charset="0"/>
              </a:rPr>
              <a:t>AXIAL PISTON PUMP</a:t>
            </a:r>
          </a:p>
        </p:txBody>
      </p:sp>
      <p:sp>
        <p:nvSpPr>
          <p:cNvPr id="2" name="Footer Placeholder 1"/>
          <p:cNvSpPr>
            <a:spLocks noGrp="1"/>
          </p:cNvSpPr>
          <p:nvPr>
            <p:ph type="ftr" sz="quarter" idx="11"/>
          </p:nvPr>
        </p:nvSpPr>
        <p:spPr/>
        <p:txBody>
          <a:bodyPr/>
          <a:lstStyle/>
          <a:p>
            <a:r>
              <a:rPr lang="en-US" smtClean="0"/>
              <a:t>Dr. Mahdi Gheysari, Isfahan Univ. of Technology, https://gheysari.iut.ac.ir</a:t>
            </a:r>
            <a:endParaRPr lang="en-US" dirty="0"/>
          </a:p>
        </p:txBody>
      </p:sp>
    </p:spTree>
    <p:extLst>
      <p:ext uri="{BB962C8B-B14F-4D97-AF65-F5344CB8AC3E}">
        <p14:creationId xmlns:p14="http://schemas.microsoft.com/office/powerpoint/2010/main" val="9817799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414463"/>
            <a:ext cx="7391400" cy="498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 name="Footer Placeholder 1"/>
          <p:cNvSpPr>
            <a:spLocks noGrp="1"/>
          </p:cNvSpPr>
          <p:nvPr>
            <p:ph type="ftr" sz="quarter" idx="11"/>
          </p:nvPr>
        </p:nvSpPr>
        <p:spPr/>
        <p:txBody>
          <a:bodyPr/>
          <a:lstStyle/>
          <a:p>
            <a:r>
              <a:rPr lang="en-US" smtClean="0"/>
              <a:t>Dr. Mahdi Gheysari, Isfahan Univ. of Technology, https://gheysari.iut.ac.ir</a:t>
            </a:r>
            <a:endParaRPr lang="en-US" dirty="0"/>
          </a:p>
        </p:txBody>
      </p:sp>
    </p:spTree>
    <p:extLst>
      <p:ext uri="{BB962C8B-B14F-4D97-AF65-F5344CB8AC3E}">
        <p14:creationId xmlns:p14="http://schemas.microsoft.com/office/powerpoint/2010/main" val="1827282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C:\Users\THIRU\Downloads\ppt's\RADIAL PISTON PUMP ANIM.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371600"/>
            <a:ext cx="75438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TextBox 1"/>
          <p:cNvSpPr txBox="1">
            <a:spLocks noChangeArrowheads="1"/>
          </p:cNvSpPr>
          <p:nvPr/>
        </p:nvSpPr>
        <p:spPr bwMode="auto">
          <a:xfrm>
            <a:off x="457200" y="304800"/>
            <a:ext cx="7543800" cy="70802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Clr>
                <a:srgbClr val="000000"/>
              </a:buClr>
              <a:buSzPct val="100000"/>
              <a:buFont typeface="Times New Roman" panose="02020603050405020304" pitchFamily="18" charset="0"/>
              <a:buNone/>
            </a:pPr>
            <a:r>
              <a:rPr lang="en-US" sz="4000">
                <a:latin typeface="Algerian" panose="04020705040A02060702" pitchFamily="82" charset="0"/>
              </a:rPr>
              <a:t>RADIAL PISTON PUMP</a:t>
            </a:r>
          </a:p>
        </p:txBody>
      </p:sp>
      <p:sp>
        <p:nvSpPr>
          <p:cNvPr id="2" name="Footer Placeholder 1"/>
          <p:cNvSpPr>
            <a:spLocks noGrp="1"/>
          </p:cNvSpPr>
          <p:nvPr>
            <p:ph type="ftr" sz="quarter" idx="11"/>
          </p:nvPr>
        </p:nvSpPr>
        <p:spPr/>
        <p:txBody>
          <a:bodyPr/>
          <a:lstStyle/>
          <a:p>
            <a:r>
              <a:rPr lang="en-US" smtClean="0"/>
              <a:t>Dr. Mahdi Gheysari, Isfahan Univ. of Technology, https://gheysari.iut.ac.ir</a:t>
            </a:r>
            <a:endParaRPr lang="en-US" dirty="0"/>
          </a:p>
        </p:txBody>
      </p:sp>
    </p:spTree>
    <p:extLst>
      <p:ext uri="{BB962C8B-B14F-4D97-AF65-F5344CB8AC3E}">
        <p14:creationId xmlns:p14="http://schemas.microsoft.com/office/powerpoint/2010/main" val="24110234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143000"/>
            <a:ext cx="70104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 name="Footer Placeholder 1"/>
          <p:cNvSpPr>
            <a:spLocks noGrp="1"/>
          </p:cNvSpPr>
          <p:nvPr>
            <p:ph type="ftr" sz="quarter" idx="11"/>
          </p:nvPr>
        </p:nvSpPr>
        <p:spPr/>
        <p:txBody>
          <a:bodyPr/>
          <a:lstStyle/>
          <a:p>
            <a:r>
              <a:rPr lang="en-US" smtClean="0"/>
              <a:t>Dr. Mahdi Gheysari, Isfahan Univ. of Technology, https://gheysari.iut.ac.ir</a:t>
            </a:r>
            <a:endParaRPr lang="en-US" dirty="0"/>
          </a:p>
        </p:txBody>
      </p:sp>
    </p:spTree>
    <p:extLst>
      <p:ext uri="{BB962C8B-B14F-4D97-AF65-F5344CB8AC3E}">
        <p14:creationId xmlns:p14="http://schemas.microsoft.com/office/powerpoint/2010/main" val="9600098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C:\Users\THIRU\Downloads\ppt's\3658-004-061948E8.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066800"/>
            <a:ext cx="43434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5" name="Picture 4" descr="C:\Users\THIRU\Downloads\ppt's\hqdefaul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1066800"/>
            <a:ext cx="47244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Picture 5" descr="C:\Users\THIRU\Downloads\ppt's\pump-cutawa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4038600"/>
            <a:ext cx="35814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TextBox 1"/>
          <p:cNvSpPr txBox="1">
            <a:spLocks noChangeArrowheads="1"/>
          </p:cNvSpPr>
          <p:nvPr/>
        </p:nvSpPr>
        <p:spPr bwMode="auto">
          <a:xfrm>
            <a:off x="609600" y="228600"/>
            <a:ext cx="8153400" cy="70802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Clr>
                <a:srgbClr val="000000"/>
              </a:buClr>
              <a:buSzPct val="100000"/>
              <a:buFont typeface="Times New Roman" panose="02020603050405020304" pitchFamily="18" charset="0"/>
              <a:buNone/>
            </a:pPr>
            <a:r>
              <a:rPr lang="en-US" sz="4000">
                <a:latin typeface="Algerian" panose="04020705040A02060702" pitchFamily="82" charset="0"/>
              </a:rPr>
              <a:t>Centrifugal pump</a:t>
            </a:r>
          </a:p>
        </p:txBody>
      </p:sp>
      <p:sp>
        <p:nvSpPr>
          <p:cNvPr id="2" name="Footer Placeholder 1"/>
          <p:cNvSpPr>
            <a:spLocks noGrp="1"/>
          </p:cNvSpPr>
          <p:nvPr>
            <p:ph type="ftr" sz="quarter" idx="11"/>
          </p:nvPr>
        </p:nvSpPr>
        <p:spPr/>
        <p:txBody>
          <a:bodyPr/>
          <a:lstStyle/>
          <a:p>
            <a:r>
              <a:rPr lang="en-US" smtClean="0"/>
              <a:t>Dr. Mahdi Gheysari, Isfahan Univ. of Technology, https://gheysari.iut.ac.ir</a:t>
            </a:r>
            <a:endParaRPr lang="en-US" dirty="0"/>
          </a:p>
        </p:txBody>
      </p:sp>
    </p:spTree>
    <p:extLst>
      <p:ext uri="{BB962C8B-B14F-4D97-AF65-F5344CB8AC3E}">
        <p14:creationId xmlns:p14="http://schemas.microsoft.com/office/powerpoint/2010/main" val="31745623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C:\Users\THIRU\Downloads\ppt's\sp-04.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95400"/>
            <a:ext cx="91440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TextBox 1"/>
          <p:cNvSpPr txBox="1">
            <a:spLocks noChangeArrowheads="1"/>
          </p:cNvSpPr>
          <p:nvPr/>
        </p:nvSpPr>
        <p:spPr bwMode="auto">
          <a:xfrm>
            <a:off x="533400" y="228600"/>
            <a:ext cx="7924800" cy="70802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Clr>
                <a:srgbClr val="000000"/>
              </a:buClr>
              <a:buSzPct val="100000"/>
              <a:buFont typeface="Times New Roman" panose="02020603050405020304" pitchFamily="18" charset="0"/>
              <a:buNone/>
            </a:pPr>
            <a:r>
              <a:rPr lang="en-US" sz="4000">
                <a:latin typeface="Algerian" panose="04020705040A02060702" pitchFamily="82" charset="0"/>
              </a:rPr>
              <a:t>Submersible pump</a:t>
            </a:r>
          </a:p>
        </p:txBody>
      </p:sp>
      <p:sp>
        <p:nvSpPr>
          <p:cNvPr id="2" name="Footer Placeholder 1"/>
          <p:cNvSpPr>
            <a:spLocks noGrp="1"/>
          </p:cNvSpPr>
          <p:nvPr>
            <p:ph type="ftr" sz="quarter" idx="11"/>
          </p:nvPr>
        </p:nvSpPr>
        <p:spPr/>
        <p:txBody>
          <a:bodyPr/>
          <a:lstStyle/>
          <a:p>
            <a:r>
              <a:rPr lang="en-US" smtClean="0"/>
              <a:t>Dr. Mahdi Gheysari, Isfahan Univ. of Technology, https://gheysari.iut.ac.ir</a:t>
            </a:r>
            <a:endParaRPr lang="en-US" dirty="0"/>
          </a:p>
        </p:txBody>
      </p:sp>
    </p:spTree>
    <p:extLst>
      <p:ext uri="{BB962C8B-B14F-4D97-AF65-F5344CB8AC3E}">
        <p14:creationId xmlns:p14="http://schemas.microsoft.com/office/powerpoint/2010/main" val="1235748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 </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802" y="4963816"/>
            <a:ext cx="1828800" cy="1591056"/>
          </a:xfrm>
          <a:prstGeom prst="rect">
            <a:avLst/>
          </a:prstGeom>
        </p:spPr>
      </p:pic>
      <p:sp>
        <p:nvSpPr>
          <p:cNvPr id="9" name="Down Arrow 8"/>
          <p:cNvSpPr/>
          <p:nvPr/>
        </p:nvSpPr>
        <p:spPr>
          <a:xfrm>
            <a:off x="6104789" y="1752600"/>
            <a:ext cx="134822" cy="363648"/>
          </a:xfrm>
          <a:prstGeom prst="downArrow">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1050202" y="2297668"/>
            <a:ext cx="1295400" cy="369332"/>
          </a:xfrm>
          <a:prstGeom prst="rect">
            <a:avLst/>
          </a:prstGeom>
          <a:noFill/>
        </p:spPr>
        <p:txBody>
          <a:bodyPr wrap="square" rtlCol="0">
            <a:spAutoFit/>
          </a:bodyPr>
          <a:lstStyle/>
          <a:p>
            <a:r>
              <a:rPr lang="en-US" dirty="0" smtClean="0"/>
              <a:t>                </a:t>
            </a:r>
            <a:endParaRPr lang="en-US" dirty="0"/>
          </a:p>
        </p:txBody>
      </p:sp>
      <p:sp>
        <p:nvSpPr>
          <p:cNvPr id="11" name="TextBox 10"/>
          <p:cNvSpPr txBox="1"/>
          <p:nvPr/>
        </p:nvSpPr>
        <p:spPr>
          <a:xfrm>
            <a:off x="5376620" y="2221468"/>
            <a:ext cx="1633780" cy="33855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rtl="1"/>
            <a:r>
              <a:rPr lang="fa-IR" sz="1600" dirty="0" smtClean="0">
                <a:cs typeface="Titr" pitchFamily="2" charset="-78"/>
              </a:rPr>
              <a:t>پمپ های جابجایی</a:t>
            </a:r>
            <a:endParaRPr lang="en-US" sz="1600" dirty="0" smtClean="0">
              <a:cs typeface="Titr" pitchFamily="2" charset="-78"/>
            </a:endParaRPr>
          </a:p>
        </p:txBody>
      </p:sp>
      <p:sp>
        <p:nvSpPr>
          <p:cNvPr id="15" name="Down Arrow 14"/>
          <p:cNvSpPr/>
          <p:nvPr/>
        </p:nvSpPr>
        <p:spPr>
          <a:xfrm>
            <a:off x="2667000" y="2743200"/>
            <a:ext cx="1524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609600" y="3276600"/>
            <a:ext cx="1387494" cy="33855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rtl="1"/>
            <a:r>
              <a:rPr lang="fa-IR" sz="1600" dirty="0" smtClean="0">
                <a:cs typeface="Titr" pitchFamily="2" charset="-78"/>
              </a:rPr>
              <a:t>پمپ سانتریفیوژ</a:t>
            </a:r>
            <a:endParaRPr lang="en-US" sz="1600" dirty="0">
              <a:cs typeface="Titr" pitchFamily="2" charset="-78"/>
            </a:endParaRPr>
          </a:p>
        </p:txBody>
      </p:sp>
      <p:sp>
        <p:nvSpPr>
          <p:cNvPr id="23" name="TextBox 22"/>
          <p:cNvSpPr txBox="1"/>
          <p:nvPr/>
        </p:nvSpPr>
        <p:spPr>
          <a:xfrm>
            <a:off x="4318806" y="3257739"/>
            <a:ext cx="1929594" cy="33855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rtl="1"/>
            <a:r>
              <a:rPr lang="fa-IR" sz="1600" dirty="0" smtClean="0">
                <a:cs typeface="Titr" pitchFamily="2" charset="-78"/>
              </a:rPr>
              <a:t>پمپ های رفت و آمدی</a:t>
            </a:r>
            <a:endParaRPr lang="en-US" sz="1600" dirty="0">
              <a:cs typeface="Titr" pitchFamily="2" charset="-78"/>
            </a:endParaRPr>
          </a:p>
        </p:txBody>
      </p:sp>
      <p:sp>
        <p:nvSpPr>
          <p:cNvPr id="24" name="TextBox 23"/>
          <p:cNvSpPr txBox="1"/>
          <p:nvPr/>
        </p:nvSpPr>
        <p:spPr>
          <a:xfrm>
            <a:off x="6553200" y="3249584"/>
            <a:ext cx="1676400" cy="33855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rtl="1"/>
            <a:r>
              <a:rPr lang="fa-IR" sz="1600" dirty="0" smtClean="0">
                <a:cs typeface="Titr" pitchFamily="2" charset="-78"/>
              </a:rPr>
              <a:t>پمپ های گردشی</a:t>
            </a:r>
            <a:endParaRPr lang="en-US" sz="1600" dirty="0">
              <a:cs typeface="Titr" pitchFamily="2" charset="-78"/>
            </a:endParaRPr>
          </a:p>
        </p:txBody>
      </p:sp>
      <p:sp>
        <p:nvSpPr>
          <p:cNvPr id="25" name="TextBox 24"/>
          <p:cNvSpPr txBox="1"/>
          <p:nvPr/>
        </p:nvSpPr>
        <p:spPr>
          <a:xfrm>
            <a:off x="1371600" y="2286000"/>
            <a:ext cx="1524000" cy="33855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rtl="1"/>
            <a:r>
              <a:rPr lang="en-US" sz="1600" dirty="0" smtClean="0">
                <a:cs typeface="Titr" pitchFamily="2" charset="-78"/>
              </a:rPr>
              <a:t>  </a:t>
            </a:r>
            <a:r>
              <a:rPr lang="fa-IR" sz="1600" dirty="0" smtClean="0">
                <a:cs typeface="Titr" pitchFamily="2" charset="-78"/>
              </a:rPr>
              <a:t>پمپ دینامیکی</a:t>
            </a:r>
            <a:endParaRPr lang="en-US" sz="1600" dirty="0" smtClean="0">
              <a:cs typeface="Titr" pitchFamily="2" charset="-78"/>
            </a:endParaRPr>
          </a:p>
        </p:txBody>
      </p:sp>
      <p:sp>
        <p:nvSpPr>
          <p:cNvPr id="28" name="TextBox 27"/>
          <p:cNvSpPr txBox="1"/>
          <p:nvPr/>
        </p:nvSpPr>
        <p:spPr>
          <a:xfrm>
            <a:off x="609600" y="4343400"/>
            <a:ext cx="1311997" cy="369332"/>
          </a:xfrm>
          <a:prstGeom prst="rect">
            <a:avLst/>
          </a:prstGeom>
          <a:noFill/>
        </p:spPr>
        <p:txBody>
          <a:bodyPr wrap="square" rtlCol="0">
            <a:spAutoFit/>
          </a:bodyPr>
          <a:lstStyle/>
          <a:p>
            <a:pPr algn="ctr" rtl="1"/>
            <a:r>
              <a:rPr lang="fa-IR" dirty="0" smtClean="0">
                <a:cs typeface="B Titr" pitchFamily="2" charset="-78"/>
              </a:rPr>
              <a:t>جریان شعاعی</a:t>
            </a:r>
            <a:endParaRPr lang="en-US" dirty="0">
              <a:cs typeface="B Titr" pitchFamily="2" charset="-78"/>
            </a:endParaRPr>
          </a:p>
        </p:txBody>
      </p:sp>
      <p:sp>
        <p:nvSpPr>
          <p:cNvPr id="29" name="TextBox 28"/>
          <p:cNvSpPr txBox="1"/>
          <p:nvPr/>
        </p:nvSpPr>
        <p:spPr>
          <a:xfrm>
            <a:off x="1969992" y="4343400"/>
            <a:ext cx="1687608" cy="369332"/>
          </a:xfrm>
          <a:prstGeom prst="rect">
            <a:avLst/>
          </a:prstGeom>
          <a:noFill/>
        </p:spPr>
        <p:txBody>
          <a:bodyPr wrap="square" rtlCol="0">
            <a:spAutoFit/>
          </a:bodyPr>
          <a:lstStyle/>
          <a:p>
            <a:pPr algn="ctr" rtl="1"/>
            <a:r>
              <a:rPr lang="fa-IR" dirty="0" smtClean="0">
                <a:cs typeface="B Titr" pitchFamily="2" charset="-78"/>
              </a:rPr>
              <a:t>جریان مختلط</a:t>
            </a:r>
            <a:endParaRPr lang="en-US" dirty="0">
              <a:cs typeface="B Titr" pitchFamily="2" charset="-78"/>
            </a:endParaRPr>
          </a:p>
        </p:txBody>
      </p:sp>
      <p:sp>
        <p:nvSpPr>
          <p:cNvPr id="33" name="TextBox 32"/>
          <p:cNvSpPr txBox="1"/>
          <p:nvPr/>
        </p:nvSpPr>
        <p:spPr>
          <a:xfrm>
            <a:off x="6169014" y="4191000"/>
            <a:ext cx="997713" cy="369332"/>
          </a:xfrm>
          <a:prstGeom prst="rect">
            <a:avLst/>
          </a:prstGeom>
          <a:noFill/>
        </p:spPr>
        <p:txBody>
          <a:bodyPr wrap="square" rtlCol="0">
            <a:spAutoFit/>
          </a:bodyPr>
          <a:lstStyle/>
          <a:p>
            <a:pPr algn="ctr" rtl="1"/>
            <a:r>
              <a:rPr lang="fa-IR" dirty="0" smtClean="0">
                <a:cs typeface="B Titr" pitchFamily="2" charset="-78"/>
              </a:rPr>
              <a:t>دوار</a:t>
            </a:r>
            <a:endParaRPr lang="en-US" dirty="0">
              <a:cs typeface="B Titr" pitchFamily="2" charset="-78"/>
            </a:endParaRPr>
          </a:p>
        </p:txBody>
      </p:sp>
      <p:sp>
        <p:nvSpPr>
          <p:cNvPr id="34" name="TextBox 33"/>
          <p:cNvSpPr txBox="1"/>
          <p:nvPr/>
        </p:nvSpPr>
        <p:spPr>
          <a:xfrm>
            <a:off x="7790638" y="4191000"/>
            <a:ext cx="812692" cy="369332"/>
          </a:xfrm>
          <a:prstGeom prst="rect">
            <a:avLst/>
          </a:prstGeom>
          <a:noFill/>
        </p:spPr>
        <p:txBody>
          <a:bodyPr wrap="square" rtlCol="0">
            <a:spAutoFit/>
          </a:bodyPr>
          <a:lstStyle/>
          <a:p>
            <a:pPr algn="ctr" rtl="1"/>
            <a:r>
              <a:rPr lang="fa-IR" dirty="0" smtClean="0">
                <a:cs typeface="B Titr" pitchFamily="2" charset="-78"/>
              </a:rPr>
              <a:t>پیچی</a:t>
            </a:r>
            <a:endParaRPr lang="en-US" dirty="0">
              <a:cs typeface="B Titr" pitchFamily="2" charset="-78"/>
            </a:endParaRPr>
          </a:p>
        </p:txBody>
      </p:sp>
      <p:sp>
        <p:nvSpPr>
          <p:cNvPr id="37" name="TextBox 36"/>
          <p:cNvSpPr txBox="1"/>
          <p:nvPr/>
        </p:nvSpPr>
        <p:spPr>
          <a:xfrm>
            <a:off x="3886200" y="4191000"/>
            <a:ext cx="1096674" cy="369332"/>
          </a:xfrm>
          <a:prstGeom prst="rect">
            <a:avLst/>
          </a:prstGeom>
          <a:noFill/>
        </p:spPr>
        <p:txBody>
          <a:bodyPr wrap="square" rtlCol="0">
            <a:spAutoFit/>
          </a:bodyPr>
          <a:lstStyle/>
          <a:p>
            <a:pPr algn="ctr" rtl="1"/>
            <a:r>
              <a:rPr lang="fa-IR" dirty="0" smtClean="0">
                <a:cs typeface="B Titr" pitchFamily="2" charset="-78"/>
              </a:rPr>
              <a:t>پیستونی</a:t>
            </a:r>
            <a:endParaRPr lang="en-US" dirty="0">
              <a:cs typeface="B Titr" pitchFamily="2" charset="-78"/>
            </a:endParaRPr>
          </a:p>
        </p:txBody>
      </p:sp>
      <p:sp>
        <p:nvSpPr>
          <p:cNvPr id="38" name="TextBox 37"/>
          <p:cNvSpPr txBox="1"/>
          <p:nvPr/>
        </p:nvSpPr>
        <p:spPr>
          <a:xfrm>
            <a:off x="4953000" y="4267200"/>
            <a:ext cx="1361864" cy="369332"/>
          </a:xfrm>
          <a:prstGeom prst="rect">
            <a:avLst/>
          </a:prstGeom>
          <a:noFill/>
        </p:spPr>
        <p:txBody>
          <a:bodyPr wrap="square" rtlCol="0">
            <a:spAutoFit/>
          </a:bodyPr>
          <a:lstStyle/>
          <a:p>
            <a:pPr algn="ctr" rtl="1"/>
            <a:r>
              <a:rPr lang="fa-IR" dirty="0" smtClean="0">
                <a:cs typeface="B Titr" pitchFamily="2" charset="-78"/>
              </a:rPr>
              <a:t>دیافراگمی</a:t>
            </a:r>
            <a:endParaRPr lang="en-US" dirty="0">
              <a:cs typeface="B Titr" pitchFamily="2" charset="-78"/>
            </a:endParaRPr>
          </a:p>
        </p:txBody>
      </p:sp>
      <p:sp>
        <p:nvSpPr>
          <p:cNvPr id="40" name="Down Arrow 39"/>
          <p:cNvSpPr/>
          <p:nvPr/>
        </p:nvSpPr>
        <p:spPr>
          <a:xfrm>
            <a:off x="1219200" y="3733800"/>
            <a:ext cx="228600"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Down Arrow 45"/>
          <p:cNvSpPr/>
          <p:nvPr/>
        </p:nvSpPr>
        <p:spPr>
          <a:xfrm>
            <a:off x="6553200" y="3657600"/>
            <a:ext cx="228600"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Down Arrow 46"/>
          <p:cNvSpPr/>
          <p:nvPr/>
        </p:nvSpPr>
        <p:spPr>
          <a:xfrm>
            <a:off x="5562600" y="3657600"/>
            <a:ext cx="228600"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Down Arrow 47"/>
          <p:cNvSpPr/>
          <p:nvPr/>
        </p:nvSpPr>
        <p:spPr>
          <a:xfrm>
            <a:off x="4419600" y="3657600"/>
            <a:ext cx="228600"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Down Arrow 48"/>
          <p:cNvSpPr/>
          <p:nvPr/>
        </p:nvSpPr>
        <p:spPr>
          <a:xfrm>
            <a:off x="2667000" y="3733800"/>
            <a:ext cx="228600"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Down Arrow 49"/>
          <p:cNvSpPr/>
          <p:nvPr/>
        </p:nvSpPr>
        <p:spPr>
          <a:xfrm>
            <a:off x="8077200" y="3657600"/>
            <a:ext cx="228600"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Down Arrow 50"/>
          <p:cNvSpPr/>
          <p:nvPr/>
        </p:nvSpPr>
        <p:spPr>
          <a:xfrm>
            <a:off x="7315200" y="3657600"/>
            <a:ext cx="228600"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6854814" y="4191000"/>
            <a:ext cx="997713" cy="369332"/>
          </a:xfrm>
          <a:prstGeom prst="rect">
            <a:avLst/>
          </a:prstGeom>
          <a:noFill/>
        </p:spPr>
        <p:txBody>
          <a:bodyPr wrap="square" rtlCol="0">
            <a:spAutoFit/>
          </a:bodyPr>
          <a:lstStyle/>
          <a:p>
            <a:pPr algn="ctr" rtl="1"/>
            <a:r>
              <a:rPr lang="fa-IR" dirty="0" smtClean="0">
                <a:cs typeface="B Titr" pitchFamily="2" charset="-78"/>
              </a:rPr>
              <a:t>لوبیایی</a:t>
            </a:r>
            <a:endParaRPr lang="en-US" dirty="0">
              <a:cs typeface="B Titr" pitchFamily="2" charset="-78"/>
            </a:endParaRPr>
          </a:p>
        </p:txBody>
      </p:sp>
      <p:pic>
        <p:nvPicPr>
          <p:cNvPr id="53" name="Picture 52" descr="diaphragm-pump.jpg"/>
          <p:cNvPicPr>
            <a:picLocks noChangeAspect="1"/>
          </p:cNvPicPr>
          <p:nvPr/>
        </p:nvPicPr>
        <p:blipFill>
          <a:blip r:embed="rId3" cstate="print"/>
          <a:stretch>
            <a:fillRect/>
          </a:stretch>
        </p:blipFill>
        <p:spPr>
          <a:xfrm>
            <a:off x="5156374" y="4636532"/>
            <a:ext cx="1002268" cy="1002268"/>
          </a:xfrm>
          <a:prstGeom prst="rect">
            <a:avLst/>
          </a:prstGeom>
        </p:spPr>
      </p:pic>
      <p:pic>
        <p:nvPicPr>
          <p:cNvPr id="54" name="Picture 53" descr="piston.gif"/>
          <p:cNvPicPr>
            <a:picLocks noChangeAspect="1"/>
          </p:cNvPicPr>
          <p:nvPr/>
        </p:nvPicPr>
        <p:blipFill>
          <a:blip r:embed="rId4" cstate="print"/>
          <a:stretch>
            <a:fillRect/>
          </a:stretch>
        </p:blipFill>
        <p:spPr>
          <a:xfrm rot="16200000">
            <a:off x="3752850" y="4781551"/>
            <a:ext cx="1142999" cy="723899"/>
          </a:xfrm>
          <a:prstGeom prst="rect">
            <a:avLst/>
          </a:prstGeom>
        </p:spPr>
      </p:pic>
      <p:pic>
        <p:nvPicPr>
          <p:cNvPr id="55" name="Picture 54" descr="ani_pump_medium.gif"/>
          <p:cNvPicPr>
            <a:picLocks noChangeAspect="1"/>
          </p:cNvPicPr>
          <p:nvPr/>
        </p:nvPicPr>
        <p:blipFill>
          <a:blip r:embed="rId5" cstate="print"/>
          <a:stretch>
            <a:fillRect/>
          </a:stretch>
        </p:blipFill>
        <p:spPr>
          <a:xfrm>
            <a:off x="6248400" y="4572000"/>
            <a:ext cx="871780" cy="685800"/>
          </a:xfrm>
          <a:prstGeom prst="rect">
            <a:avLst/>
          </a:prstGeom>
        </p:spPr>
      </p:pic>
      <p:sp>
        <p:nvSpPr>
          <p:cNvPr id="57" name="Down Arrow 56"/>
          <p:cNvSpPr/>
          <p:nvPr/>
        </p:nvSpPr>
        <p:spPr>
          <a:xfrm>
            <a:off x="1447800" y="2743200"/>
            <a:ext cx="1524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Down Arrow 57"/>
          <p:cNvSpPr/>
          <p:nvPr/>
        </p:nvSpPr>
        <p:spPr>
          <a:xfrm>
            <a:off x="5410200" y="2667000"/>
            <a:ext cx="1524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Down Arrow 58"/>
          <p:cNvSpPr/>
          <p:nvPr/>
        </p:nvSpPr>
        <p:spPr>
          <a:xfrm>
            <a:off x="6858000" y="2667000"/>
            <a:ext cx="1524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2" name="Picture 4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24800" y="4648200"/>
            <a:ext cx="838200" cy="502920"/>
          </a:xfrm>
          <a:prstGeom prst="rect">
            <a:avLst/>
          </a:prstGeom>
        </p:spPr>
      </p:pic>
      <p:sp>
        <p:nvSpPr>
          <p:cNvPr id="43" name="TextBox 42"/>
          <p:cNvSpPr txBox="1"/>
          <p:nvPr/>
        </p:nvSpPr>
        <p:spPr>
          <a:xfrm>
            <a:off x="2209800" y="3276600"/>
            <a:ext cx="1371600" cy="338554"/>
          </a:xfrm>
          <a:prstGeom prst="rect">
            <a:avLst/>
          </a:prstGeom>
          <a:noFill/>
        </p:spPr>
        <p:txBody>
          <a:bodyPr wrap="square" rtlCol="0">
            <a:spAutoFit/>
          </a:bodyPr>
          <a:lstStyle/>
          <a:p>
            <a:pPr algn="ctr" rtl="1"/>
            <a:r>
              <a:rPr lang="fa-IR" sz="1600" dirty="0" smtClean="0">
                <a:cs typeface="Titr" pitchFamily="2" charset="-78"/>
              </a:rPr>
              <a:t>جریان محوری</a:t>
            </a:r>
            <a:endParaRPr lang="en-US" sz="1600" dirty="0">
              <a:cs typeface="Titr" pitchFamily="2" charset="-78"/>
            </a:endParaRPr>
          </a:p>
        </p:txBody>
      </p:sp>
      <p:pic>
        <p:nvPicPr>
          <p:cNvPr id="44" name="Picture 43" descr="Lobe Pumpb375dc12a572405797eb1305b9a56ba8.gif"/>
          <p:cNvPicPr>
            <a:picLocks noChangeAspect="1"/>
          </p:cNvPicPr>
          <p:nvPr/>
        </p:nvPicPr>
        <p:blipFill>
          <a:blip r:embed="rId7" cstate="print"/>
          <a:stretch>
            <a:fillRect/>
          </a:stretch>
        </p:blipFill>
        <p:spPr>
          <a:xfrm>
            <a:off x="7086600" y="4572001"/>
            <a:ext cx="826499" cy="609600"/>
          </a:xfrm>
          <a:prstGeom prst="rect">
            <a:avLst/>
          </a:prstGeom>
        </p:spPr>
      </p:pic>
      <p:sp>
        <p:nvSpPr>
          <p:cNvPr id="45" name="Down Arrow 44"/>
          <p:cNvSpPr/>
          <p:nvPr/>
        </p:nvSpPr>
        <p:spPr>
          <a:xfrm>
            <a:off x="2286000" y="4724400"/>
            <a:ext cx="1524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Down Arrow 55"/>
          <p:cNvSpPr/>
          <p:nvPr/>
        </p:nvSpPr>
        <p:spPr>
          <a:xfrm>
            <a:off x="3124200" y="4724400"/>
            <a:ext cx="1524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p:cNvSpPr txBox="1"/>
          <p:nvPr/>
        </p:nvSpPr>
        <p:spPr>
          <a:xfrm>
            <a:off x="1600200" y="5105400"/>
            <a:ext cx="1389637" cy="369332"/>
          </a:xfrm>
          <a:prstGeom prst="rect">
            <a:avLst/>
          </a:prstGeom>
          <a:noFill/>
        </p:spPr>
        <p:txBody>
          <a:bodyPr wrap="square" rtlCol="0">
            <a:spAutoFit/>
          </a:bodyPr>
          <a:lstStyle/>
          <a:p>
            <a:pPr algn="ctr" rtl="1"/>
            <a:r>
              <a:rPr lang="fa-IR" dirty="0" smtClean="0">
                <a:cs typeface="B Titr" pitchFamily="2" charset="-78"/>
              </a:rPr>
              <a:t>عمودی</a:t>
            </a:r>
            <a:endParaRPr lang="en-US" dirty="0">
              <a:cs typeface="B Titr" pitchFamily="2" charset="-78"/>
            </a:endParaRPr>
          </a:p>
        </p:txBody>
      </p:sp>
      <p:sp>
        <p:nvSpPr>
          <p:cNvPr id="61" name="TextBox 60"/>
          <p:cNvSpPr txBox="1"/>
          <p:nvPr/>
        </p:nvSpPr>
        <p:spPr>
          <a:xfrm>
            <a:off x="2753063" y="5105400"/>
            <a:ext cx="752137" cy="369332"/>
          </a:xfrm>
          <a:prstGeom prst="rect">
            <a:avLst/>
          </a:prstGeom>
          <a:noFill/>
        </p:spPr>
        <p:txBody>
          <a:bodyPr wrap="square" rtlCol="0">
            <a:spAutoFit/>
          </a:bodyPr>
          <a:lstStyle/>
          <a:p>
            <a:pPr algn="ctr" rtl="1"/>
            <a:r>
              <a:rPr lang="fa-IR" dirty="0" smtClean="0">
                <a:cs typeface="B Titr" pitchFamily="2" charset="-78"/>
              </a:rPr>
              <a:t>افقی</a:t>
            </a:r>
            <a:endParaRPr lang="en-US" dirty="0">
              <a:cs typeface="B Titr" pitchFamily="2" charset="-78"/>
            </a:endParaRPr>
          </a:p>
        </p:txBody>
      </p:sp>
      <p:sp>
        <p:nvSpPr>
          <p:cNvPr id="62" name="Content Placeholder 2"/>
          <p:cNvSpPr txBox="1">
            <a:spLocks/>
          </p:cNvSpPr>
          <p:nvPr/>
        </p:nvSpPr>
        <p:spPr>
          <a:xfrm>
            <a:off x="3962400" y="838200"/>
            <a:ext cx="4724400" cy="5287963"/>
          </a:xfrm>
          <a:prstGeom prst="rect">
            <a:avLst/>
          </a:prstGeom>
          <a:solidFill>
            <a:schemeClr val="bg1"/>
          </a:solidFill>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rtl="1">
              <a:lnSpc>
                <a:spcPct val="150000"/>
              </a:lnSpc>
            </a:pPr>
            <a:r>
              <a:rPr lang="fa-IR" dirty="0" smtClean="0">
                <a:cs typeface="B Zar" panose="00000400000000000000" pitchFamily="2" charset="-78"/>
              </a:rPr>
              <a:t>پمپ‌های دینامیکی، پمپ‌هایی هستند که با اعمال انرژی به سیال باعث حرکت آن می‌شوند. این پمپ‌های به سه دسته تقسیم می‌شوند:</a:t>
            </a:r>
          </a:p>
          <a:p>
            <a:pPr algn="just" rtl="1">
              <a:lnSpc>
                <a:spcPct val="150000"/>
              </a:lnSpc>
            </a:pPr>
            <a:r>
              <a:rPr lang="fa-IR" dirty="0" smtClean="0">
                <a:cs typeface="B Zar" panose="00000400000000000000" pitchFamily="2" charset="-78"/>
              </a:rPr>
              <a:t> 1ـ پمپ‌های اثر ویژه،</a:t>
            </a:r>
          </a:p>
          <a:p>
            <a:pPr algn="just" rtl="1">
              <a:lnSpc>
                <a:spcPct val="150000"/>
              </a:lnSpc>
            </a:pPr>
            <a:r>
              <a:rPr lang="fa-IR" dirty="0" smtClean="0">
                <a:cs typeface="B Zar" panose="00000400000000000000" pitchFamily="2" charset="-78"/>
              </a:rPr>
              <a:t>2- پمپ های محیطی</a:t>
            </a:r>
          </a:p>
          <a:p>
            <a:pPr algn="just" rtl="1">
              <a:lnSpc>
                <a:spcPct val="150000"/>
              </a:lnSpc>
            </a:pPr>
            <a:r>
              <a:rPr lang="fa-IR" dirty="0" smtClean="0">
                <a:cs typeface="B Zar" panose="00000400000000000000" pitchFamily="2" charset="-78"/>
              </a:rPr>
              <a:t>3ـ پمپ‌های گریز از مرکز</a:t>
            </a:r>
            <a:endParaRPr lang="en-US" dirty="0">
              <a:cs typeface="B Zar" panose="00000400000000000000" pitchFamily="2" charset="-78"/>
            </a:endParaRPr>
          </a:p>
        </p:txBody>
      </p:sp>
      <p:sp>
        <p:nvSpPr>
          <p:cNvPr id="2" name="Footer Placeholder 1"/>
          <p:cNvSpPr>
            <a:spLocks noGrp="1"/>
          </p:cNvSpPr>
          <p:nvPr>
            <p:ph type="ftr" sz="quarter" idx="11"/>
          </p:nvPr>
        </p:nvSpPr>
        <p:spPr/>
        <p:txBody>
          <a:bodyPr/>
          <a:lstStyle/>
          <a:p>
            <a:r>
              <a:rPr lang="en-US" smtClean="0"/>
              <a:t>Dr. Mahdi Gheysari, Isfahan Univ. of Technology, https://gheysari.iut.ac.ir</a:t>
            </a:r>
            <a:endParaRPr lang="en-US" dirty="0"/>
          </a:p>
        </p:txBody>
      </p:sp>
    </p:spTree>
    <p:extLst>
      <p:ext uri="{BB962C8B-B14F-4D97-AF65-F5344CB8AC3E}">
        <p14:creationId xmlns:p14="http://schemas.microsoft.com/office/powerpoint/2010/main" val="27854415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5400" dirty="0" smtClean="0">
                <a:cs typeface="B Titr" pitchFamily="2" charset="-78"/>
              </a:rPr>
              <a:t>اصول کار </a:t>
            </a:r>
            <a:endParaRPr lang="en-US" sz="4000" dirty="0">
              <a:cs typeface="B Titr" pitchFamily="2" charset="-78"/>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802" y="52812"/>
            <a:ext cx="1828800" cy="1591056"/>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3429000"/>
            <a:ext cx="2966719" cy="3048000"/>
          </a:xfrm>
          <a:prstGeom prst="rect">
            <a:avLst/>
          </a:prstGeom>
        </p:spPr>
      </p:pic>
      <p:pic>
        <p:nvPicPr>
          <p:cNvPr id="7" name="Picture 2"/>
          <p:cNvPicPr>
            <a:picLocks noChangeAspect="1" noChangeArrowheads="1"/>
          </p:cNvPicPr>
          <p:nvPr/>
        </p:nvPicPr>
        <p:blipFill>
          <a:blip r:embed="rId4" cstate="print"/>
          <a:srcRect/>
          <a:stretch>
            <a:fillRect/>
          </a:stretch>
        </p:blipFill>
        <p:spPr bwMode="auto">
          <a:xfrm>
            <a:off x="4876800" y="3084969"/>
            <a:ext cx="2895600" cy="3239631"/>
          </a:xfrm>
          <a:prstGeom prst="rect">
            <a:avLst/>
          </a:prstGeom>
          <a:noFill/>
          <a:ln w="9525">
            <a:noFill/>
            <a:miter lim="800000"/>
            <a:headEnd/>
            <a:tailEnd/>
          </a:ln>
        </p:spPr>
      </p:pic>
      <p:sp>
        <p:nvSpPr>
          <p:cNvPr id="4" name="TextBox 3"/>
          <p:cNvSpPr txBox="1"/>
          <p:nvPr/>
        </p:nvSpPr>
        <p:spPr>
          <a:xfrm>
            <a:off x="304800" y="1219200"/>
            <a:ext cx="8382000" cy="2108269"/>
          </a:xfrm>
          <a:prstGeom prst="rect">
            <a:avLst/>
          </a:prstGeom>
          <a:noFill/>
        </p:spPr>
        <p:txBody>
          <a:bodyPr wrap="square" rtlCol="1">
            <a:spAutoFit/>
          </a:bodyPr>
          <a:lstStyle/>
          <a:p>
            <a:pPr algn="just" rtl="1">
              <a:lnSpc>
                <a:spcPct val="200000"/>
              </a:lnSpc>
            </a:pPr>
            <a:r>
              <a:rPr lang="fa-IR" sz="2800" u="sng" dirty="0">
                <a:cs typeface="B Titr" pitchFamily="2" charset="-78"/>
              </a:rPr>
              <a:t>پمپ </a:t>
            </a:r>
            <a:r>
              <a:rPr lang="fa-IR" sz="2800" u="sng" dirty="0" smtClean="0">
                <a:cs typeface="B Titr" pitchFamily="2" charset="-78"/>
              </a:rPr>
              <a:t>دینامیکی</a:t>
            </a:r>
            <a:r>
              <a:rPr lang="fa-IR" sz="2800" dirty="0" smtClean="0">
                <a:cs typeface="B Titr" pitchFamily="2" charset="-78"/>
              </a:rPr>
              <a:t>: </a:t>
            </a:r>
            <a:r>
              <a:rPr lang="fa-IR" sz="2000" dirty="0" smtClean="0">
                <a:cs typeface="B Titr" pitchFamily="2" charset="-78"/>
              </a:rPr>
              <a:t>در </a:t>
            </a:r>
            <a:r>
              <a:rPr lang="fa-IR" sz="2000" dirty="0">
                <a:cs typeface="B Titr" pitchFamily="2" charset="-78"/>
              </a:rPr>
              <a:t>پمپ های دینامیکی،انرژی متوالیا از طریق قسمت دوار تیغه ها به سیال منتقل می شود. </a:t>
            </a:r>
            <a:r>
              <a:rPr lang="en-US" sz="2000" dirty="0">
                <a:cs typeface="B Titr" pitchFamily="2" charset="-78"/>
              </a:rPr>
              <a:t>. </a:t>
            </a:r>
            <a:r>
              <a:rPr lang="fa-IR" sz="2000" dirty="0">
                <a:cs typeface="B Titr" pitchFamily="2" charset="-78"/>
              </a:rPr>
              <a:t>این افزایش سرعت در زمان عبور از دهانه خروجی به افزایش فشار تبدیل می شود. </a:t>
            </a:r>
            <a:endParaRPr lang="fa-IR" sz="2000" dirty="0"/>
          </a:p>
        </p:txBody>
      </p:sp>
      <p:sp>
        <p:nvSpPr>
          <p:cNvPr id="3" name="Footer Placeholder 2"/>
          <p:cNvSpPr>
            <a:spLocks noGrp="1"/>
          </p:cNvSpPr>
          <p:nvPr>
            <p:ph type="ftr" sz="quarter" idx="11"/>
          </p:nvPr>
        </p:nvSpPr>
        <p:spPr/>
        <p:txBody>
          <a:bodyPr/>
          <a:lstStyle/>
          <a:p>
            <a:r>
              <a:rPr lang="en-US" smtClean="0"/>
              <a:t>Dr. Mahdi Gheysari, Isfahan Univ. of Technology, https://gheysari.iut.ac.ir</a:t>
            </a:r>
            <a:endParaRPr lang="en-US" dirty="0"/>
          </a:p>
        </p:txBody>
      </p:sp>
    </p:spTree>
    <p:extLst>
      <p:ext uri="{BB962C8B-B14F-4D97-AF65-F5344CB8AC3E}">
        <p14:creationId xmlns:p14="http://schemas.microsoft.com/office/powerpoint/2010/main" val="14017046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dirty="0" smtClean="0">
                <a:cs typeface="B Zar" panose="00000400000000000000" pitchFamily="2" charset="-78"/>
              </a:rPr>
              <a:t>مقدمه: تعریف پمپ</a:t>
            </a:r>
            <a:endParaRPr lang="en-US" dirty="0">
              <a:cs typeface="B Zar" panose="00000400000000000000" pitchFamily="2" charset="-78"/>
            </a:endParaRPr>
          </a:p>
        </p:txBody>
      </p:sp>
      <p:sp>
        <p:nvSpPr>
          <p:cNvPr id="3" name="Content Placeholder 2"/>
          <p:cNvSpPr>
            <a:spLocks noGrp="1"/>
          </p:cNvSpPr>
          <p:nvPr>
            <p:ph idx="1"/>
          </p:nvPr>
        </p:nvSpPr>
        <p:spPr/>
        <p:txBody>
          <a:bodyPr>
            <a:normAutofit/>
          </a:bodyPr>
          <a:lstStyle/>
          <a:p>
            <a:pPr algn="just" rtl="1">
              <a:lnSpc>
                <a:spcPct val="150000"/>
              </a:lnSpc>
            </a:pPr>
            <a:r>
              <a:rPr lang="fa-IR" dirty="0">
                <a:cs typeface="B Zar" panose="00000400000000000000" pitchFamily="2" charset="-78"/>
              </a:rPr>
              <a:t>به طور کلی پمپ به وسیله‌ای گفته می‌شود که انرژی مکانیکی را از یک منبع انرژی دریافت کرده و به سیال انتقال می‌دهد به طوری که انرژی سیال بعد از خروج از پمپ افزایش می‌یابد. منبع انرژی ممکن است، موتورهای الکتریکی، موتورهای درون‌سوز، موتورهای برون سوز، انرژی جنبشی سیال، انرژی جنبشی باد، نیروی انسان، نیروی حیوان و ... باشد. </a:t>
            </a:r>
            <a:endParaRPr lang="en-US" dirty="0">
              <a:cs typeface="B Zar" panose="00000400000000000000" pitchFamily="2" charset="-78"/>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7846" y="76200"/>
            <a:ext cx="1828800" cy="1591056"/>
          </a:xfrm>
          <a:prstGeom prst="rect">
            <a:avLst/>
          </a:prstGeom>
        </p:spPr>
      </p:pic>
      <p:sp>
        <p:nvSpPr>
          <p:cNvPr id="5" name="Footer Placeholder 4"/>
          <p:cNvSpPr>
            <a:spLocks noGrp="1"/>
          </p:cNvSpPr>
          <p:nvPr>
            <p:ph type="ftr" sz="quarter" idx="11"/>
          </p:nvPr>
        </p:nvSpPr>
        <p:spPr/>
        <p:txBody>
          <a:bodyPr/>
          <a:lstStyle/>
          <a:p>
            <a:r>
              <a:rPr lang="en-US" dirty="0" smtClean="0"/>
              <a:t>Dr. Mahdi </a:t>
            </a:r>
            <a:r>
              <a:rPr lang="en-US" dirty="0" err="1" smtClean="0"/>
              <a:t>Gheysari</a:t>
            </a:r>
            <a:r>
              <a:rPr lang="en-US" dirty="0" smtClean="0"/>
              <a:t>, Isfahan Univ. of Technology, https://gheysari.iut.ac.ir</a:t>
            </a:r>
            <a:endParaRPr lang="en-US" dirty="0"/>
          </a:p>
        </p:txBody>
      </p:sp>
    </p:spTree>
    <p:extLst>
      <p:ext uri="{BB962C8B-B14F-4D97-AF65-F5344CB8AC3E}">
        <p14:creationId xmlns:p14="http://schemas.microsoft.com/office/powerpoint/2010/main" val="6001411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76201"/>
            <a:ext cx="8077200" cy="3276600"/>
          </a:xfrm>
        </p:spPr>
        <p:txBody>
          <a:bodyPr>
            <a:normAutofit fontScale="85000" lnSpcReduction="10000"/>
          </a:bodyPr>
          <a:lstStyle/>
          <a:p>
            <a:pPr algn="just" rtl="1">
              <a:lnSpc>
                <a:spcPct val="150000"/>
              </a:lnSpc>
            </a:pPr>
            <a:r>
              <a:rPr lang="fa-IR" dirty="0">
                <a:cs typeface="B Zar" panose="00000400000000000000" pitchFamily="2" charset="-78"/>
              </a:rPr>
              <a:t>در پمپ‌های گریز از مرکز، سیال بعد از ورود به پروانه در حال چرخش در اثر نیروی گریز از مرکز، از محیط پروانه خارج می‌شود. سرعت و فشار سیال تحت تأثیر نیروی گریز از مرکز افزایش پیدا می‌کند، سپس قسمت زیادی از این انرژی جنبشی سیال در برخورد با پوسته پمپ تبدیل به فشار می‌شود و باعث رانده شدن سیال به جلو می‌شود</a:t>
            </a:r>
            <a:endParaRPr lang="en-US" dirty="0">
              <a:cs typeface="B Zar" panose="00000400000000000000" pitchFamily="2" charset="-78"/>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7000" y="3352801"/>
            <a:ext cx="2966719" cy="3048000"/>
          </a:xfrm>
          <a:prstGeom prst="rect">
            <a:avLst/>
          </a:prstGeom>
        </p:spPr>
      </p:pic>
      <p:pic>
        <p:nvPicPr>
          <p:cNvPr id="5" name="Picture 2"/>
          <p:cNvPicPr>
            <a:picLocks noChangeAspect="1" noChangeArrowheads="1"/>
          </p:cNvPicPr>
          <p:nvPr/>
        </p:nvPicPr>
        <p:blipFill>
          <a:blip r:embed="rId3" cstate="print"/>
          <a:srcRect/>
          <a:stretch>
            <a:fillRect/>
          </a:stretch>
        </p:blipFill>
        <p:spPr bwMode="auto">
          <a:xfrm>
            <a:off x="5740399" y="3200401"/>
            <a:ext cx="2895600" cy="3239631"/>
          </a:xfrm>
          <a:prstGeom prst="rect">
            <a:avLst/>
          </a:prstGeom>
          <a:noFill/>
          <a:ln w="9525">
            <a:noFill/>
            <a:miter lim="800000"/>
            <a:headEnd/>
            <a:tailEnd/>
          </a:ln>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4191000"/>
            <a:ext cx="1828800" cy="1591056"/>
          </a:xfrm>
          <a:prstGeom prst="rect">
            <a:avLst/>
          </a:prstGeom>
        </p:spPr>
      </p:pic>
      <p:sp>
        <p:nvSpPr>
          <p:cNvPr id="2" name="Footer Placeholder 1"/>
          <p:cNvSpPr>
            <a:spLocks noGrp="1"/>
          </p:cNvSpPr>
          <p:nvPr>
            <p:ph type="ftr" sz="quarter" idx="11"/>
          </p:nvPr>
        </p:nvSpPr>
        <p:spPr/>
        <p:txBody>
          <a:bodyPr/>
          <a:lstStyle/>
          <a:p>
            <a:r>
              <a:rPr lang="en-US" smtClean="0"/>
              <a:t>Dr. Mahdi Gheysari, Isfahan Univ. of Technology, https://gheysari.iut.ac.ir</a:t>
            </a:r>
            <a:endParaRPr lang="en-US" dirty="0"/>
          </a:p>
        </p:txBody>
      </p:sp>
    </p:spTree>
    <p:extLst>
      <p:ext uri="{BB962C8B-B14F-4D97-AF65-F5344CB8AC3E}">
        <p14:creationId xmlns:p14="http://schemas.microsoft.com/office/powerpoint/2010/main" val="18150074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4800" dirty="0" smtClean="0">
                <a:cs typeface="Titr" pitchFamily="2" charset="-78"/>
              </a:rPr>
              <a:t>پمپ سانتریفیوژ</a:t>
            </a:r>
            <a:endParaRPr lang="en-US" sz="4800" dirty="0">
              <a:cs typeface="Titr" pitchFamily="2" charset="-78"/>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802" y="34705"/>
            <a:ext cx="1828800" cy="1591056"/>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5802" y="3684813"/>
            <a:ext cx="3200400" cy="3020787"/>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34965" y="4495800"/>
            <a:ext cx="1875635" cy="2209800"/>
          </a:xfrm>
          <a:prstGeom prst="rect">
            <a:avLst/>
          </a:prstGeom>
        </p:spPr>
      </p:pic>
      <p:pic>
        <p:nvPicPr>
          <p:cNvPr id="8" name="Picture 7"/>
          <p:cNvPicPr>
            <a:picLocks noChangeArrowheads="1"/>
          </p:cNvPicPr>
          <p:nvPr/>
        </p:nvPicPr>
        <p:blipFill>
          <a:blip r:embed="rId5" cstate="print"/>
          <a:srcRect l="6587" t="4828" r="7042" b="6848"/>
          <a:stretch>
            <a:fillRect/>
          </a:stretch>
        </p:blipFill>
        <p:spPr bwMode="auto">
          <a:xfrm>
            <a:off x="3733800" y="4861560"/>
            <a:ext cx="2514600" cy="1828800"/>
          </a:xfrm>
          <a:prstGeom prst="rect">
            <a:avLst/>
          </a:prstGeom>
          <a:noFill/>
          <a:ln w="12700">
            <a:noFill/>
            <a:miter lim="800000"/>
            <a:headEnd/>
            <a:tailEnd/>
          </a:ln>
        </p:spPr>
      </p:pic>
      <p:sp>
        <p:nvSpPr>
          <p:cNvPr id="4" name="TextBox 3"/>
          <p:cNvSpPr txBox="1"/>
          <p:nvPr/>
        </p:nvSpPr>
        <p:spPr>
          <a:xfrm>
            <a:off x="457200" y="1371600"/>
            <a:ext cx="8153400" cy="3708708"/>
          </a:xfrm>
          <a:prstGeom prst="rect">
            <a:avLst/>
          </a:prstGeom>
          <a:noFill/>
        </p:spPr>
        <p:txBody>
          <a:bodyPr wrap="square" rtlCol="1">
            <a:spAutoFit/>
          </a:bodyPr>
          <a:lstStyle/>
          <a:p>
            <a:pPr algn="r" rtl="1"/>
            <a:r>
              <a:rPr lang="fa-IR" sz="2800" u="sng" dirty="0">
                <a:cs typeface="B Titr" pitchFamily="2" charset="-78"/>
              </a:rPr>
              <a:t>اصول کار</a:t>
            </a:r>
            <a:r>
              <a:rPr lang="en-US" sz="2800" dirty="0" smtClean="0">
                <a:cs typeface="B Titr" pitchFamily="2" charset="-78"/>
              </a:rPr>
              <a:t>:</a:t>
            </a:r>
            <a:r>
              <a:rPr lang="fa-IR" sz="2800" dirty="0" smtClean="0">
                <a:cs typeface="B Titr" pitchFamily="2" charset="-78"/>
              </a:rPr>
              <a:t> </a:t>
            </a:r>
          </a:p>
          <a:p>
            <a:pPr algn="r" rtl="1"/>
            <a:endParaRPr lang="en-US" dirty="0">
              <a:cs typeface="B Titr" pitchFamily="2" charset="-78"/>
            </a:endParaRPr>
          </a:p>
          <a:p>
            <a:pPr algn="just" rtl="1">
              <a:lnSpc>
                <a:spcPct val="150000"/>
              </a:lnSpc>
              <a:buNone/>
            </a:pPr>
            <a:r>
              <a:rPr lang="fa-IR" dirty="0" smtClean="0">
                <a:cs typeface="B Titr" pitchFamily="2" charset="-78"/>
              </a:rPr>
              <a:t>اساس </a:t>
            </a:r>
            <a:r>
              <a:rPr lang="fa-IR" dirty="0">
                <a:cs typeface="B Titr" pitchFamily="2" charset="-78"/>
              </a:rPr>
              <a:t>کار این پمپ ها بر اساس نیروی گریز از مرکز است.</a:t>
            </a:r>
            <a:r>
              <a:rPr lang="en-US" dirty="0">
                <a:cs typeface="B Titr" pitchFamily="2" charset="-78"/>
              </a:rPr>
              <a:t>. </a:t>
            </a:r>
            <a:r>
              <a:rPr lang="fa-IR" dirty="0">
                <a:cs typeface="B Titr" pitchFamily="2" charset="-78"/>
              </a:rPr>
              <a:t>هر جسمی که در یک مسیر دایره ای یا منحنی الشکل حرکت کند تحت تاثیر نیروی گریز از مرکز واقع می شود.جهت نیروی مذکور طوری است که همواره تمایل دارد که جسم را از مرکز یا محور دوران دور سازد.</a:t>
            </a:r>
            <a:endParaRPr lang="en-US" dirty="0">
              <a:cs typeface="B Titr" pitchFamily="2" charset="-78"/>
            </a:endParaRPr>
          </a:p>
          <a:p>
            <a:pPr algn="just" rtl="1">
              <a:lnSpc>
                <a:spcPct val="150000"/>
              </a:lnSpc>
            </a:pPr>
            <a:r>
              <a:rPr lang="fa-IR" dirty="0" smtClean="0">
                <a:cs typeface="B Titr" pitchFamily="2" charset="-78"/>
              </a:rPr>
              <a:t>انرژی </a:t>
            </a:r>
            <a:r>
              <a:rPr lang="fa-IR" dirty="0">
                <a:cs typeface="B Titr" pitchFamily="2" charset="-78"/>
              </a:rPr>
              <a:t>نیروی محرک اولیه را از طریق شافت به انرژی مکانیکی تبدیل می </a:t>
            </a:r>
            <a:r>
              <a:rPr lang="fa-IR" dirty="0" smtClean="0">
                <a:cs typeface="B Titr" pitchFamily="2" charset="-78"/>
              </a:rPr>
              <a:t>کند.</a:t>
            </a:r>
          </a:p>
          <a:p>
            <a:pPr algn="just" rtl="1">
              <a:lnSpc>
                <a:spcPct val="150000"/>
              </a:lnSpc>
            </a:pPr>
            <a:r>
              <a:rPr lang="en-US" dirty="0" smtClean="0">
                <a:cs typeface="B Titr" pitchFamily="2" charset="-78"/>
              </a:rPr>
              <a:t> </a:t>
            </a:r>
            <a:r>
              <a:rPr lang="fa-IR" dirty="0" smtClean="0">
                <a:cs typeface="B Titr" pitchFamily="2" charset="-78"/>
              </a:rPr>
              <a:t>پروانه ها انرژی مکانیکی را به سیال انتقال میدهند.</a:t>
            </a:r>
            <a:endParaRPr lang="en-US" dirty="0" smtClean="0">
              <a:cs typeface="B Titr" pitchFamily="2" charset="-78"/>
            </a:endParaRPr>
          </a:p>
          <a:p>
            <a:pPr algn="just" rtl="1">
              <a:lnSpc>
                <a:spcPct val="150000"/>
              </a:lnSpc>
            </a:pPr>
            <a:r>
              <a:rPr lang="en-US" dirty="0" smtClean="0">
                <a:cs typeface="B Titr" pitchFamily="2" charset="-78"/>
              </a:rPr>
              <a:t> </a:t>
            </a:r>
            <a:r>
              <a:rPr lang="fa-IR" dirty="0" smtClean="0">
                <a:cs typeface="B Titr" pitchFamily="2" charset="-78"/>
              </a:rPr>
              <a:t>انرژی </a:t>
            </a:r>
            <a:r>
              <a:rPr lang="fa-IR" dirty="0">
                <a:cs typeface="B Titr" pitchFamily="2" charset="-78"/>
              </a:rPr>
              <a:t>جنبشی از طریق </a:t>
            </a:r>
            <a:r>
              <a:rPr lang="fa-IR" dirty="0" smtClean="0">
                <a:cs typeface="B Titr" pitchFamily="2" charset="-78"/>
              </a:rPr>
              <a:t>ولوت یا مارپیچ </a:t>
            </a:r>
            <a:r>
              <a:rPr lang="fa-IR" dirty="0">
                <a:cs typeface="B Titr" pitchFamily="2" charset="-78"/>
              </a:rPr>
              <a:t>به انرژی فشاری تبدیل می شود.</a:t>
            </a:r>
            <a:endParaRPr lang="en-US" dirty="0">
              <a:cs typeface="B Titr" pitchFamily="2" charset="-78"/>
            </a:endParaRPr>
          </a:p>
          <a:p>
            <a:pPr algn="just">
              <a:lnSpc>
                <a:spcPct val="150000"/>
              </a:lnSpc>
            </a:pPr>
            <a:endParaRPr lang="fa-IR" dirty="0"/>
          </a:p>
        </p:txBody>
      </p:sp>
      <p:sp>
        <p:nvSpPr>
          <p:cNvPr id="3" name="Footer Placeholder 2"/>
          <p:cNvSpPr>
            <a:spLocks noGrp="1"/>
          </p:cNvSpPr>
          <p:nvPr>
            <p:ph type="ftr" sz="quarter" idx="11"/>
          </p:nvPr>
        </p:nvSpPr>
        <p:spPr/>
        <p:txBody>
          <a:bodyPr/>
          <a:lstStyle/>
          <a:p>
            <a:r>
              <a:rPr lang="en-US" smtClean="0"/>
              <a:t>Dr. Mahdi Gheysari, Isfahan Univ. of Technology, https://gheysari.iut.ac.ir</a:t>
            </a:r>
            <a:endParaRPr lang="en-US" dirty="0"/>
          </a:p>
        </p:txBody>
      </p:sp>
    </p:spTree>
    <p:extLst>
      <p:ext uri="{BB962C8B-B14F-4D97-AF65-F5344CB8AC3E}">
        <p14:creationId xmlns:p14="http://schemas.microsoft.com/office/powerpoint/2010/main" val="65951758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9" name="Text Box 11"/>
          <p:cNvSpPr txBox="1">
            <a:spLocks noChangeArrowheads="1"/>
          </p:cNvSpPr>
          <p:nvPr/>
        </p:nvSpPr>
        <p:spPr bwMode="auto">
          <a:xfrm>
            <a:off x="1142976" y="0"/>
            <a:ext cx="7061200" cy="707886"/>
          </a:xfrm>
          <a:prstGeom prst="rect">
            <a:avLst/>
          </a:prstGeom>
          <a:noFill/>
          <a:ln w="9525">
            <a:noFill/>
            <a:miter lim="800000"/>
            <a:headEnd/>
            <a:tailEnd/>
          </a:ln>
          <a:effectLst/>
        </p:spPr>
        <p:txBody>
          <a:bodyPr>
            <a:spAutoFit/>
          </a:bodyPr>
          <a:lstStyle/>
          <a:p>
            <a:pPr defTabSz="227013">
              <a:spcBef>
                <a:spcPct val="50000"/>
              </a:spcBef>
            </a:pPr>
            <a:r>
              <a:rPr lang="en-US" sz="4000" b="1" dirty="0">
                <a:latin typeface="Arial" charset="0"/>
              </a:rPr>
              <a:t>Centrifugal Pumps</a:t>
            </a:r>
            <a:endParaRPr lang="en-US" sz="4000" b="1" dirty="0">
              <a:effectLst>
                <a:outerShdw blurRad="38100" dist="38100" dir="2700000" algn="tl">
                  <a:srgbClr val="000000"/>
                </a:outerShdw>
              </a:effectLst>
              <a:latin typeface="Arial" charset="0"/>
            </a:endParaRPr>
          </a:p>
        </p:txBody>
      </p:sp>
      <p:sp>
        <p:nvSpPr>
          <p:cNvPr id="355342" name="Text Box 14"/>
          <p:cNvSpPr txBox="1">
            <a:spLocks noChangeArrowheads="1"/>
          </p:cNvSpPr>
          <p:nvPr/>
        </p:nvSpPr>
        <p:spPr bwMode="auto">
          <a:xfrm>
            <a:off x="2571736" y="642918"/>
            <a:ext cx="3887788" cy="519113"/>
          </a:xfrm>
          <a:prstGeom prst="rect">
            <a:avLst/>
          </a:prstGeom>
          <a:noFill/>
          <a:ln w="9525">
            <a:noFill/>
            <a:miter lim="800000"/>
            <a:headEnd/>
            <a:tailEnd/>
          </a:ln>
          <a:effectLst/>
        </p:spPr>
        <p:txBody>
          <a:bodyPr>
            <a:spAutoFit/>
          </a:bodyPr>
          <a:lstStyle/>
          <a:p>
            <a:pPr marL="401638" indent="-401638" defTabSz="227013">
              <a:spcBef>
                <a:spcPct val="50000"/>
              </a:spcBef>
              <a:buFont typeface="Wingdings" pitchFamily="2" charset="2"/>
              <a:buNone/>
              <a:tabLst>
                <a:tab pos="690563" algn="l"/>
              </a:tabLst>
            </a:pPr>
            <a:r>
              <a:rPr lang="en-US" sz="2800" b="1">
                <a:solidFill>
                  <a:srgbClr val="000066"/>
                </a:solidFill>
                <a:latin typeface="Arial" charset="0"/>
              </a:rPr>
              <a:t>How do they work?</a:t>
            </a:r>
            <a:endParaRPr lang="en-US" sz="2000" b="1">
              <a:solidFill>
                <a:srgbClr val="000066"/>
              </a:solidFill>
              <a:latin typeface="Arial" charset="0"/>
            </a:endParaRPr>
          </a:p>
        </p:txBody>
      </p:sp>
      <p:pic>
        <p:nvPicPr>
          <p:cNvPr id="355344" name="Picture 16"/>
          <p:cNvPicPr>
            <a:picLocks noChangeAspect="1" noChangeArrowheads="1"/>
          </p:cNvPicPr>
          <p:nvPr/>
        </p:nvPicPr>
        <p:blipFill>
          <a:blip r:embed="rId3"/>
          <a:srcRect/>
          <a:stretch>
            <a:fillRect/>
          </a:stretch>
        </p:blipFill>
        <p:spPr bwMode="auto">
          <a:xfrm>
            <a:off x="571472" y="1285860"/>
            <a:ext cx="4800634" cy="4572032"/>
          </a:xfrm>
          <a:prstGeom prst="rect">
            <a:avLst/>
          </a:prstGeom>
          <a:noFill/>
          <a:ln w="28575">
            <a:solidFill>
              <a:srgbClr val="000000"/>
            </a:solidFill>
            <a:miter lim="800000"/>
            <a:headEnd/>
            <a:tailEnd/>
          </a:ln>
        </p:spPr>
      </p:pic>
      <p:sp>
        <p:nvSpPr>
          <p:cNvPr id="355345" name="Text Box 17"/>
          <p:cNvSpPr txBox="1">
            <a:spLocks noChangeArrowheads="1"/>
          </p:cNvSpPr>
          <p:nvPr/>
        </p:nvSpPr>
        <p:spPr bwMode="auto">
          <a:xfrm>
            <a:off x="5616575" y="1285860"/>
            <a:ext cx="3527425" cy="3170099"/>
          </a:xfrm>
          <a:prstGeom prst="rect">
            <a:avLst/>
          </a:prstGeom>
          <a:noFill/>
          <a:ln w="9525">
            <a:noFill/>
            <a:miter lim="800000"/>
            <a:headEnd/>
            <a:tailEnd/>
          </a:ln>
          <a:effectLst/>
        </p:spPr>
        <p:txBody>
          <a:bodyPr wrap="square">
            <a:spAutoFit/>
          </a:bodyPr>
          <a:lstStyle/>
          <a:p>
            <a:pPr marL="401638" indent="-401638" defTabSz="227013">
              <a:spcBef>
                <a:spcPct val="50000"/>
              </a:spcBef>
              <a:buFontTx/>
              <a:buChar char="•"/>
              <a:tabLst>
                <a:tab pos="690563" algn="l"/>
              </a:tabLst>
            </a:pPr>
            <a:r>
              <a:rPr lang="en-US" sz="2000" b="1" dirty="0">
                <a:solidFill>
                  <a:srgbClr val="000066"/>
                </a:solidFill>
                <a:latin typeface="Arial" charset="0"/>
              </a:rPr>
              <a:t>Liquid forced into impeller</a:t>
            </a:r>
          </a:p>
          <a:p>
            <a:pPr marL="401638" indent="-401638" defTabSz="227013">
              <a:spcBef>
                <a:spcPct val="50000"/>
              </a:spcBef>
              <a:buFontTx/>
              <a:buChar char="•"/>
              <a:tabLst>
                <a:tab pos="690563" algn="l"/>
              </a:tabLst>
            </a:pPr>
            <a:r>
              <a:rPr lang="en-US" sz="2000" b="1" dirty="0">
                <a:solidFill>
                  <a:srgbClr val="000066"/>
                </a:solidFill>
                <a:latin typeface="Arial" charset="0"/>
              </a:rPr>
              <a:t>Vanes pass kinetic energy to liquid: liquid rotates and leaves impeller</a:t>
            </a:r>
          </a:p>
          <a:p>
            <a:pPr marL="401638" indent="-401638" defTabSz="227013">
              <a:spcBef>
                <a:spcPct val="50000"/>
              </a:spcBef>
              <a:buFontTx/>
              <a:buChar char="•"/>
              <a:tabLst>
                <a:tab pos="690563" algn="l"/>
              </a:tabLst>
            </a:pPr>
            <a:r>
              <a:rPr lang="en-US" sz="2000" b="1" dirty="0">
                <a:solidFill>
                  <a:srgbClr val="000066"/>
                </a:solidFill>
                <a:latin typeface="Arial" charset="0"/>
              </a:rPr>
              <a:t>Volute casing converts kinetic energy into pressure energy</a:t>
            </a:r>
          </a:p>
        </p:txBody>
      </p:sp>
      <p:sp>
        <p:nvSpPr>
          <p:cNvPr id="355346" name="Oval 18"/>
          <p:cNvSpPr>
            <a:spLocks noChangeArrowheads="1"/>
          </p:cNvSpPr>
          <p:nvPr/>
        </p:nvSpPr>
        <p:spPr bwMode="auto">
          <a:xfrm>
            <a:off x="642910" y="4929198"/>
            <a:ext cx="1071570" cy="500066"/>
          </a:xfrm>
          <a:prstGeom prst="ellipse">
            <a:avLst/>
          </a:prstGeom>
          <a:noFill/>
          <a:ln w="28575">
            <a:solidFill>
              <a:srgbClr val="990033"/>
            </a:solidFill>
            <a:round/>
            <a:headEnd/>
            <a:tailEnd/>
          </a:ln>
          <a:effectLst/>
        </p:spPr>
        <p:txBody>
          <a:bodyPr wrap="none" anchor="ctr"/>
          <a:lstStyle/>
          <a:p>
            <a:endParaRPr lang="en-IN"/>
          </a:p>
        </p:txBody>
      </p:sp>
      <p:sp>
        <p:nvSpPr>
          <p:cNvPr id="355347" name="Oval 19"/>
          <p:cNvSpPr>
            <a:spLocks noChangeArrowheads="1"/>
          </p:cNvSpPr>
          <p:nvPr/>
        </p:nvSpPr>
        <p:spPr bwMode="auto">
          <a:xfrm>
            <a:off x="714348" y="1785926"/>
            <a:ext cx="1143008" cy="714380"/>
          </a:xfrm>
          <a:prstGeom prst="ellipse">
            <a:avLst/>
          </a:prstGeom>
          <a:noFill/>
          <a:ln w="28575">
            <a:solidFill>
              <a:srgbClr val="990033"/>
            </a:solidFill>
            <a:round/>
            <a:headEnd/>
            <a:tailEnd/>
          </a:ln>
          <a:effectLst/>
        </p:spPr>
        <p:txBody>
          <a:bodyPr wrap="none" anchor="ctr"/>
          <a:lstStyle/>
          <a:p>
            <a:endParaRPr lang="en-IN"/>
          </a:p>
        </p:txBody>
      </p:sp>
      <p:sp>
        <p:nvSpPr>
          <p:cNvPr id="355348" name="Oval 20"/>
          <p:cNvSpPr>
            <a:spLocks noChangeArrowheads="1"/>
          </p:cNvSpPr>
          <p:nvPr/>
        </p:nvSpPr>
        <p:spPr bwMode="auto">
          <a:xfrm>
            <a:off x="4071934" y="2285992"/>
            <a:ext cx="1008062" cy="503237"/>
          </a:xfrm>
          <a:prstGeom prst="ellipse">
            <a:avLst/>
          </a:prstGeom>
          <a:noFill/>
          <a:ln w="28575">
            <a:solidFill>
              <a:srgbClr val="990033"/>
            </a:solidFill>
            <a:round/>
            <a:headEnd/>
            <a:tailEnd/>
          </a:ln>
          <a:effectLst/>
        </p:spPr>
        <p:txBody>
          <a:bodyPr wrap="none" anchor="ctr"/>
          <a:lstStyle/>
          <a:p>
            <a:endParaRPr lang="en-IN"/>
          </a:p>
        </p:txBody>
      </p:sp>
      <p:sp>
        <p:nvSpPr>
          <p:cNvPr id="2" name="Footer Placeholder 1"/>
          <p:cNvSpPr>
            <a:spLocks noGrp="1"/>
          </p:cNvSpPr>
          <p:nvPr>
            <p:ph type="ftr" sz="quarter" idx="11"/>
          </p:nvPr>
        </p:nvSpPr>
        <p:spPr/>
        <p:txBody>
          <a:bodyPr/>
          <a:lstStyle/>
          <a:p>
            <a:r>
              <a:rPr lang="en-US" smtClean="0"/>
              <a:t>Dr. Mahdi Gheysari, Isfahan Univ. of Technology, https://gheysari.iut.ac.ir</a:t>
            </a:r>
            <a:endParaRPr lang="en-US" dirty="0"/>
          </a:p>
        </p:txBody>
      </p:sp>
    </p:spTree>
    <p:extLst>
      <p:ext uri="{BB962C8B-B14F-4D97-AF65-F5344CB8AC3E}">
        <p14:creationId xmlns:p14="http://schemas.microsoft.com/office/powerpoint/2010/main" val="2640571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5345">
                                            <p:txEl>
                                              <p:pRg st="0" end="0"/>
                                            </p:txEl>
                                          </p:spTgt>
                                        </p:tgtEl>
                                        <p:attrNameLst>
                                          <p:attrName>style.visibility</p:attrName>
                                        </p:attrNameLst>
                                      </p:cBhvr>
                                      <p:to>
                                        <p:strVal val="visible"/>
                                      </p:to>
                                    </p:set>
                                  </p:childTnLst>
                                </p:cTn>
                              </p:par>
                              <p:par>
                                <p:cTn id="7" presetID="3" presetClass="entr" presetSubtype="10" fill="hold" grpId="0" nodeType="withEffect">
                                  <p:stCondLst>
                                    <p:cond delay="0"/>
                                  </p:stCondLst>
                                  <p:childTnLst>
                                    <p:set>
                                      <p:cBhvr>
                                        <p:cTn id="8" dur="1" fill="hold">
                                          <p:stCondLst>
                                            <p:cond delay="0"/>
                                          </p:stCondLst>
                                        </p:cTn>
                                        <p:tgtEl>
                                          <p:spTgt spid="355346"/>
                                        </p:tgtEl>
                                        <p:attrNameLst>
                                          <p:attrName>style.visibility</p:attrName>
                                        </p:attrNameLst>
                                      </p:cBhvr>
                                      <p:to>
                                        <p:strVal val="visible"/>
                                      </p:to>
                                    </p:set>
                                    <p:animEffect transition="in" filter="blinds(horizontal)">
                                      <p:cBhvr>
                                        <p:cTn id="9" dur="500"/>
                                        <p:tgtEl>
                                          <p:spTgt spid="355346"/>
                                        </p:tgtEl>
                                      </p:cBhvr>
                                    </p:animEffect>
                                  </p:childTnLst>
                                  <p:subTnLst>
                                    <p:set>
                                      <p:cBhvr override="childStyle">
                                        <p:cTn dur="1" fill="hold" display="0" masterRel="nextClick" afterEffect="1"/>
                                        <p:tgtEl>
                                          <p:spTgt spid="355346"/>
                                        </p:tgtEl>
                                        <p:attrNameLst>
                                          <p:attrName>style.visibility</p:attrName>
                                        </p:attrNameLst>
                                      </p:cBhvr>
                                      <p:to>
                                        <p:strVal val="hidden"/>
                                      </p:to>
                                    </p:set>
                                  </p:sub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55345">
                                            <p:txEl>
                                              <p:pRg st="1" end="1"/>
                                            </p:txEl>
                                          </p:spTgt>
                                        </p:tgtEl>
                                        <p:attrNameLst>
                                          <p:attrName>style.visibility</p:attrName>
                                        </p:attrNameLst>
                                      </p:cBhvr>
                                      <p:to>
                                        <p:strVal val="visible"/>
                                      </p:to>
                                    </p:set>
                                  </p:childTnLst>
                                </p:cTn>
                              </p:par>
                              <p:par>
                                <p:cTn id="14" presetID="3" presetClass="entr" presetSubtype="10" fill="hold" grpId="0" nodeType="withEffect">
                                  <p:stCondLst>
                                    <p:cond delay="0"/>
                                  </p:stCondLst>
                                  <p:childTnLst>
                                    <p:set>
                                      <p:cBhvr>
                                        <p:cTn id="15" dur="1" fill="hold">
                                          <p:stCondLst>
                                            <p:cond delay="0"/>
                                          </p:stCondLst>
                                        </p:cTn>
                                        <p:tgtEl>
                                          <p:spTgt spid="355348"/>
                                        </p:tgtEl>
                                        <p:attrNameLst>
                                          <p:attrName>style.visibility</p:attrName>
                                        </p:attrNameLst>
                                      </p:cBhvr>
                                      <p:to>
                                        <p:strVal val="visible"/>
                                      </p:to>
                                    </p:set>
                                    <p:animEffect transition="in" filter="blinds(horizontal)">
                                      <p:cBhvr>
                                        <p:cTn id="16" dur="500"/>
                                        <p:tgtEl>
                                          <p:spTgt spid="355348"/>
                                        </p:tgtEl>
                                      </p:cBhvr>
                                    </p:animEffect>
                                  </p:childTnLst>
                                  <p:subTnLst>
                                    <p:set>
                                      <p:cBhvr override="childStyle">
                                        <p:cTn dur="1" fill="hold" display="0" masterRel="nextClick" afterEffect="1"/>
                                        <p:tgtEl>
                                          <p:spTgt spid="355348"/>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55345">
                                            <p:txEl>
                                              <p:pRg st="2" end="2"/>
                                            </p:txEl>
                                          </p:spTgt>
                                        </p:tgtEl>
                                        <p:attrNameLst>
                                          <p:attrName>style.visibility</p:attrName>
                                        </p:attrNameLst>
                                      </p:cBhvr>
                                      <p:to>
                                        <p:strVal val="visible"/>
                                      </p:to>
                                    </p:set>
                                  </p:childTnLst>
                                </p:cTn>
                              </p:par>
                              <p:par>
                                <p:cTn id="21" presetID="3" presetClass="entr" presetSubtype="10" fill="hold" grpId="0" nodeType="withEffect">
                                  <p:stCondLst>
                                    <p:cond delay="0"/>
                                  </p:stCondLst>
                                  <p:childTnLst>
                                    <p:set>
                                      <p:cBhvr>
                                        <p:cTn id="22" dur="1" fill="hold">
                                          <p:stCondLst>
                                            <p:cond delay="0"/>
                                          </p:stCondLst>
                                        </p:cTn>
                                        <p:tgtEl>
                                          <p:spTgt spid="355347"/>
                                        </p:tgtEl>
                                        <p:attrNameLst>
                                          <p:attrName>style.visibility</p:attrName>
                                        </p:attrNameLst>
                                      </p:cBhvr>
                                      <p:to>
                                        <p:strVal val="visible"/>
                                      </p:to>
                                    </p:set>
                                    <p:animEffect transition="in" filter="blinds(horizontal)">
                                      <p:cBhvr>
                                        <p:cTn id="23" dur="500"/>
                                        <p:tgtEl>
                                          <p:spTgt spid="3553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5346" grpId="0" animBg="1"/>
      <p:bldP spid="355347" grpId="0" animBg="1"/>
      <p:bldP spid="35534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8" name="Rectangle 12"/>
          <p:cNvSpPr>
            <a:spLocks noGrp="1" noChangeArrowheads="1"/>
          </p:cNvSpPr>
          <p:nvPr>
            <p:ph type="title"/>
          </p:nvPr>
        </p:nvSpPr>
        <p:spPr>
          <a:xfrm>
            <a:off x="2000232" y="-214338"/>
            <a:ext cx="7772400" cy="1143000"/>
          </a:xfrm>
        </p:spPr>
        <p:txBody>
          <a:bodyPr>
            <a:normAutofit/>
          </a:bodyPr>
          <a:lstStyle/>
          <a:p>
            <a:r>
              <a:rPr lang="en-GB" b="1" dirty="0">
                <a:solidFill>
                  <a:schemeClr val="tx1"/>
                </a:solidFill>
              </a:rPr>
              <a:t>Centrifugal Pump</a:t>
            </a:r>
          </a:p>
        </p:txBody>
      </p:sp>
      <p:graphicFrame>
        <p:nvGraphicFramePr>
          <p:cNvPr id="65543" name="Object 7"/>
          <p:cNvGraphicFramePr>
            <a:graphicFrameLocks noGrp="1"/>
          </p:cNvGraphicFramePr>
          <p:nvPr>
            <p:ph sz="quarter" idx="1"/>
          </p:nvPr>
        </p:nvGraphicFramePr>
        <p:xfrm>
          <a:off x="1762125" y="2146300"/>
          <a:ext cx="1739900" cy="1800225"/>
        </p:xfrm>
        <a:graphic>
          <a:graphicData uri="http://schemas.openxmlformats.org/presentationml/2006/ole">
            <mc:AlternateContent xmlns:mc="http://schemas.openxmlformats.org/markup-compatibility/2006">
              <mc:Choice xmlns:v="urn:schemas-microsoft-com:vml" Requires="v">
                <p:oleObj spid="_x0000_s1082" name="Bitmap Image" r:id="rId4" imgW="1666667" imgH="1724266" progId="Paint.Picture">
                  <p:embed/>
                </p:oleObj>
              </mc:Choice>
              <mc:Fallback>
                <p:oleObj name="Bitmap Image" r:id="rId4" imgW="1666667" imgH="1724266" progId="Paint.Picture">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62125" y="2146300"/>
                        <a:ext cx="17399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5547" name="Object 11"/>
          <p:cNvGraphicFramePr>
            <a:graphicFrameLocks noGrp="1" noChangeAspect="1"/>
          </p:cNvGraphicFramePr>
          <p:nvPr>
            <p:ph sz="quarter" idx="2"/>
          </p:nvPr>
        </p:nvGraphicFramePr>
        <p:xfrm>
          <a:off x="558800" y="1284288"/>
          <a:ext cx="3702050" cy="3562350"/>
        </p:xfrm>
        <a:graphic>
          <a:graphicData uri="http://schemas.openxmlformats.org/presentationml/2006/ole">
            <mc:AlternateContent xmlns:mc="http://schemas.openxmlformats.org/markup-compatibility/2006">
              <mc:Choice xmlns:v="urn:schemas-microsoft-com:vml" Requires="v">
                <p:oleObj spid="_x0000_s1083" name="Bitmap Image" r:id="rId6" imgW="3524742" imgH="3390476" progId="Paint.Picture">
                  <p:embed/>
                </p:oleObj>
              </mc:Choice>
              <mc:Fallback>
                <p:oleObj name="Bitmap Image" r:id="rId6" imgW="3524742" imgH="3390476" progId="Paint.Picture">
                  <p:embed/>
                  <p:pic>
                    <p:nvPicPr>
                      <p:cNvPr id="0" name=""/>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8800" y="1284288"/>
                        <a:ext cx="3702050" cy="356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5550" name="Object 14"/>
          <p:cNvGraphicFramePr>
            <a:graphicFrameLocks noChangeAspect="1"/>
          </p:cNvGraphicFramePr>
          <p:nvPr/>
        </p:nvGraphicFramePr>
        <p:xfrm>
          <a:off x="4059238" y="839788"/>
          <a:ext cx="4694237" cy="4552950"/>
        </p:xfrm>
        <a:graphic>
          <a:graphicData uri="http://schemas.openxmlformats.org/presentationml/2006/ole">
            <mc:AlternateContent xmlns:mc="http://schemas.openxmlformats.org/markup-compatibility/2006">
              <mc:Choice xmlns:v="urn:schemas-microsoft-com:vml" Requires="v">
                <p:oleObj spid="_x0000_s1084" name="Bitmap Image" r:id="rId8" imgW="3524742" imgH="3390476" progId="Paint.Picture">
                  <p:embed/>
                </p:oleObj>
              </mc:Choice>
              <mc:Fallback>
                <p:oleObj name="Bitmap Image" r:id="rId8" imgW="3524742" imgH="3390476" progId="Paint.Picture">
                  <p:embed/>
                  <p:pic>
                    <p:nvPicPr>
                      <p:cNvPr id="0" name=""/>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59238" y="839788"/>
                        <a:ext cx="4694237" cy="455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5551" name="Object 15"/>
          <p:cNvGraphicFramePr>
            <a:graphicFrameLocks/>
          </p:cNvGraphicFramePr>
          <p:nvPr/>
        </p:nvGraphicFramePr>
        <p:xfrm>
          <a:off x="5694363" y="2160588"/>
          <a:ext cx="1800225" cy="1800225"/>
        </p:xfrm>
        <a:graphic>
          <a:graphicData uri="http://schemas.openxmlformats.org/presentationml/2006/ole">
            <mc:AlternateContent xmlns:mc="http://schemas.openxmlformats.org/markup-compatibility/2006">
              <mc:Choice xmlns:v="urn:schemas-microsoft-com:vml" Requires="v">
                <p:oleObj spid="_x0000_s1085" name="Bitmap Image" r:id="rId9" imgW="1666667" imgH="1724266" progId="Paint.Picture">
                  <p:embed/>
                </p:oleObj>
              </mc:Choice>
              <mc:Fallback>
                <p:oleObj name="Bitmap Image" r:id="rId9" imgW="1666667" imgH="1724266" progId="Paint.Picture">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94363" y="2160588"/>
                        <a:ext cx="1800225"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5553" name="AutoShape 17"/>
          <p:cNvSpPr>
            <a:spLocks noChangeArrowheads="1"/>
          </p:cNvSpPr>
          <p:nvPr/>
        </p:nvSpPr>
        <p:spPr bwMode="auto">
          <a:xfrm>
            <a:off x="5311775" y="1798638"/>
            <a:ext cx="2519363" cy="2519362"/>
          </a:xfrm>
          <a:custGeom>
            <a:avLst/>
            <a:gdLst>
              <a:gd name="G0" fmla="+- 3330 0 0"/>
              <a:gd name="G1" fmla="+- 21600 0 3330"/>
              <a:gd name="G2" fmla="+- 21600 0 333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330" y="10800"/>
                </a:moveTo>
                <a:cubicBezTo>
                  <a:pt x="3330" y="14926"/>
                  <a:pt x="6674" y="18270"/>
                  <a:pt x="10800" y="18270"/>
                </a:cubicBezTo>
                <a:cubicBezTo>
                  <a:pt x="14926" y="18270"/>
                  <a:pt x="18270" y="14926"/>
                  <a:pt x="18270" y="10800"/>
                </a:cubicBezTo>
                <a:cubicBezTo>
                  <a:pt x="18270" y="6674"/>
                  <a:pt x="14926" y="3330"/>
                  <a:pt x="10800" y="3330"/>
                </a:cubicBezTo>
                <a:cubicBezTo>
                  <a:pt x="6674" y="3330"/>
                  <a:pt x="3330" y="6674"/>
                  <a:pt x="3330" y="10800"/>
                </a:cubicBezTo>
                <a:close/>
              </a:path>
            </a:pathLst>
          </a:custGeom>
          <a:gradFill rotWithShape="1">
            <a:gsLst>
              <a:gs pos="0">
                <a:srgbClr val="FF0000">
                  <a:gamma/>
                  <a:shade val="46275"/>
                  <a:invGamma/>
                </a:srgbClr>
              </a:gs>
              <a:gs pos="100000">
                <a:srgbClr val="FF0000"/>
              </a:gs>
            </a:gsLst>
            <a:path path="rect">
              <a:fillToRect l="50000" t="50000" r="50000" b="50000"/>
            </a:path>
          </a:gradFill>
          <a:ln w="38100">
            <a:solidFill>
              <a:schemeClr val="tx1"/>
            </a:solidFill>
            <a:round/>
            <a:headEnd/>
            <a:tailEnd/>
          </a:ln>
          <a:effectLst/>
        </p:spPr>
        <p:txBody>
          <a:bodyPr wrap="none" anchor="ctr"/>
          <a:lstStyle/>
          <a:p>
            <a:endParaRPr lang="en-IN"/>
          </a:p>
        </p:txBody>
      </p:sp>
      <p:sp>
        <p:nvSpPr>
          <p:cNvPr id="65556" name="Freeform 20"/>
          <p:cNvSpPr>
            <a:spLocks/>
          </p:cNvSpPr>
          <p:nvPr/>
        </p:nvSpPr>
        <p:spPr bwMode="auto">
          <a:xfrm>
            <a:off x="6372225" y="1843088"/>
            <a:ext cx="841375" cy="349250"/>
          </a:xfrm>
          <a:custGeom>
            <a:avLst/>
            <a:gdLst/>
            <a:ahLst/>
            <a:cxnLst>
              <a:cxn ang="0">
                <a:pos x="0" y="220"/>
              </a:cxn>
              <a:cxn ang="0">
                <a:pos x="329" y="0"/>
              </a:cxn>
              <a:cxn ang="0">
                <a:pos x="466" y="46"/>
              </a:cxn>
              <a:cxn ang="0">
                <a:pos x="530" y="92"/>
              </a:cxn>
              <a:cxn ang="0">
                <a:pos x="155" y="210"/>
              </a:cxn>
            </a:cxnLst>
            <a:rect l="0" t="0" r="r" b="b"/>
            <a:pathLst>
              <a:path w="530" h="220">
                <a:moveTo>
                  <a:pt x="0" y="220"/>
                </a:moveTo>
                <a:lnTo>
                  <a:pt x="329" y="0"/>
                </a:lnTo>
                <a:lnTo>
                  <a:pt x="466" y="46"/>
                </a:lnTo>
                <a:lnTo>
                  <a:pt x="530" y="92"/>
                </a:lnTo>
                <a:lnTo>
                  <a:pt x="155" y="210"/>
                </a:lnTo>
              </a:path>
            </a:pathLst>
          </a:custGeom>
          <a:solidFill>
            <a:srgbClr val="00FFFF"/>
          </a:solidFill>
          <a:ln w="9525">
            <a:solidFill>
              <a:schemeClr val="tx1"/>
            </a:solidFill>
            <a:round/>
            <a:headEnd/>
            <a:tailEnd/>
          </a:ln>
          <a:effectLst/>
        </p:spPr>
        <p:txBody>
          <a:bodyPr/>
          <a:lstStyle/>
          <a:p>
            <a:endParaRPr lang="en-IN"/>
          </a:p>
        </p:txBody>
      </p:sp>
      <p:sp>
        <p:nvSpPr>
          <p:cNvPr id="65557" name="Freeform 21"/>
          <p:cNvSpPr>
            <a:spLocks/>
          </p:cNvSpPr>
          <p:nvPr/>
        </p:nvSpPr>
        <p:spPr bwMode="auto">
          <a:xfrm rot="1509285">
            <a:off x="6837363" y="2087563"/>
            <a:ext cx="841375" cy="349250"/>
          </a:xfrm>
          <a:custGeom>
            <a:avLst/>
            <a:gdLst/>
            <a:ahLst/>
            <a:cxnLst>
              <a:cxn ang="0">
                <a:pos x="0" y="220"/>
              </a:cxn>
              <a:cxn ang="0">
                <a:pos x="329" y="0"/>
              </a:cxn>
              <a:cxn ang="0">
                <a:pos x="466" y="46"/>
              </a:cxn>
              <a:cxn ang="0">
                <a:pos x="530" y="92"/>
              </a:cxn>
              <a:cxn ang="0">
                <a:pos x="155" y="210"/>
              </a:cxn>
            </a:cxnLst>
            <a:rect l="0" t="0" r="r" b="b"/>
            <a:pathLst>
              <a:path w="530" h="220">
                <a:moveTo>
                  <a:pt x="0" y="220"/>
                </a:moveTo>
                <a:lnTo>
                  <a:pt x="329" y="0"/>
                </a:lnTo>
                <a:lnTo>
                  <a:pt x="466" y="46"/>
                </a:lnTo>
                <a:lnTo>
                  <a:pt x="530" y="92"/>
                </a:lnTo>
                <a:lnTo>
                  <a:pt x="155" y="210"/>
                </a:lnTo>
              </a:path>
            </a:pathLst>
          </a:custGeom>
          <a:solidFill>
            <a:srgbClr val="00FFFF"/>
          </a:solidFill>
          <a:ln w="9525">
            <a:solidFill>
              <a:schemeClr val="tx1"/>
            </a:solidFill>
            <a:round/>
            <a:headEnd/>
            <a:tailEnd/>
          </a:ln>
          <a:effectLst/>
        </p:spPr>
        <p:txBody>
          <a:bodyPr/>
          <a:lstStyle/>
          <a:p>
            <a:endParaRPr lang="en-IN"/>
          </a:p>
        </p:txBody>
      </p:sp>
      <p:sp>
        <p:nvSpPr>
          <p:cNvPr id="65558" name="Freeform 22"/>
          <p:cNvSpPr>
            <a:spLocks/>
          </p:cNvSpPr>
          <p:nvPr/>
        </p:nvSpPr>
        <p:spPr bwMode="auto">
          <a:xfrm rot="3335248">
            <a:off x="7148512" y="2528888"/>
            <a:ext cx="841375" cy="349250"/>
          </a:xfrm>
          <a:custGeom>
            <a:avLst/>
            <a:gdLst/>
            <a:ahLst/>
            <a:cxnLst>
              <a:cxn ang="0">
                <a:pos x="0" y="220"/>
              </a:cxn>
              <a:cxn ang="0">
                <a:pos x="329" y="0"/>
              </a:cxn>
              <a:cxn ang="0">
                <a:pos x="466" y="46"/>
              </a:cxn>
              <a:cxn ang="0">
                <a:pos x="530" y="92"/>
              </a:cxn>
              <a:cxn ang="0">
                <a:pos x="155" y="210"/>
              </a:cxn>
            </a:cxnLst>
            <a:rect l="0" t="0" r="r" b="b"/>
            <a:pathLst>
              <a:path w="530" h="220">
                <a:moveTo>
                  <a:pt x="0" y="220"/>
                </a:moveTo>
                <a:lnTo>
                  <a:pt x="329" y="0"/>
                </a:lnTo>
                <a:lnTo>
                  <a:pt x="466" y="46"/>
                </a:lnTo>
                <a:lnTo>
                  <a:pt x="530" y="92"/>
                </a:lnTo>
                <a:lnTo>
                  <a:pt x="155" y="210"/>
                </a:lnTo>
              </a:path>
            </a:pathLst>
          </a:custGeom>
          <a:solidFill>
            <a:srgbClr val="00FFFF"/>
          </a:solidFill>
          <a:ln w="9525">
            <a:solidFill>
              <a:schemeClr val="tx1"/>
            </a:solidFill>
            <a:round/>
            <a:headEnd/>
            <a:tailEnd/>
          </a:ln>
          <a:effectLst/>
        </p:spPr>
        <p:txBody>
          <a:bodyPr/>
          <a:lstStyle/>
          <a:p>
            <a:endParaRPr lang="en-IN"/>
          </a:p>
        </p:txBody>
      </p:sp>
      <p:sp>
        <p:nvSpPr>
          <p:cNvPr id="65559" name="Freeform 23"/>
          <p:cNvSpPr>
            <a:spLocks/>
          </p:cNvSpPr>
          <p:nvPr/>
        </p:nvSpPr>
        <p:spPr bwMode="auto">
          <a:xfrm rot="4859002">
            <a:off x="7192962" y="3051176"/>
            <a:ext cx="841375" cy="349250"/>
          </a:xfrm>
          <a:custGeom>
            <a:avLst/>
            <a:gdLst/>
            <a:ahLst/>
            <a:cxnLst>
              <a:cxn ang="0">
                <a:pos x="0" y="220"/>
              </a:cxn>
              <a:cxn ang="0">
                <a:pos x="329" y="0"/>
              </a:cxn>
              <a:cxn ang="0">
                <a:pos x="466" y="46"/>
              </a:cxn>
              <a:cxn ang="0">
                <a:pos x="530" y="92"/>
              </a:cxn>
              <a:cxn ang="0">
                <a:pos x="155" y="210"/>
              </a:cxn>
            </a:cxnLst>
            <a:rect l="0" t="0" r="r" b="b"/>
            <a:pathLst>
              <a:path w="530" h="220">
                <a:moveTo>
                  <a:pt x="0" y="220"/>
                </a:moveTo>
                <a:lnTo>
                  <a:pt x="329" y="0"/>
                </a:lnTo>
                <a:lnTo>
                  <a:pt x="466" y="46"/>
                </a:lnTo>
                <a:lnTo>
                  <a:pt x="530" y="92"/>
                </a:lnTo>
                <a:lnTo>
                  <a:pt x="155" y="210"/>
                </a:lnTo>
              </a:path>
            </a:pathLst>
          </a:custGeom>
          <a:solidFill>
            <a:srgbClr val="00FFFF"/>
          </a:solidFill>
          <a:ln w="9525">
            <a:solidFill>
              <a:schemeClr val="tx1"/>
            </a:solidFill>
            <a:round/>
            <a:headEnd/>
            <a:tailEnd/>
          </a:ln>
          <a:effectLst/>
        </p:spPr>
        <p:txBody>
          <a:bodyPr/>
          <a:lstStyle/>
          <a:p>
            <a:endParaRPr lang="en-IN"/>
          </a:p>
        </p:txBody>
      </p:sp>
      <p:sp>
        <p:nvSpPr>
          <p:cNvPr id="65560" name="Freeform 24"/>
          <p:cNvSpPr>
            <a:spLocks/>
          </p:cNvSpPr>
          <p:nvPr/>
        </p:nvSpPr>
        <p:spPr bwMode="auto">
          <a:xfrm rot="6736113">
            <a:off x="6961187" y="3557588"/>
            <a:ext cx="841375" cy="349250"/>
          </a:xfrm>
          <a:custGeom>
            <a:avLst/>
            <a:gdLst/>
            <a:ahLst/>
            <a:cxnLst>
              <a:cxn ang="0">
                <a:pos x="0" y="220"/>
              </a:cxn>
              <a:cxn ang="0">
                <a:pos x="329" y="0"/>
              </a:cxn>
              <a:cxn ang="0">
                <a:pos x="466" y="46"/>
              </a:cxn>
              <a:cxn ang="0">
                <a:pos x="530" y="92"/>
              </a:cxn>
              <a:cxn ang="0">
                <a:pos x="155" y="210"/>
              </a:cxn>
            </a:cxnLst>
            <a:rect l="0" t="0" r="r" b="b"/>
            <a:pathLst>
              <a:path w="530" h="220">
                <a:moveTo>
                  <a:pt x="0" y="220"/>
                </a:moveTo>
                <a:lnTo>
                  <a:pt x="329" y="0"/>
                </a:lnTo>
                <a:lnTo>
                  <a:pt x="466" y="46"/>
                </a:lnTo>
                <a:lnTo>
                  <a:pt x="530" y="92"/>
                </a:lnTo>
                <a:lnTo>
                  <a:pt x="155" y="210"/>
                </a:lnTo>
              </a:path>
            </a:pathLst>
          </a:custGeom>
          <a:solidFill>
            <a:srgbClr val="00FFFF"/>
          </a:solidFill>
          <a:ln w="9525">
            <a:solidFill>
              <a:schemeClr val="tx1"/>
            </a:solidFill>
            <a:round/>
            <a:headEnd/>
            <a:tailEnd/>
          </a:ln>
          <a:effectLst/>
        </p:spPr>
        <p:txBody>
          <a:bodyPr/>
          <a:lstStyle/>
          <a:p>
            <a:endParaRPr lang="en-IN"/>
          </a:p>
        </p:txBody>
      </p:sp>
      <p:sp>
        <p:nvSpPr>
          <p:cNvPr id="65561" name="Freeform 25"/>
          <p:cNvSpPr>
            <a:spLocks/>
          </p:cNvSpPr>
          <p:nvPr/>
        </p:nvSpPr>
        <p:spPr bwMode="auto">
          <a:xfrm rot="8653111">
            <a:off x="6511925" y="3876675"/>
            <a:ext cx="841375" cy="349250"/>
          </a:xfrm>
          <a:custGeom>
            <a:avLst/>
            <a:gdLst/>
            <a:ahLst/>
            <a:cxnLst>
              <a:cxn ang="0">
                <a:pos x="0" y="220"/>
              </a:cxn>
              <a:cxn ang="0">
                <a:pos x="329" y="0"/>
              </a:cxn>
              <a:cxn ang="0">
                <a:pos x="466" y="46"/>
              </a:cxn>
              <a:cxn ang="0">
                <a:pos x="530" y="92"/>
              </a:cxn>
              <a:cxn ang="0">
                <a:pos x="155" y="210"/>
              </a:cxn>
            </a:cxnLst>
            <a:rect l="0" t="0" r="r" b="b"/>
            <a:pathLst>
              <a:path w="530" h="220">
                <a:moveTo>
                  <a:pt x="0" y="220"/>
                </a:moveTo>
                <a:lnTo>
                  <a:pt x="329" y="0"/>
                </a:lnTo>
                <a:lnTo>
                  <a:pt x="466" y="46"/>
                </a:lnTo>
                <a:lnTo>
                  <a:pt x="530" y="92"/>
                </a:lnTo>
                <a:lnTo>
                  <a:pt x="155" y="210"/>
                </a:lnTo>
              </a:path>
            </a:pathLst>
          </a:custGeom>
          <a:solidFill>
            <a:srgbClr val="00FFFF"/>
          </a:solidFill>
          <a:ln w="9525">
            <a:solidFill>
              <a:schemeClr val="tx1"/>
            </a:solidFill>
            <a:round/>
            <a:headEnd/>
            <a:tailEnd/>
          </a:ln>
          <a:effectLst/>
        </p:spPr>
        <p:txBody>
          <a:bodyPr/>
          <a:lstStyle/>
          <a:p>
            <a:endParaRPr lang="en-IN"/>
          </a:p>
        </p:txBody>
      </p:sp>
      <p:sp>
        <p:nvSpPr>
          <p:cNvPr id="65562" name="Freeform 26"/>
          <p:cNvSpPr>
            <a:spLocks/>
          </p:cNvSpPr>
          <p:nvPr/>
        </p:nvSpPr>
        <p:spPr bwMode="auto">
          <a:xfrm rot="10544519">
            <a:off x="5946775" y="3921125"/>
            <a:ext cx="841375" cy="349250"/>
          </a:xfrm>
          <a:custGeom>
            <a:avLst/>
            <a:gdLst/>
            <a:ahLst/>
            <a:cxnLst>
              <a:cxn ang="0">
                <a:pos x="0" y="220"/>
              </a:cxn>
              <a:cxn ang="0">
                <a:pos x="329" y="0"/>
              </a:cxn>
              <a:cxn ang="0">
                <a:pos x="466" y="46"/>
              </a:cxn>
              <a:cxn ang="0">
                <a:pos x="530" y="92"/>
              </a:cxn>
              <a:cxn ang="0">
                <a:pos x="155" y="210"/>
              </a:cxn>
            </a:cxnLst>
            <a:rect l="0" t="0" r="r" b="b"/>
            <a:pathLst>
              <a:path w="530" h="220">
                <a:moveTo>
                  <a:pt x="0" y="220"/>
                </a:moveTo>
                <a:lnTo>
                  <a:pt x="329" y="0"/>
                </a:lnTo>
                <a:lnTo>
                  <a:pt x="466" y="46"/>
                </a:lnTo>
                <a:lnTo>
                  <a:pt x="530" y="92"/>
                </a:lnTo>
                <a:lnTo>
                  <a:pt x="155" y="210"/>
                </a:lnTo>
              </a:path>
            </a:pathLst>
          </a:custGeom>
          <a:solidFill>
            <a:srgbClr val="00FFFF"/>
          </a:solidFill>
          <a:ln w="9525">
            <a:solidFill>
              <a:schemeClr val="tx1"/>
            </a:solidFill>
            <a:round/>
            <a:headEnd/>
            <a:tailEnd/>
          </a:ln>
          <a:effectLst/>
        </p:spPr>
        <p:txBody>
          <a:bodyPr/>
          <a:lstStyle/>
          <a:p>
            <a:endParaRPr lang="en-IN"/>
          </a:p>
        </p:txBody>
      </p:sp>
      <p:sp>
        <p:nvSpPr>
          <p:cNvPr id="65563" name="Freeform 27"/>
          <p:cNvSpPr>
            <a:spLocks/>
          </p:cNvSpPr>
          <p:nvPr/>
        </p:nvSpPr>
        <p:spPr bwMode="auto">
          <a:xfrm rot="12533400">
            <a:off x="5438775" y="3673475"/>
            <a:ext cx="841375" cy="349250"/>
          </a:xfrm>
          <a:custGeom>
            <a:avLst/>
            <a:gdLst/>
            <a:ahLst/>
            <a:cxnLst>
              <a:cxn ang="0">
                <a:pos x="0" y="220"/>
              </a:cxn>
              <a:cxn ang="0">
                <a:pos x="329" y="0"/>
              </a:cxn>
              <a:cxn ang="0">
                <a:pos x="466" y="46"/>
              </a:cxn>
              <a:cxn ang="0">
                <a:pos x="530" y="92"/>
              </a:cxn>
              <a:cxn ang="0">
                <a:pos x="155" y="210"/>
              </a:cxn>
            </a:cxnLst>
            <a:rect l="0" t="0" r="r" b="b"/>
            <a:pathLst>
              <a:path w="530" h="220">
                <a:moveTo>
                  <a:pt x="0" y="220"/>
                </a:moveTo>
                <a:lnTo>
                  <a:pt x="329" y="0"/>
                </a:lnTo>
                <a:lnTo>
                  <a:pt x="466" y="46"/>
                </a:lnTo>
                <a:lnTo>
                  <a:pt x="530" y="92"/>
                </a:lnTo>
                <a:lnTo>
                  <a:pt x="155" y="210"/>
                </a:lnTo>
              </a:path>
            </a:pathLst>
          </a:custGeom>
          <a:solidFill>
            <a:srgbClr val="00FFFF"/>
          </a:solidFill>
          <a:ln w="9525">
            <a:solidFill>
              <a:schemeClr val="tx1"/>
            </a:solidFill>
            <a:round/>
            <a:headEnd/>
            <a:tailEnd/>
          </a:ln>
          <a:effectLst/>
        </p:spPr>
        <p:txBody>
          <a:bodyPr/>
          <a:lstStyle/>
          <a:p>
            <a:endParaRPr lang="en-IN"/>
          </a:p>
        </p:txBody>
      </p:sp>
      <p:sp>
        <p:nvSpPr>
          <p:cNvPr id="65564" name="Freeform 28"/>
          <p:cNvSpPr>
            <a:spLocks/>
          </p:cNvSpPr>
          <p:nvPr/>
        </p:nvSpPr>
        <p:spPr bwMode="auto">
          <a:xfrm rot="14310288">
            <a:off x="5148262" y="3224213"/>
            <a:ext cx="841375" cy="349250"/>
          </a:xfrm>
          <a:custGeom>
            <a:avLst/>
            <a:gdLst/>
            <a:ahLst/>
            <a:cxnLst>
              <a:cxn ang="0">
                <a:pos x="0" y="220"/>
              </a:cxn>
              <a:cxn ang="0">
                <a:pos x="329" y="0"/>
              </a:cxn>
              <a:cxn ang="0">
                <a:pos x="466" y="46"/>
              </a:cxn>
              <a:cxn ang="0">
                <a:pos x="530" y="92"/>
              </a:cxn>
              <a:cxn ang="0">
                <a:pos x="155" y="210"/>
              </a:cxn>
            </a:cxnLst>
            <a:rect l="0" t="0" r="r" b="b"/>
            <a:pathLst>
              <a:path w="530" h="220">
                <a:moveTo>
                  <a:pt x="0" y="220"/>
                </a:moveTo>
                <a:lnTo>
                  <a:pt x="329" y="0"/>
                </a:lnTo>
                <a:lnTo>
                  <a:pt x="466" y="46"/>
                </a:lnTo>
                <a:lnTo>
                  <a:pt x="530" y="92"/>
                </a:lnTo>
                <a:lnTo>
                  <a:pt x="155" y="210"/>
                </a:lnTo>
              </a:path>
            </a:pathLst>
          </a:custGeom>
          <a:solidFill>
            <a:srgbClr val="00FFFF"/>
          </a:solidFill>
          <a:ln w="9525">
            <a:solidFill>
              <a:schemeClr val="tx1"/>
            </a:solidFill>
            <a:round/>
            <a:headEnd/>
            <a:tailEnd/>
          </a:ln>
          <a:effectLst/>
        </p:spPr>
        <p:txBody>
          <a:bodyPr/>
          <a:lstStyle/>
          <a:p>
            <a:endParaRPr lang="en-IN"/>
          </a:p>
        </p:txBody>
      </p:sp>
      <p:sp>
        <p:nvSpPr>
          <p:cNvPr id="65565" name="Freeform 29"/>
          <p:cNvSpPr>
            <a:spLocks/>
          </p:cNvSpPr>
          <p:nvPr/>
        </p:nvSpPr>
        <p:spPr bwMode="auto">
          <a:xfrm rot="-27298000">
            <a:off x="5105400" y="2717801"/>
            <a:ext cx="841375" cy="349250"/>
          </a:xfrm>
          <a:custGeom>
            <a:avLst/>
            <a:gdLst/>
            <a:ahLst/>
            <a:cxnLst>
              <a:cxn ang="0">
                <a:pos x="0" y="220"/>
              </a:cxn>
              <a:cxn ang="0">
                <a:pos x="329" y="0"/>
              </a:cxn>
              <a:cxn ang="0">
                <a:pos x="466" y="46"/>
              </a:cxn>
              <a:cxn ang="0">
                <a:pos x="530" y="92"/>
              </a:cxn>
              <a:cxn ang="0">
                <a:pos x="155" y="210"/>
              </a:cxn>
            </a:cxnLst>
            <a:rect l="0" t="0" r="r" b="b"/>
            <a:pathLst>
              <a:path w="530" h="220">
                <a:moveTo>
                  <a:pt x="0" y="220"/>
                </a:moveTo>
                <a:lnTo>
                  <a:pt x="329" y="0"/>
                </a:lnTo>
                <a:lnTo>
                  <a:pt x="466" y="46"/>
                </a:lnTo>
                <a:lnTo>
                  <a:pt x="530" y="92"/>
                </a:lnTo>
                <a:lnTo>
                  <a:pt x="155" y="210"/>
                </a:lnTo>
              </a:path>
            </a:pathLst>
          </a:custGeom>
          <a:solidFill>
            <a:srgbClr val="00FFFF"/>
          </a:solidFill>
          <a:ln w="9525">
            <a:solidFill>
              <a:schemeClr val="tx1"/>
            </a:solidFill>
            <a:round/>
            <a:headEnd/>
            <a:tailEnd/>
          </a:ln>
          <a:effectLst/>
        </p:spPr>
        <p:txBody>
          <a:bodyPr/>
          <a:lstStyle/>
          <a:p>
            <a:endParaRPr lang="en-IN"/>
          </a:p>
        </p:txBody>
      </p:sp>
      <p:sp>
        <p:nvSpPr>
          <p:cNvPr id="65566" name="Freeform 30"/>
          <p:cNvSpPr>
            <a:spLocks/>
          </p:cNvSpPr>
          <p:nvPr/>
        </p:nvSpPr>
        <p:spPr bwMode="auto">
          <a:xfrm rot="-47151716">
            <a:off x="5335587" y="2224088"/>
            <a:ext cx="841375" cy="349250"/>
          </a:xfrm>
          <a:custGeom>
            <a:avLst/>
            <a:gdLst/>
            <a:ahLst/>
            <a:cxnLst>
              <a:cxn ang="0">
                <a:pos x="0" y="220"/>
              </a:cxn>
              <a:cxn ang="0">
                <a:pos x="329" y="0"/>
              </a:cxn>
              <a:cxn ang="0">
                <a:pos x="466" y="46"/>
              </a:cxn>
              <a:cxn ang="0">
                <a:pos x="530" y="92"/>
              </a:cxn>
              <a:cxn ang="0">
                <a:pos x="155" y="210"/>
              </a:cxn>
            </a:cxnLst>
            <a:rect l="0" t="0" r="r" b="b"/>
            <a:pathLst>
              <a:path w="530" h="220">
                <a:moveTo>
                  <a:pt x="0" y="220"/>
                </a:moveTo>
                <a:lnTo>
                  <a:pt x="329" y="0"/>
                </a:lnTo>
                <a:lnTo>
                  <a:pt x="466" y="46"/>
                </a:lnTo>
                <a:lnTo>
                  <a:pt x="530" y="92"/>
                </a:lnTo>
                <a:lnTo>
                  <a:pt x="155" y="210"/>
                </a:lnTo>
              </a:path>
            </a:pathLst>
          </a:custGeom>
          <a:solidFill>
            <a:srgbClr val="00FFFF"/>
          </a:solidFill>
          <a:ln w="9525">
            <a:solidFill>
              <a:schemeClr val="tx1"/>
            </a:solidFill>
            <a:round/>
            <a:headEnd/>
            <a:tailEnd/>
          </a:ln>
          <a:effectLst/>
        </p:spPr>
        <p:txBody>
          <a:bodyPr/>
          <a:lstStyle/>
          <a:p>
            <a:endParaRPr lang="en-IN"/>
          </a:p>
        </p:txBody>
      </p:sp>
      <p:sp>
        <p:nvSpPr>
          <p:cNvPr id="65567" name="Freeform 31"/>
          <p:cNvSpPr>
            <a:spLocks/>
          </p:cNvSpPr>
          <p:nvPr/>
        </p:nvSpPr>
        <p:spPr bwMode="auto">
          <a:xfrm rot="-66999148">
            <a:off x="5768975" y="1905000"/>
            <a:ext cx="841375" cy="349250"/>
          </a:xfrm>
          <a:custGeom>
            <a:avLst/>
            <a:gdLst/>
            <a:ahLst/>
            <a:cxnLst>
              <a:cxn ang="0">
                <a:pos x="0" y="220"/>
              </a:cxn>
              <a:cxn ang="0">
                <a:pos x="329" y="0"/>
              </a:cxn>
              <a:cxn ang="0">
                <a:pos x="466" y="46"/>
              </a:cxn>
              <a:cxn ang="0">
                <a:pos x="530" y="92"/>
              </a:cxn>
              <a:cxn ang="0">
                <a:pos x="155" y="210"/>
              </a:cxn>
            </a:cxnLst>
            <a:rect l="0" t="0" r="r" b="b"/>
            <a:pathLst>
              <a:path w="530" h="220">
                <a:moveTo>
                  <a:pt x="0" y="220"/>
                </a:moveTo>
                <a:lnTo>
                  <a:pt x="329" y="0"/>
                </a:lnTo>
                <a:lnTo>
                  <a:pt x="466" y="46"/>
                </a:lnTo>
                <a:lnTo>
                  <a:pt x="530" y="92"/>
                </a:lnTo>
                <a:lnTo>
                  <a:pt x="155" y="210"/>
                </a:lnTo>
              </a:path>
            </a:pathLst>
          </a:custGeom>
          <a:solidFill>
            <a:srgbClr val="00FFFF"/>
          </a:solidFill>
          <a:ln w="9525">
            <a:solidFill>
              <a:schemeClr val="tx1"/>
            </a:solidFill>
            <a:round/>
            <a:headEnd/>
            <a:tailEnd/>
          </a:ln>
          <a:effectLst/>
        </p:spPr>
        <p:txBody>
          <a:bodyPr/>
          <a:lstStyle/>
          <a:p>
            <a:endParaRPr lang="en-IN"/>
          </a:p>
        </p:txBody>
      </p:sp>
      <p:sp>
        <p:nvSpPr>
          <p:cNvPr id="65568" name="Oval 32"/>
          <p:cNvSpPr>
            <a:spLocks noChangeArrowheads="1"/>
          </p:cNvSpPr>
          <p:nvPr/>
        </p:nvSpPr>
        <p:spPr bwMode="auto">
          <a:xfrm>
            <a:off x="5703888" y="2205038"/>
            <a:ext cx="1770062" cy="1727200"/>
          </a:xfrm>
          <a:prstGeom prst="ellipse">
            <a:avLst/>
          </a:prstGeom>
          <a:noFill/>
          <a:ln w="38100">
            <a:solidFill>
              <a:schemeClr val="tx1"/>
            </a:solidFill>
            <a:round/>
            <a:headEnd/>
            <a:tailEnd/>
          </a:ln>
          <a:effectLst/>
        </p:spPr>
        <p:txBody>
          <a:bodyPr wrap="none" anchor="ctr"/>
          <a:lstStyle/>
          <a:p>
            <a:endParaRPr lang="en-IN"/>
          </a:p>
        </p:txBody>
      </p:sp>
      <p:sp>
        <p:nvSpPr>
          <p:cNvPr id="65569" name="Text Box 33"/>
          <p:cNvSpPr txBox="1">
            <a:spLocks noChangeArrowheads="1"/>
          </p:cNvSpPr>
          <p:nvPr/>
        </p:nvSpPr>
        <p:spPr bwMode="auto">
          <a:xfrm>
            <a:off x="1389063" y="5030788"/>
            <a:ext cx="1012825" cy="457200"/>
          </a:xfrm>
          <a:prstGeom prst="rect">
            <a:avLst/>
          </a:prstGeom>
          <a:noFill/>
          <a:ln w="9525">
            <a:noFill/>
            <a:miter lim="800000"/>
            <a:headEnd/>
            <a:tailEnd/>
          </a:ln>
          <a:effectLst/>
        </p:spPr>
        <p:txBody>
          <a:bodyPr wrap="none">
            <a:spAutoFit/>
          </a:bodyPr>
          <a:lstStyle/>
          <a:p>
            <a:pPr algn="l"/>
            <a:r>
              <a:rPr lang="en-GB" sz="2400">
                <a:latin typeface="Times New Roman" pitchFamily="18" charset="0"/>
              </a:rPr>
              <a:t>Volute</a:t>
            </a:r>
          </a:p>
        </p:txBody>
      </p:sp>
      <p:sp>
        <p:nvSpPr>
          <p:cNvPr id="65570" name="Text Box 34"/>
          <p:cNvSpPr txBox="1">
            <a:spLocks noChangeArrowheads="1"/>
          </p:cNvSpPr>
          <p:nvPr/>
        </p:nvSpPr>
        <p:spPr bwMode="auto">
          <a:xfrm>
            <a:off x="5918200" y="5524500"/>
            <a:ext cx="1200150" cy="457200"/>
          </a:xfrm>
          <a:prstGeom prst="rect">
            <a:avLst/>
          </a:prstGeom>
          <a:noFill/>
          <a:ln w="9525">
            <a:noFill/>
            <a:miter lim="800000"/>
            <a:headEnd/>
            <a:tailEnd/>
          </a:ln>
          <a:effectLst/>
        </p:spPr>
        <p:txBody>
          <a:bodyPr wrap="none">
            <a:spAutoFit/>
          </a:bodyPr>
          <a:lstStyle/>
          <a:p>
            <a:pPr algn="l"/>
            <a:r>
              <a:rPr lang="en-GB" sz="2400">
                <a:latin typeface="Times New Roman" pitchFamily="18" charset="0"/>
              </a:rPr>
              <a:t>Diffuser</a:t>
            </a:r>
          </a:p>
        </p:txBody>
      </p:sp>
      <p:sp>
        <p:nvSpPr>
          <p:cNvPr id="2" name="Footer Placeholder 1"/>
          <p:cNvSpPr>
            <a:spLocks noGrp="1"/>
          </p:cNvSpPr>
          <p:nvPr>
            <p:ph type="ftr" sz="quarter" idx="11"/>
          </p:nvPr>
        </p:nvSpPr>
        <p:spPr/>
        <p:txBody>
          <a:bodyPr/>
          <a:lstStyle/>
          <a:p>
            <a:r>
              <a:rPr lang="en-US" smtClean="0"/>
              <a:t>Dr. Mahdi Gheysari, Isfahan Univ. of Technology, https://gheysari.iut.ac.ir</a:t>
            </a:r>
            <a:endParaRPr lang="en-US" dirty="0"/>
          </a:p>
        </p:txBody>
      </p:sp>
    </p:spTree>
    <p:extLst>
      <p:ext uri="{BB962C8B-B14F-4D97-AF65-F5344CB8AC3E}">
        <p14:creationId xmlns:p14="http://schemas.microsoft.com/office/powerpoint/2010/main" val="1239904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43200000">
                                      <p:cBhvr>
                                        <p:cTn id="6" dur="3000" fill="hold"/>
                                        <p:tgtEl>
                                          <p:spTgt spid="65543"/>
                                        </p:tgtEl>
                                        <p:attrNameLst>
                                          <p:attrName>r</p:attrName>
                                        </p:attrNameLst>
                                      </p:cBhvr>
                                    </p:animRot>
                                  </p:childTnLst>
                                </p:cTn>
                              </p:par>
                              <p:par>
                                <p:cTn id="7" presetID="8" presetClass="emph" presetSubtype="0" fill="hold" nodeType="withEffect">
                                  <p:stCondLst>
                                    <p:cond delay="0"/>
                                  </p:stCondLst>
                                  <p:childTnLst>
                                    <p:animRot by="43200000">
                                      <p:cBhvr>
                                        <p:cTn id="8" dur="3000" fill="hold"/>
                                        <p:tgtEl>
                                          <p:spTgt spid="6555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pPr algn="r" rtl="1">
              <a:buFont typeface="Wingdings" panose="05000000000000000000" pitchFamily="2" charset="2"/>
              <a:buChar char="Ø"/>
            </a:pPr>
            <a:r>
              <a:rPr lang="fa-IR" sz="2800" dirty="0">
                <a:cs typeface="B Zar" panose="00000400000000000000" pitchFamily="2" charset="-78"/>
              </a:rPr>
              <a:t>پمپ‌های گریز از مرکز را از جنبه‌های مختلفی می‌توان تقسیم‌بندی کرد. </a:t>
            </a:r>
            <a:endParaRPr lang="fa-IR" sz="2800" dirty="0" smtClean="0">
              <a:cs typeface="B Zar" panose="00000400000000000000" pitchFamily="2" charset="-78"/>
            </a:endParaRPr>
          </a:p>
          <a:p>
            <a:pPr marL="0" indent="0" algn="r" rtl="1">
              <a:buNone/>
            </a:pPr>
            <a:endParaRPr lang="en-US" sz="2800" dirty="0">
              <a:cs typeface="B Zar" panose="00000400000000000000" pitchFamily="2" charset="-78"/>
            </a:endParaRPr>
          </a:p>
          <a:p>
            <a:pPr algn="r" rtl="1"/>
            <a:r>
              <a:rPr lang="fa-IR" sz="2800" dirty="0">
                <a:cs typeface="B Zar" panose="00000400000000000000" pitchFamily="2" charset="-78"/>
              </a:rPr>
              <a:t>این پمپ‌ها از لحاظ جریان سیال نسبت به محور دوران به سه دسته تقسیم می­شوند</a:t>
            </a:r>
            <a:r>
              <a:rPr lang="fa-IR" sz="2800" dirty="0" smtClean="0">
                <a:cs typeface="B Zar" panose="00000400000000000000" pitchFamily="2" charset="-78"/>
              </a:rPr>
              <a:t>:</a:t>
            </a:r>
          </a:p>
          <a:p>
            <a:pPr marL="0" indent="0" algn="r" rtl="1">
              <a:buNone/>
            </a:pPr>
            <a:r>
              <a:rPr lang="fa-IR" sz="2800" dirty="0" smtClean="0">
                <a:cs typeface="B Zar" panose="00000400000000000000" pitchFamily="2" charset="-78"/>
              </a:rPr>
              <a:t>1ـ </a:t>
            </a:r>
            <a:r>
              <a:rPr lang="fa-IR" sz="2800" dirty="0">
                <a:cs typeface="B Zar" panose="00000400000000000000" pitchFamily="2" charset="-78"/>
              </a:rPr>
              <a:t>شعاعی،           2ـ محوری، </a:t>
            </a:r>
            <a:r>
              <a:rPr lang="fa-IR" sz="2800" dirty="0" smtClean="0">
                <a:cs typeface="B Zar" panose="00000400000000000000" pitchFamily="2" charset="-78"/>
              </a:rPr>
              <a:t>   3ـ </a:t>
            </a:r>
            <a:r>
              <a:rPr lang="fa-IR" sz="2800" dirty="0">
                <a:cs typeface="B Zar" panose="00000400000000000000" pitchFamily="2" charset="-78"/>
              </a:rPr>
              <a:t>مختلط. </a:t>
            </a:r>
            <a:endParaRPr lang="fa-IR" sz="2800" dirty="0" smtClean="0">
              <a:cs typeface="B Zar" panose="00000400000000000000" pitchFamily="2" charset="-78"/>
            </a:endParaRPr>
          </a:p>
          <a:p>
            <a:pPr marL="0" indent="0" algn="r" rtl="1">
              <a:buNone/>
            </a:pPr>
            <a:endParaRPr lang="en-US" sz="2800" dirty="0">
              <a:cs typeface="B Zar" panose="00000400000000000000" pitchFamily="2" charset="-78"/>
            </a:endParaRPr>
          </a:p>
          <a:p>
            <a:pPr algn="r" rtl="1"/>
            <a:r>
              <a:rPr lang="fa-IR" sz="2800" dirty="0">
                <a:cs typeface="B Zar" panose="00000400000000000000" pitchFamily="2" charset="-78"/>
              </a:rPr>
              <a:t>از نظر بسته بودن پروانه سه نوع می‌باشند</a:t>
            </a:r>
            <a:r>
              <a:rPr lang="fa-IR" sz="2800" dirty="0" smtClean="0">
                <a:cs typeface="B Zar" panose="00000400000000000000" pitchFamily="2" charset="-78"/>
              </a:rPr>
              <a:t>:</a:t>
            </a:r>
          </a:p>
          <a:p>
            <a:pPr marL="0" indent="0" algn="r" rtl="1">
              <a:buNone/>
            </a:pPr>
            <a:r>
              <a:rPr lang="fa-IR" sz="2800" dirty="0" smtClean="0">
                <a:cs typeface="B Zar" panose="00000400000000000000" pitchFamily="2" charset="-78"/>
              </a:rPr>
              <a:t>1ـ </a:t>
            </a:r>
            <a:r>
              <a:rPr lang="fa-IR" sz="2800" dirty="0">
                <a:cs typeface="B Zar" panose="00000400000000000000" pitchFamily="2" charset="-78"/>
              </a:rPr>
              <a:t>پروانه بسته، 2ـ پروانه نیمه باز، 3ـ پروانه باز</a:t>
            </a:r>
            <a:r>
              <a:rPr lang="fa-IR" sz="2800" dirty="0" smtClean="0">
                <a:cs typeface="B Zar" panose="00000400000000000000" pitchFamily="2" charset="-78"/>
              </a:rPr>
              <a:t>.</a:t>
            </a:r>
          </a:p>
          <a:p>
            <a:pPr marL="0" indent="0" algn="r" rtl="1">
              <a:buNone/>
            </a:pPr>
            <a:endParaRPr lang="en-US" sz="2800" dirty="0">
              <a:cs typeface="B Zar" panose="00000400000000000000" pitchFamily="2" charset="-78"/>
            </a:endParaRPr>
          </a:p>
          <a:p>
            <a:pPr algn="r" rtl="1"/>
            <a:r>
              <a:rPr lang="fa-IR" sz="2800" dirty="0">
                <a:cs typeface="B Zar" panose="00000400000000000000" pitchFamily="2" charset="-78"/>
              </a:rPr>
              <a:t>از لحاظ وضعیت نصب نسبت به پایاب به دو نوع تقسیم می‌شوند</a:t>
            </a:r>
            <a:r>
              <a:rPr lang="fa-IR" sz="2800" dirty="0" smtClean="0">
                <a:cs typeface="B Zar" panose="00000400000000000000" pitchFamily="2" charset="-78"/>
              </a:rPr>
              <a:t>:</a:t>
            </a:r>
          </a:p>
          <a:p>
            <a:pPr marL="0" indent="0" algn="r" rtl="1">
              <a:buNone/>
            </a:pPr>
            <a:r>
              <a:rPr lang="fa-IR" sz="2800" dirty="0" smtClean="0">
                <a:cs typeface="B Zar" panose="00000400000000000000" pitchFamily="2" charset="-78"/>
              </a:rPr>
              <a:t>1ـ </a:t>
            </a:r>
            <a:r>
              <a:rPr lang="fa-IR" sz="2800" dirty="0">
                <a:cs typeface="B Zar" panose="00000400000000000000" pitchFamily="2" charset="-78"/>
              </a:rPr>
              <a:t>پمپ خشک (خارج از آب نصب می‌شود)، 2ـ پمپ شناور یا مستغرق (که در داخل آب نصب می‌شود). </a:t>
            </a:r>
            <a:endParaRPr lang="en-US" sz="2800" dirty="0">
              <a:cs typeface="B Zar" panose="00000400000000000000" pitchFamily="2" charset="-78"/>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1"/>
            <a:ext cx="1335023" cy="1371600"/>
          </a:xfrm>
          <a:prstGeom prst="rect">
            <a:avLst/>
          </a:prstGeom>
        </p:spPr>
      </p:pic>
      <p:pic>
        <p:nvPicPr>
          <p:cNvPr id="5" name="Picture 2"/>
          <p:cNvPicPr>
            <a:picLocks noChangeAspect="1" noChangeArrowheads="1"/>
          </p:cNvPicPr>
          <p:nvPr/>
        </p:nvPicPr>
        <p:blipFill>
          <a:blip r:embed="rId3" cstate="print"/>
          <a:srcRect/>
          <a:stretch>
            <a:fillRect/>
          </a:stretch>
        </p:blipFill>
        <p:spPr bwMode="auto">
          <a:xfrm>
            <a:off x="1828800" y="2819400"/>
            <a:ext cx="1295400" cy="1449308"/>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r>
              <a:rPr lang="en-US" smtClean="0"/>
              <a:t>Dr. Mahdi Gheysari, Isfahan Univ. of Technology, https://gheysari.iut.ac.ir</a:t>
            </a:r>
            <a:endParaRPr lang="en-US" dirty="0"/>
          </a:p>
        </p:txBody>
      </p:sp>
    </p:spTree>
    <p:extLst>
      <p:ext uri="{BB962C8B-B14F-4D97-AF65-F5344CB8AC3E}">
        <p14:creationId xmlns:p14="http://schemas.microsoft.com/office/powerpoint/2010/main" val="414961065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76200"/>
            <a:ext cx="8534400" cy="3462486"/>
          </a:xfrm>
          <a:prstGeom prst="rect">
            <a:avLst/>
          </a:prstGeom>
          <a:noFill/>
        </p:spPr>
        <p:txBody>
          <a:bodyPr wrap="square" rtlCol="1">
            <a:spAutoFit/>
          </a:bodyPr>
          <a:lstStyle/>
          <a:p>
            <a:pPr algn="r" rtl="1">
              <a:lnSpc>
                <a:spcPct val="150000"/>
              </a:lnSpc>
            </a:pPr>
            <a:r>
              <a:rPr lang="fa-IR" sz="2400" b="1" u="sng" dirty="0" smtClean="0">
                <a:cs typeface="B Zar" panose="00000400000000000000" pitchFamily="2" charset="-78"/>
              </a:rPr>
              <a:t>تقسیم بندی پمپ از </a:t>
            </a:r>
            <a:r>
              <a:rPr lang="fa-IR" sz="2400" b="1" dirty="0">
                <a:cs typeface="B Zar" panose="00000400000000000000" pitchFamily="2" charset="-78"/>
              </a:rPr>
              <a:t>لحاظ جریان </a:t>
            </a:r>
            <a:r>
              <a:rPr lang="fa-IR" sz="2400" b="1" dirty="0" smtClean="0">
                <a:cs typeface="B Zar" panose="00000400000000000000" pitchFamily="2" charset="-78"/>
              </a:rPr>
              <a:t>سیال: </a:t>
            </a:r>
            <a:endParaRPr lang="fa-IR" sz="2400" b="1" u="sng" dirty="0" smtClean="0">
              <a:cs typeface="B Zar" panose="00000400000000000000" pitchFamily="2" charset="-78"/>
            </a:endParaRPr>
          </a:p>
          <a:p>
            <a:pPr algn="r" rtl="1">
              <a:lnSpc>
                <a:spcPct val="150000"/>
              </a:lnSpc>
            </a:pPr>
            <a:r>
              <a:rPr lang="fa-IR" sz="2400" u="sng" dirty="0" smtClean="0">
                <a:solidFill>
                  <a:srgbClr val="0070C0"/>
                </a:solidFill>
                <a:cs typeface="B Zar" panose="00000400000000000000" pitchFamily="2" charset="-78"/>
              </a:rPr>
              <a:t>پمپ های شعاعی</a:t>
            </a:r>
            <a:r>
              <a:rPr lang="en-US" sz="2400" dirty="0" smtClean="0">
                <a:solidFill>
                  <a:srgbClr val="0070C0"/>
                </a:solidFill>
                <a:cs typeface="B Zar" panose="00000400000000000000" pitchFamily="2" charset="-78"/>
              </a:rPr>
              <a:t> : </a:t>
            </a:r>
            <a:r>
              <a:rPr lang="fa-IR" sz="2400" dirty="0" smtClean="0">
                <a:solidFill>
                  <a:srgbClr val="0070C0"/>
                </a:solidFill>
                <a:cs typeface="B Zar" panose="00000400000000000000" pitchFamily="2" charset="-78"/>
              </a:rPr>
              <a:t>از پمپ های سانتریفیوژ بوده و برای فشار زیاد و دبی کم استفاده می شود.</a:t>
            </a:r>
            <a:br>
              <a:rPr lang="fa-IR" sz="2400" dirty="0" smtClean="0">
                <a:solidFill>
                  <a:srgbClr val="0070C0"/>
                </a:solidFill>
                <a:cs typeface="B Zar" panose="00000400000000000000" pitchFamily="2" charset="-78"/>
              </a:rPr>
            </a:br>
            <a:r>
              <a:rPr lang="fa-IR" sz="2400" u="sng" dirty="0" smtClean="0">
                <a:solidFill>
                  <a:srgbClr val="0070C0"/>
                </a:solidFill>
                <a:cs typeface="B Zar" panose="00000400000000000000" pitchFamily="2" charset="-78"/>
              </a:rPr>
              <a:t>پمپ های محوری </a:t>
            </a:r>
            <a:r>
              <a:rPr lang="en-US" sz="2400" dirty="0" smtClean="0">
                <a:solidFill>
                  <a:srgbClr val="0070C0"/>
                </a:solidFill>
                <a:cs typeface="B Zar" panose="00000400000000000000" pitchFamily="2" charset="-78"/>
              </a:rPr>
              <a:t> : </a:t>
            </a:r>
            <a:r>
              <a:rPr lang="fa-IR" sz="2400" dirty="0" smtClean="0">
                <a:solidFill>
                  <a:srgbClr val="0070C0"/>
                </a:solidFill>
                <a:cs typeface="B Zar" panose="00000400000000000000" pitchFamily="2" charset="-78"/>
              </a:rPr>
              <a:t>این پمپ ها نسبت به پمپ های شعاعی در فشارهای کمتر و دبی های بیشتر کار می کنند. </a:t>
            </a:r>
            <a:r>
              <a:rPr lang="en-US" sz="2400" dirty="0" smtClean="0">
                <a:solidFill>
                  <a:srgbClr val="0070C0"/>
                </a:solidFill>
                <a:cs typeface="B Zar" panose="00000400000000000000" pitchFamily="2" charset="-78"/>
              </a:rPr>
              <a:t>.</a:t>
            </a:r>
            <a:r>
              <a:rPr lang="fa-IR" sz="2400" dirty="0" smtClean="0">
                <a:solidFill>
                  <a:srgbClr val="0070C0"/>
                </a:solidFill>
                <a:cs typeface="B Zar" panose="00000400000000000000" pitchFamily="2" charset="-78"/>
              </a:rPr>
              <a:t/>
            </a:r>
            <a:br>
              <a:rPr lang="fa-IR" sz="2400" dirty="0" smtClean="0">
                <a:solidFill>
                  <a:srgbClr val="0070C0"/>
                </a:solidFill>
                <a:cs typeface="B Zar" panose="00000400000000000000" pitchFamily="2" charset="-78"/>
              </a:rPr>
            </a:br>
            <a:r>
              <a:rPr lang="fa-IR" sz="2400" u="sng" dirty="0" smtClean="0">
                <a:solidFill>
                  <a:srgbClr val="0070C0"/>
                </a:solidFill>
                <a:cs typeface="B Zar" panose="00000400000000000000" pitchFamily="2" charset="-78"/>
              </a:rPr>
              <a:t>پمپ های جریان مختلط</a:t>
            </a:r>
            <a:r>
              <a:rPr lang="en-US" sz="2400" dirty="0" smtClean="0">
                <a:solidFill>
                  <a:srgbClr val="0070C0"/>
                </a:solidFill>
                <a:cs typeface="B Zar" panose="00000400000000000000" pitchFamily="2" charset="-78"/>
              </a:rPr>
              <a:t>: </a:t>
            </a:r>
            <a:r>
              <a:rPr lang="fa-IR" sz="2400" dirty="0" smtClean="0">
                <a:solidFill>
                  <a:srgbClr val="0070C0"/>
                </a:solidFill>
                <a:cs typeface="B Zar" panose="00000400000000000000" pitchFamily="2" charset="-78"/>
              </a:rPr>
              <a:t>این پمپ ها نسبت به پمپ های جریان محوری در فشار بیشتری کار میکنند در حالیکه دبی بیشتری نسبت به پمپ های جریان شعاعی دارند.</a:t>
            </a:r>
            <a:r>
              <a:rPr lang="en-US" sz="2400" dirty="0" smtClean="0">
                <a:cs typeface="B Zar" panose="00000400000000000000" pitchFamily="2" charset="-78"/>
              </a:rPr>
              <a:t> </a:t>
            </a:r>
            <a:endParaRPr lang="en-US" sz="2400" dirty="0">
              <a:cs typeface="B Zar" panose="00000400000000000000" pitchFamily="2" charset="-78"/>
            </a:endParaRP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r="6482"/>
          <a:stretch/>
        </p:blipFill>
        <p:spPr>
          <a:xfrm>
            <a:off x="263013" y="3352800"/>
            <a:ext cx="8652387" cy="3276600"/>
          </a:xfrm>
          <a:prstGeom prst="rect">
            <a:avLst/>
          </a:prstGeom>
        </p:spPr>
      </p:pic>
      <p:sp>
        <p:nvSpPr>
          <p:cNvPr id="3" name="Footer Placeholder 2"/>
          <p:cNvSpPr>
            <a:spLocks noGrp="1"/>
          </p:cNvSpPr>
          <p:nvPr>
            <p:ph type="ftr" sz="quarter" idx="11"/>
          </p:nvPr>
        </p:nvSpPr>
        <p:spPr/>
        <p:txBody>
          <a:bodyPr/>
          <a:lstStyle/>
          <a:p>
            <a:r>
              <a:rPr lang="en-US" smtClean="0"/>
              <a:t>Dr. Mahdi Gheysari, Isfahan Univ. of Technology, https://gheysari.iut.ac.ir</a:t>
            </a:r>
            <a:endParaRPr lang="en-US" dirty="0"/>
          </a:p>
        </p:txBody>
      </p:sp>
    </p:spTree>
    <p:extLst>
      <p:ext uri="{BB962C8B-B14F-4D97-AF65-F5344CB8AC3E}">
        <p14:creationId xmlns:p14="http://schemas.microsoft.com/office/powerpoint/2010/main" val="394113805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28600"/>
            <a:ext cx="8229600" cy="4038600"/>
          </a:xfrm>
        </p:spPr>
        <p:txBody>
          <a:bodyPr>
            <a:noAutofit/>
          </a:bodyPr>
          <a:lstStyle/>
          <a:p>
            <a:pPr algn="r" rtl="1"/>
            <a:r>
              <a:rPr lang="fa-IR" sz="2000" b="1" dirty="0" smtClean="0">
                <a:cs typeface="B Zar" panose="00000400000000000000" pitchFamily="2" charset="-78"/>
              </a:rPr>
              <a:t>از </a:t>
            </a:r>
            <a:r>
              <a:rPr lang="fa-IR" sz="2000" b="1" dirty="0">
                <a:cs typeface="B Zar" panose="00000400000000000000" pitchFamily="2" charset="-78"/>
              </a:rPr>
              <a:t>نظر بسته </a:t>
            </a:r>
            <a:r>
              <a:rPr lang="fa-IR" sz="2000" b="1" dirty="0" smtClean="0">
                <a:cs typeface="B Zar" panose="00000400000000000000" pitchFamily="2" charset="-78"/>
              </a:rPr>
              <a:t>یا باز بودن </a:t>
            </a:r>
            <a:r>
              <a:rPr lang="fa-IR" sz="2000" b="1" dirty="0">
                <a:cs typeface="B Zar" panose="00000400000000000000" pitchFamily="2" charset="-78"/>
              </a:rPr>
              <a:t>پروانه </a:t>
            </a:r>
            <a:endParaRPr lang="fa-IR" sz="2000" b="1" dirty="0" smtClean="0">
              <a:cs typeface="B Zar" panose="00000400000000000000" pitchFamily="2" charset="-78"/>
            </a:endParaRPr>
          </a:p>
          <a:p>
            <a:pPr algn="r" rtl="1"/>
            <a:endParaRPr lang="fa-IR" sz="2000" b="1" dirty="0" smtClean="0">
              <a:cs typeface="B Zar" panose="00000400000000000000" pitchFamily="2" charset="-78"/>
            </a:endParaRPr>
          </a:p>
          <a:p>
            <a:pPr algn="r" rtl="1"/>
            <a:r>
              <a:rPr lang="fa-IR" sz="2000" b="1" dirty="0" smtClean="0">
                <a:cs typeface="B Zar" panose="00000400000000000000" pitchFamily="2" charset="-78"/>
              </a:rPr>
              <a:t>پروانه </a:t>
            </a:r>
            <a:r>
              <a:rPr lang="fa-IR" sz="2000" b="1" dirty="0">
                <a:cs typeface="B Zar" panose="00000400000000000000" pitchFamily="2" charset="-78"/>
              </a:rPr>
              <a:t>بسته:</a:t>
            </a:r>
            <a:r>
              <a:rPr lang="fa-IR" sz="2000" dirty="0">
                <a:cs typeface="B Zar" panose="00000400000000000000" pitchFamily="2" charset="-78"/>
              </a:rPr>
              <a:t> در این حالت پروانه بین دو صفحه بنام لفافه قرار می‌گیرد. این نوع پروانه برای انتقال سیالات رقیق مانند آب معمولی، آب گرم، روغن گرم، اسیدها و مواد شیمیایی مورد استفاده قرار می‌گیرد</a:t>
            </a:r>
            <a:r>
              <a:rPr lang="fa-IR" sz="2000" dirty="0" smtClean="0">
                <a:cs typeface="B Zar" panose="00000400000000000000" pitchFamily="2" charset="-78"/>
              </a:rPr>
              <a:t>.</a:t>
            </a:r>
          </a:p>
          <a:p>
            <a:pPr algn="r" rtl="1"/>
            <a:endParaRPr lang="en-US" sz="2000" dirty="0">
              <a:cs typeface="B Zar" panose="00000400000000000000" pitchFamily="2" charset="-78"/>
            </a:endParaRPr>
          </a:p>
          <a:p>
            <a:pPr algn="r" rtl="1"/>
            <a:r>
              <a:rPr lang="fa-IR" sz="2000" b="1" dirty="0">
                <a:cs typeface="B Zar" panose="00000400000000000000" pitchFamily="2" charset="-78"/>
              </a:rPr>
              <a:t>ب ـ پروانه نیمه باز:</a:t>
            </a:r>
            <a:r>
              <a:rPr lang="fa-IR" sz="2000" dirty="0">
                <a:cs typeface="B Zar" panose="00000400000000000000" pitchFamily="2" charset="-78"/>
              </a:rPr>
              <a:t> در این حالت پروانه فقط از یک طرف توسط لفافه بسته شده است. این نوع پروانه برای انتقال سیالات لزج مثل فاضلاب، خمیر کاغذ، محلول شکر و غیره بکار می­رود</a:t>
            </a:r>
            <a:r>
              <a:rPr lang="fa-IR" sz="2000" dirty="0" smtClean="0">
                <a:cs typeface="B Zar" panose="00000400000000000000" pitchFamily="2" charset="-78"/>
              </a:rPr>
              <a:t>.</a:t>
            </a:r>
          </a:p>
          <a:p>
            <a:pPr algn="r" rtl="1"/>
            <a:endParaRPr lang="en-US" sz="2000" dirty="0">
              <a:cs typeface="B Zar" panose="00000400000000000000" pitchFamily="2" charset="-78"/>
            </a:endParaRPr>
          </a:p>
          <a:p>
            <a:pPr algn="r" rtl="1"/>
            <a:r>
              <a:rPr lang="fa-IR" sz="2000" b="1" dirty="0">
                <a:cs typeface="B Zar" panose="00000400000000000000" pitchFamily="2" charset="-78"/>
              </a:rPr>
              <a:t>ج ـ پروانه باز:</a:t>
            </a:r>
            <a:r>
              <a:rPr lang="fa-IR" sz="2000" dirty="0">
                <a:cs typeface="B Zar" panose="00000400000000000000" pitchFamily="2" charset="-78"/>
              </a:rPr>
              <a:t> این پروانه‌ها دارای صفحه لفافه نمی‌باشند و در پمپاژ سیالاتی که دارای مواد جامد مثل شن و ماسه می‌باشند و همچنین لایروبی لجن ها کاربرد دارد.</a:t>
            </a:r>
            <a:endParaRPr lang="fa-IR" sz="2000" dirty="0" smtClean="0">
              <a:cs typeface="B Zar" panose="00000400000000000000" pitchFamily="2" charset="-78"/>
            </a:endParaRPr>
          </a:p>
        </p:txBody>
      </p:sp>
      <p:pic>
        <p:nvPicPr>
          <p:cNvPr id="6" name="Content Placeholder 2"/>
          <p:cNvPicPr>
            <a:picLocks noChangeAspect="1" noChangeArrowheads="1"/>
          </p:cNvPicPr>
          <p:nvPr/>
        </p:nvPicPr>
        <p:blipFill>
          <a:blip r:embed="rId2" cstate="print"/>
          <a:srcRect/>
          <a:stretch>
            <a:fillRect/>
          </a:stretch>
        </p:blipFill>
        <p:spPr bwMode="auto">
          <a:xfrm>
            <a:off x="55692" y="4784502"/>
            <a:ext cx="4418542" cy="1905000"/>
          </a:xfrm>
          <a:prstGeom prst="rect">
            <a:avLst/>
          </a:prstGeom>
          <a:ln>
            <a:noFill/>
          </a:ln>
          <a:effectLst>
            <a:outerShdw blurRad="292100" dist="139700" dir="2700000" algn="tl" rotWithShape="0">
              <a:srgbClr val="333333">
                <a:alpha val="65000"/>
              </a:srgbClr>
            </a:outerShdw>
          </a:effectLst>
        </p:spPr>
      </p:pic>
      <p:pic>
        <p:nvPicPr>
          <p:cNvPr id="7" name="Picture 6"/>
          <p:cNvPicPr/>
          <p:nvPr/>
        </p:nvPicPr>
        <p:blipFill rotWithShape="1">
          <a:blip r:embed="rId3">
            <a:extLst>
              <a:ext uri="{28A0092B-C50C-407E-A947-70E740481C1C}">
                <a14:useLocalDpi xmlns:a14="http://schemas.microsoft.com/office/drawing/2010/main" val="0"/>
              </a:ext>
            </a:extLst>
          </a:blip>
          <a:srcRect t="3162" b="5899"/>
          <a:stretch/>
        </p:blipFill>
        <p:spPr bwMode="auto">
          <a:xfrm>
            <a:off x="4495800" y="4953000"/>
            <a:ext cx="4343400" cy="1568004"/>
          </a:xfrm>
          <a:prstGeom prst="rect">
            <a:avLst/>
          </a:prstGeom>
          <a:ln>
            <a:noFill/>
          </a:ln>
          <a:extLst>
            <a:ext uri="{53640926-AAD7-44D8-BBD7-CCE9431645EC}">
              <a14:shadowObscured xmlns:a14="http://schemas.microsoft.com/office/drawing/2010/main"/>
            </a:ext>
          </a:extLst>
        </p:spPr>
      </p:pic>
      <p:sp>
        <p:nvSpPr>
          <p:cNvPr id="2" name="Footer Placeholder 1"/>
          <p:cNvSpPr>
            <a:spLocks noGrp="1"/>
          </p:cNvSpPr>
          <p:nvPr>
            <p:ph type="ftr" sz="quarter" idx="11"/>
          </p:nvPr>
        </p:nvSpPr>
        <p:spPr/>
        <p:txBody>
          <a:bodyPr/>
          <a:lstStyle/>
          <a:p>
            <a:r>
              <a:rPr lang="en-US" smtClean="0"/>
              <a:t>Dr. Mahdi Gheysari, Isfahan Univ. of Technology, https://gheysari.iut.ac.ir</a:t>
            </a:r>
            <a:endParaRPr lang="en-US" dirty="0"/>
          </a:p>
        </p:txBody>
      </p:sp>
    </p:spTree>
    <p:extLst>
      <p:ext uri="{BB962C8B-B14F-4D97-AF65-F5344CB8AC3E}">
        <p14:creationId xmlns:p14="http://schemas.microsoft.com/office/powerpoint/2010/main" val="264271801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66" name="Rectangle 14"/>
          <p:cNvSpPr>
            <a:spLocks noGrp="1" noChangeArrowheads="1"/>
          </p:cNvSpPr>
          <p:nvPr>
            <p:ph type="title"/>
          </p:nvPr>
        </p:nvSpPr>
        <p:spPr/>
        <p:txBody>
          <a:bodyPr>
            <a:noAutofit/>
          </a:bodyPr>
          <a:lstStyle/>
          <a:p>
            <a:r>
              <a:rPr lang="en-GB" b="1" dirty="0">
                <a:solidFill>
                  <a:schemeClr val="tx1"/>
                </a:solidFill>
                <a:effectLst>
                  <a:outerShdw blurRad="38100" dist="38100" dir="2700000" algn="tl">
                    <a:srgbClr val="000000">
                      <a:alpha val="43137"/>
                    </a:srgbClr>
                  </a:outerShdw>
                </a:effectLst>
              </a:rPr>
              <a:t>Centrifugal Pump</a:t>
            </a:r>
          </a:p>
        </p:txBody>
      </p:sp>
      <p:pic>
        <p:nvPicPr>
          <p:cNvPr id="49157" name="Picture 5" descr="pump_impeller"/>
          <p:cNvPicPr>
            <a:picLocks noGrp="1" noChangeAspect="1" noChangeArrowheads="1"/>
          </p:cNvPicPr>
          <p:nvPr>
            <p:ph sz="half" idx="1"/>
          </p:nvPr>
        </p:nvPicPr>
        <p:blipFill>
          <a:blip r:embed="rId3"/>
          <a:srcRect/>
          <a:stretch>
            <a:fillRect/>
          </a:stretch>
        </p:blipFill>
        <p:spPr>
          <a:xfrm>
            <a:off x="3619500" y="1933575"/>
            <a:ext cx="1905000" cy="1495425"/>
          </a:xfrm>
          <a:noFill/>
          <a:ln/>
        </p:spPr>
      </p:pic>
      <p:pic>
        <p:nvPicPr>
          <p:cNvPr id="49161" name="Picture 9" descr="impeller"/>
          <p:cNvPicPr>
            <a:picLocks noGrp="1" noChangeAspect="1" noChangeArrowheads="1"/>
          </p:cNvPicPr>
          <p:nvPr>
            <p:ph sz="quarter" idx="2"/>
          </p:nvPr>
        </p:nvPicPr>
        <p:blipFill>
          <a:blip r:embed="rId4"/>
          <a:srcRect/>
          <a:stretch>
            <a:fillRect/>
          </a:stretch>
        </p:blipFill>
        <p:spPr>
          <a:xfrm>
            <a:off x="6053138" y="1387475"/>
            <a:ext cx="2532062" cy="2532063"/>
          </a:xfrm>
          <a:noFill/>
          <a:ln/>
        </p:spPr>
      </p:pic>
      <p:pic>
        <p:nvPicPr>
          <p:cNvPr id="49165" name="Picture 13" descr="impeller_tp"/>
          <p:cNvPicPr>
            <a:picLocks noGrp="1" noChangeAspect="1" noChangeArrowheads="1"/>
          </p:cNvPicPr>
          <p:nvPr>
            <p:ph sz="quarter" idx="3"/>
          </p:nvPr>
        </p:nvPicPr>
        <p:blipFill>
          <a:blip r:embed="rId5"/>
          <a:srcRect/>
          <a:stretch>
            <a:fillRect/>
          </a:stretch>
        </p:blipFill>
        <p:spPr>
          <a:xfrm>
            <a:off x="538163" y="1328738"/>
            <a:ext cx="2476500" cy="2533650"/>
          </a:xfrm>
          <a:noFill/>
          <a:ln/>
        </p:spPr>
      </p:pic>
      <p:sp>
        <p:nvSpPr>
          <p:cNvPr id="49168" name="Text Box 16"/>
          <p:cNvSpPr txBox="1">
            <a:spLocks noChangeArrowheads="1"/>
          </p:cNvSpPr>
          <p:nvPr/>
        </p:nvSpPr>
        <p:spPr bwMode="auto">
          <a:xfrm>
            <a:off x="1387475" y="4144963"/>
            <a:ext cx="844550" cy="457200"/>
          </a:xfrm>
          <a:prstGeom prst="rect">
            <a:avLst/>
          </a:prstGeom>
          <a:noFill/>
          <a:ln w="9525">
            <a:noFill/>
            <a:miter lim="800000"/>
            <a:headEnd/>
            <a:tailEnd/>
          </a:ln>
          <a:effectLst/>
        </p:spPr>
        <p:txBody>
          <a:bodyPr wrap="none">
            <a:spAutoFit/>
          </a:bodyPr>
          <a:lstStyle/>
          <a:p>
            <a:pPr algn="l"/>
            <a:r>
              <a:rPr lang="en-GB" sz="2400">
                <a:latin typeface="Times New Roman" pitchFamily="18" charset="0"/>
              </a:rPr>
              <a:t>Open</a:t>
            </a:r>
          </a:p>
        </p:txBody>
      </p:sp>
      <p:sp>
        <p:nvSpPr>
          <p:cNvPr id="49169" name="Text Box 17"/>
          <p:cNvSpPr txBox="1">
            <a:spLocks noChangeArrowheads="1"/>
          </p:cNvSpPr>
          <p:nvPr/>
        </p:nvSpPr>
        <p:spPr bwMode="auto">
          <a:xfrm>
            <a:off x="3786188" y="4187825"/>
            <a:ext cx="1571625" cy="457200"/>
          </a:xfrm>
          <a:prstGeom prst="rect">
            <a:avLst/>
          </a:prstGeom>
          <a:noFill/>
          <a:ln w="9525">
            <a:noFill/>
            <a:miter lim="800000"/>
            <a:headEnd/>
            <a:tailEnd/>
          </a:ln>
          <a:effectLst/>
        </p:spPr>
        <p:txBody>
          <a:bodyPr wrap="none">
            <a:spAutoFit/>
          </a:bodyPr>
          <a:lstStyle/>
          <a:p>
            <a:pPr algn="l"/>
            <a:r>
              <a:rPr lang="en-GB" sz="2400">
                <a:latin typeface="Times New Roman" pitchFamily="18" charset="0"/>
              </a:rPr>
              <a:t>Semi-Open</a:t>
            </a:r>
          </a:p>
        </p:txBody>
      </p:sp>
      <p:sp>
        <p:nvSpPr>
          <p:cNvPr id="49170" name="Text Box 18"/>
          <p:cNvSpPr txBox="1">
            <a:spLocks noChangeArrowheads="1"/>
          </p:cNvSpPr>
          <p:nvPr/>
        </p:nvSpPr>
        <p:spPr bwMode="auto">
          <a:xfrm>
            <a:off x="6907213" y="4187825"/>
            <a:ext cx="1030287" cy="457200"/>
          </a:xfrm>
          <a:prstGeom prst="rect">
            <a:avLst/>
          </a:prstGeom>
          <a:noFill/>
          <a:ln w="9525">
            <a:noFill/>
            <a:miter lim="800000"/>
            <a:headEnd/>
            <a:tailEnd/>
          </a:ln>
          <a:effectLst/>
        </p:spPr>
        <p:txBody>
          <a:bodyPr wrap="none">
            <a:spAutoFit/>
          </a:bodyPr>
          <a:lstStyle/>
          <a:p>
            <a:pPr algn="l"/>
            <a:r>
              <a:rPr lang="en-GB" sz="2400">
                <a:latin typeface="Times New Roman" pitchFamily="18" charset="0"/>
              </a:rPr>
              <a:t>Closed</a:t>
            </a:r>
          </a:p>
        </p:txBody>
      </p:sp>
      <p:sp>
        <p:nvSpPr>
          <p:cNvPr id="49171" name="Text Box 19"/>
          <p:cNvSpPr txBox="1">
            <a:spLocks noChangeArrowheads="1"/>
          </p:cNvSpPr>
          <p:nvPr/>
        </p:nvSpPr>
        <p:spPr bwMode="auto">
          <a:xfrm>
            <a:off x="3143240" y="5929330"/>
            <a:ext cx="2801937" cy="519113"/>
          </a:xfrm>
          <a:prstGeom prst="rect">
            <a:avLst/>
          </a:prstGeom>
          <a:noFill/>
          <a:ln w="9525">
            <a:noFill/>
            <a:miter lim="800000"/>
            <a:headEnd/>
            <a:tailEnd/>
          </a:ln>
          <a:effectLst/>
        </p:spPr>
        <p:txBody>
          <a:bodyPr>
            <a:spAutoFit/>
          </a:bodyPr>
          <a:lstStyle/>
          <a:p>
            <a:pPr algn="l">
              <a:spcBef>
                <a:spcPct val="50000"/>
              </a:spcBef>
            </a:pPr>
            <a:r>
              <a:rPr lang="en-GB" sz="2800">
                <a:latin typeface="Times New Roman" pitchFamily="18" charset="0"/>
              </a:rPr>
              <a:t>Impellers</a:t>
            </a:r>
          </a:p>
        </p:txBody>
      </p:sp>
      <p:cxnSp>
        <p:nvCxnSpPr>
          <p:cNvPr id="12" name="Straight Connector 11"/>
          <p:cNvCxnSpPr/>
          <p:nvPr/>
        </p:nvCxnSpPr>
        <p:spPr>
          <a:xfrm rot="5400000">
            <a:off x="5357818" y="3643314"/>
            <a:ext cx="1643074" cy="78581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4464843" y="3536157"/>
            <a:ext cx="1785950" cy="857256"/>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2143108" y="3643314"/>
            <a:ext cx="1500198" cy="107157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a:endCxn id="20" idx="2"/>
          </p:cNvCxnSpPr>
          <p:nvPr/>
        </p:nvCxnSpPr>
        <p:spPr>
          <a:xfrm>
            <a:off x="3428992" y="4929198"/>
            <a:ext cx="1500198" cy="242886"/>
          </a:xfrm>
          <a:prstGeom prst="line">
            <a:avLst/>
          </a:prstGeom>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4929190" y="4714884"/>
            <a:ext cx="2000264" cy="91440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200" b="1" dirty="0" smtClean="0">
                <a:solidFill>
                  <a:schemeClr val="tx1"/>
                </a:solidFill>
              </a:rPr>
              <a:t>Vanes</a:t>
            </a:r>
            <a:endParaRPr lang="en-IN" sz="3200" b="1" dirty="0">
              <a:solidFill>
                <a:schemeClr val="tx1"/>
              </a:solidFill>
            </a:endParaRPr>
          </a:p>
        </p:txBody>
      </p:sp>
      <p:sp>
        <p:nvSpPr>
          <p:cNvPr id="2" name="Footer Placeholder 1"/>
          <p:cNvSpPr>
            <a:spLocks noGrp="1"/>
          </p:cNvSpPr>
          <p:nvPr>
            <p:ph type="ftr" sz="quarter" idx="11"/>
          </p:nvPr>
        </p:nvSpPr>
        <p:spPr/>
        <p:txBody>
          <a:bodyPr/>
          <a:lstStyle/>
          <a:p>
            <a:r>
              <a:rPr lang="en-US" smtClean="0"/>
              <a:t>Dr. Mahdi Gheysari, Isfahan Univ. of Technology, https://gheysari.iut.ac.ir</a:t>
            </a:r>
            <a:endParaRPr lang="en-GB"/>
          </a:p>
        </p:txBody>
      </p:sp>
    </p:spTree>
    <p:extLst>
      <p:ext uri="{BB962C8B-B14F-4D97-AF65-F5344CB8AC3E}">
        <p14:creationId xmlns:p14="http://schemas.microsoft.com/office/powerpoint/2010/main" val="219542564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711200" y="171450"/>
            <a:ext cx="7772400" cy="1143000"/>
          </a:xfrm>
        </p:spPr>
        <p:txBody>
          <a:bodyPr/>
          <a:lstStyle/>
          <a:p>
            <a:r>
              <a:rPr lang="en-US"/>
              <a:t>Impellers</a:t>
            </a:r>
          </a:p>
        </p:txBody>
      </p:sp>
      <p:pic>
        <p:nvPicPr>
          <p:cNvPr id="3075" name="Picture 3" descr="Aksial impeller"/>
          <p:cNvPicPr>
            <a:picLocks noChangeAspect="1" noChangeArrowheads="1"/>
          </p:cNvPicPr>
          <p:nvPr/>
        </p:nvPicPr>
        <p:blipFill>
          <a:blip r:embed="rId2" cstate="print"/>
          <a:srcRect/>
          <a:stretch>
            <a:fillRect/>
          </a:stretch>
        </p:blipFill>
        <p:spPr bwMode="auto">
          <a:xfrm>
            <a:off x="5384800" y="5429250"/>
            <a:ext cx="3039533" cy="790575"/>
          </a:xfrm>
          <a:prstGeom prst="rect">
            <a:avLst/>
          </a:prstGeom>
          <a:noFill/>
        </p:spPr>
      </p:pic>
      <p:pic>
        <p:nvPicPr>
          <p:cNvPr id="3076" name="Picture 4" descr="Semi-aksial impeller"/>
          <p:cNvPicPr>
            <a:picLocks noChangeAspect="1" noChangeArrowheads="1"/>
          </p:cNvPicPr>
          <p:nvPr/>
        </p:nvPicPr>
        <p:blipFill>
          <a:blip r:embed="rId3" cstate="print"/>
          <a:srcRect/>
          <a:stretch>
            <a:fillRect/>
          </a:stretch>
        </p:blipFill>
        <p:spPr bwMode="auto">
          <a:xfrm>
            <a:off x="5486400" y="4114801"/>
            <a:ext cx="3039533" cy="832247"/>
          </a:xfrm>
          <a:prstGeom prst="rect">
            <a:avLst/>
          </a:prstGeom>
          <a:noFill/>
        </p:spPr>
      </p:pic>
      <p:pic>
        <p:nvPicPr>
          <p:cNvPr id="3078" name="Picture 6" descr="Open single vane impeller"/>
          <p:cNvPicPr>
            <a:picLocks noChangeAspect="1" noChangeArrowheads="1"/>
          </p:cNvPicPr>
          <p:nvPr/>
        </p:nvPicPr>
        <p:blipFill>
          <a:blip r:embed="rId4" cstate="print"/>
          <a:srcRect/>
          <a:stretch>
            <a:fillRect/>
          </a:stretch>
        </p:blipFill>
        <p:spPr bwMode="auto">
          <a:xfrm>
            <a:off x="1117601" y="5372101"/>
            <a:ext cx="3105151" cy="783431"/>
          </a:xfrm>
          <a:prstGeom prst="rect">
            <a:avLst/>
          </a:prstGeom>
          <a:noFill/>
        </p:spPr>
      </p:pic>
      <p:pic>
        <p:nvPicPr>
          <p:cNvPr id="3079" name="Picture 7" descr="Dobbeltsugende impeller"/>
          <p:cNvPicPr>
            <a:picLocks noChangeAspect="1" noChangeArrowheads="1"/>
          </p:cNvPicPr>
          <p:nvPr/>
        </p:nvPicPr>
        <p:blipFill>
          <a:blip r:embed="rId5" cstate="print"/>
          <a:srcRect/>
          <a:stretch>
            <a:fillRect/>
          </a:stretch>
        </p:blipFill>
        <p:spPr bwMode="auto">
          <a:xfrm>
            <a:off x="2032000" y="2171700"/>
            <a:ext cx="1413933" cy="666750"/>
          </a:xfrm>
          <a:prstGeom prst="rect">
            <a:avLst/>
          </a:prstGeom>
          <a:noFill/>
        </p:spPr>
      </p:pic>
      <p:pic>
        <p:nvPicPr>
          <p:cNvPr id="3080" name="Picture 8" descr="Mixed flow impeller"/>
          <p:cNvPicPr>
            <a:picLocks noChangeAspect="1" noChangeArrowheads="1"/>
          </p:cNvPicPr>
          <p:nvPr/>
        </p:nvPicPr>
        <p:blipFill>
          <a:blip r:embed="rId6" cstate="print"/>
          <a:srcRect/>
          <a:stretch>
            <a:fillRect/>
          </a:stretch>
        </p:blipFill>
        <p:spPr bwMode="auto">
          <a:xfrm>
            <a:off x="5588000" y="2057400"/>
            <a:ext cx="3056467" cy="797719"/>
          </a:xfrm>
          <a:prstGeom prst="rect">
            <a:avLst/>
          </a:prstGeom>
          <a:noFill/>
        </p:spPr>
      </p:pic>
      <p:pic>
        <p:nvPicPr>
          <p:cNvPr id="3081" name="Picture 9" descr="Open three passage impeller"/>
          <p:cNvPicPr>
            <a:picLocks noChangeAspect="1" noChangeArrowheads="1"/>
          </p:cNvPicPr>
          <p:nvPr/>
        </p:nvPicPr>
        <p:blipFill>
          <a:blip r:embed="rId7" cstate="print"/>
          <a:srcRect/>
          <a:stretch>
            <a:fillRect/>
          </a:stretch>
        </p:blipFill>
        <p:spPr bwMode="auto">
          <a:xfrm>
            <a:off x="5689600" y="3086100"/>
            <a:ext cx="3039533" cy="845344"/>
          </a:xfrm>
          <a:prstGeom prst="rect">
            <a:avLst/>
          </a:prstGeom>
          <a:noFill/>
        </p:spPr>
      </p:pic>
      <p:pic>
        <p:nvPicPr>
          <p:cNvPr id="3082" name="Picture 10" descr="Radial impeller-dobbelkrumme skovler"/>
          <p:cNvPicPr>
            <a:picLocks noChangeAspect="1" noChangeArrowheads="1"/>
          </p:cNvPicPr>
          <p:nvPr/>
        </p:nvPicPr>
        <p:blipFill>
          <a:blip r:embed="rId8" cstate="print"/>
          <a:srcRect/>
          <a:stretch>
            <a:fillRect/>
          </a:stretch>
        </p:blipFill>
        <p:spPr bwMode="auto">
          <a:xfrm>
            <a:off x="5588000" y="1085850"/>
            <a:ext cx="3022600" cy="838200"/>
          </a:xfrm>
          <a:prstGeom prst="rect">
            <a:avLst/>
          </a:prstGeom>
          <a:noFill/>
        </p:spPr>
      </p:pic>
      <p:pic>
        <p:nvPicPr>
          <p:cNvPr id="3083" name="Picture 11" descr="Single passage impeller"/>
          <p:cNvPicPr>
            <a:picLocks noChangeAspect="1" noChangeArrowheads="1"/>
          </p:cNvPicPr>
          <p:nvPr/>
        </p:nvPicPr>
        <p:blipFill>
          <a:blip r:embed="rId9" cstate="print"/>
          <a:srcRect/>
          <a:stretch>
            <a:fillRect/>
          </a:stretch>
        </p:blipFill>
        <p:spPr bwMode="auto">
          <a:xfrm>
            <a:off x="1117600" y="4114800"/>
            <a:ext cx="2990851" cy="806054"/>
          </a:xfrm>
          <a:prstGeom prst="rect">
            <a:avLst/>
          </a:prstGeom>
          <a:noFill/>
        </p:spPr>
      </p:pic>
      <p:pic>
        <p:nvPicPr>
          <p:cNvPr id="3084" name="Picture 12" descr="Torque-flow impeller"/>
          <p:cNvPicPr>
            <a:picLocks noChangeAspect="1" noChangeArrowheads="1"/>
          </p:cNvPicPr>
          <p:nvPr/>
        </p:nvPicPr>
        <p:blipFill>
          <a:blip r:embed="rId10" cstate="print"/>
          <a:srcRect/>
          <a:stretch>
            <a:fillRect/>
          </a:stretch>
        </p:blipFill>
        <p:spPr bwMode="auto">
          <a:xfrm>
            <a:off x="1117600" y="2971800"/>
            <a:ext cx="3056467" cy="854869"/>
          </a:xfrm>
          <a:prstGeom prst="rect">
            <a:avLst/>
          </a:prstGeom>
          <a:noFill/>
        </p:spPr>
      </p:pic>
      <p:pic>
        <p:nvPicPr>
          <p:cNvPr id="3085" name="Picture 13" descr="Radial impeller-enkelkrummede skovler"/>
          <p:cNvPicPr>
            <a:picLocks noChangeAspect="1" noChangeArrowheads="1"/>
          </p:cNvPicPr>
          <p:nvPr/>
        </p:nvPicPr>
        <p:blipFill>
          <a:blip r:embed="rId11" cstate="print"/>
          <a:srcRect/>
          <a:stretch>
            <a:fillRect/>
          </a:stretch>
        </p:blipFill>
        <p:spPr bwMode="auto">
          <a:xfrm>
            <a:off x="1117601" y="1085850"/>
            <a:ext cx="3071284" cy="852488"/>
          </a:xfrm>
          <a:prstGeom prst="rect">
            <a:avLst/>
          </a:prstGeom>
          <a:noFill/>
        </p:spPr>
      </p:pic>
      <p:sp>
        <p:nvSpPr>
          <p:cNvPr id="2" name="Footer Placeholder 1"/>
          <p:cNvSpPr>
            <a:spLocks noGrp="1"/>
          </p:cNvSpPr>
          <p:nvPr>
            <p:ph type="ftr" sz="quarter" idx="11"/>
          </p:nvPr>
        </p:nvSpPr>
        <p:spPr/>
        <p:txBody>
          <a:bodyPr/>
          <a:lstStyle/>
          <a:p>
            <a:r>
              <a:rPr lang="en-US" smtClean="0"/>
              <a:t>Dr. Mahdi Gheysari, Isfahan Univ. of Technology, https://gheysari.iut.ac.ir</a:t>
            </a:r>
            <a:endParaRPr lang="en-US" dirty="0"/>
          </a:p>
        </p:txBody>
      </p:sp>
    </p:spTree>
    <p:extLst>
      <p:ext uri="{BB962C8B-B14F-4D97-AF65-F5344CB8AC3E}">
        <p14:creationId xmlns:p14="http://schemas.microsoft.com/office/powerpoint/2010/main" val="149361225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914400"/>
            <a:ext cx="1905000" cy="2505861"/>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0" y="1600200"/>
            <a:ext cx="2019300" cy="2857500"/>
          </a:xfrm>
          <a:prstGeom prst="rect">
            <a:avLst/>
          </a:prstGeom>
        </p:spPr>
      </p:pic>
      <p:sp>
        <p:nvSpPr>
          <p:cNvPr id="9" name="TextBox 8"/>
          <p:cNvSpPr txBox="1"/>
          <p:nvPr/>
        </p:nvSpPr>
        <p:spPr>
          <a:xfrm>
            <a:off x="2667000" y="4583668"/>
            <a:ext cx="1677890" cy="369332"/>
          </a:xfrm>
          <a:prstGeom prst="rect">
            <a:avLst/>
          </a:prstGeom>
          <a:noFill/>
        </p:spPr>
        <p:txBody>
          <a:bodyPr wrap="square" rtlCol="0">
            <a:spAutoFit/>
          </a:bodyPr>
          <a:lstStyle/>
          <a:p>
            <a:r>
              <a:rPr lang="en-US" b="1" dirty="0" smtClean="0"/>
              <a:t>Volute Casing</a:t>
            </a:r>
            <a:endParaRPr lang="en-US" b="1" dirty="0"/>
          </a:p>
        </p:txBody>
      </p:sp>
      <p:sp>
        <p:nvSpPr>
          <p:cNvPr id="10" name="TextBox 9"/>
          <p:cNvSpPr txBox="1"/>
          <p:nvPr/>
        </p:nvSpPr>
        <p:spPr>
          <a:xfrm>
            <a:off x="392703" y="3556337"/>
            <a:ext cx="1893297" cy="646331"/>
          </a:xfrm>
          <a:prstGeom prst="rect">
            <a:avLst/>
          </a:prstGeom>
          <a:noFill/>
        </p:spPr>
        <p:txBody>
          <a:bodyPr wrap="square" rtlCol="0">
            <a:spAutoFit/>
          </a:bodyPr>
          <a:lstStyle/>
          <a:p>
            <a:r>
              <a:rPr lang="en-US" b="1" dirty="0" smtClean="0"/>
              <a:t>Impeller/ Blades</a:t>
            </a:r>
          </a:p>
          <a:p>
            <a:endParaRPr lang="en-US" b="1" dirty="0"/>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19600" y="2819400"/>
            <a:ext cx="1917446" cy="2506465"/>
          </a:xfrm>
          <a:prstGeom prst="rect">
            <a:avLst/>
          </a:prstGeom>
        </p:spPr>
      </p:pic>
      <p:pic>
        <p:nvPicPr>
          <p:cNvPr id="2051" name="Picture 3"/>
          <p:cNvPicPr>
            <a:picLocks noChangeAspect="1" noChangeArrowheads="1"/>
          </p:cNvPicPr>
          <p:nvPr/>
        </p:nvPicPr>
        <p:blipFill>
          <a:blip r:embed="rId5" cstate="print"/>
          <a:srcRect/>
          <a:stretch>
            <a:fillRect/>
          </a:stretch>
        </p:blipFill>
        <p:spPr bwMode="auto">
          <a:xfrm>
            <a:off x="6400800" y="4724400"/>
            <a:ext cx="2343150" cy="1295400"/>
          </a:xfrm>
          <a:prstGeom prst="rect">
            <a:avLst/>
          </a:prstGeom>
          <a:noFill/>
          <a:ln w="9525">
            <a:noFill/>
            <a:miter lim="800000"/>
            <a:headEnd/>
            <a:tailEnd/>
          </a:ln>
        </p:spPr>
      </p:pic>
      <p:sp>
        <p:nvSpPr>
          <p:cNvPr id="15" name="TextBox 14"/>
          <p:cNvSpPr txBox="1"/>
          <p:nvPr/>
        </p:nvSpPr>
        <p:spPr>
          <a:xfrm>
            <a:off x="7086600" y="6183868"/>
            <a:ext cx="1371600" cy="369332"/>
          </a:xfrm>
          <a:prstGeom prst="rect">
            <a:avLst/>
          </a:prstGeom>
          <a:noFill/>
        </p:spPr>
        <p:txBody>
          <a:bodyPr wrap="square" rtlCol="0">
            <a:spAutoFit/>
          </a:bodyPr>
          <a:lstStyle/>
          <a:p>
            <a:r>
              <a:rPr lang="en-US" b="1" dirty="0" smtClean="0"/>
              <a:t>      Shaft</a:t>
            </a:r>
            <a:endParaRPr lang="en-US" b="1" dirty="0"/>
          </a:p>
        </p:txBody>
      </p:sp>
      <p:sp>
        <p:nvSpPr>
          <p:cNvPr id="13" name="Title 1"/>
          <p:cNvSpPr>
            <a:spLocks noGrp="1"/>
          </p:cNvSpPr>
          <p:nvPr>
            <p:ph type="title"/>
          </p:nvPr>
        </p:nvSpPr>
        <p:spPr>
          <a:xfrm>
            <a:off x="457200" y="274638"/>
            <a:ext cx="8229600" cy="1143000"/>
          </a:xfrm>
        </p:spPr>
        <p:txBody>
          <a:bodyPr>
            <a:normAutofit/>
          </a:bodyPr>
          <a:lstStyle/>
          <a:p>
            <a:r>
              <a:rPr lang="fa-IR" sz="4800" b="1" dirty="0" smtClean="0">
                <a:cs typeface="Titr" pitchFamily="2" charset="-78"/>
              </a:rPr>
              <a:t>بخش های اصلی</a:t>
            </a:r>
            <a:endParaRPr lang="en-US" sz="4800" b="1" dirty="0">
              <a:cs typeface="Titr" pitchFamily="2" charset="-78"/>
            </a:endParaRPr>
          </a:p>
        </p:txBody>
      </p:sp>
      <p:sp>
        <p:nvSpPr>
          <p:cNvPr id="2" name="Footer Placeholder 1"/>
          <p:cNvSpPr>
            <a:spLocks noGrp="1"/>
          </p:cNvSpPr>
          <p:nvPr>
            <p:ph type="ftr" sz="quarter" idx="11"/>
          </p:nvPr>
        </p:nvSpPr>
        <p:spPr/>
        <p:txBody>
          <a:bodyPr/>
          <a:lstStyle/>
          <a:p>
            <a:r>
              <a:rPr lang="en-US" smtClean="0"/>
              <a:t>Dr. Mahdi Gheysari, Isfahan Univ. of Technology, https://gheysari.iut.ac.ir</a:t>
            </a:r>
            <a:endParaRPr lang="en-US" dirty="0"/>
          </a:p>
        </p:txBody>
      </p:sp>
    </p:spTree>
    <p:extLst>
      <p:ext uri="{BB962C8B-B14F-4D97-AF65-F5344CB8AC3E}">
        <p14:creationId xmlns:p14="http://schemas.microsoft.com/office/powerpoint/2010/main" val="14960865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3200" dirty="0" smtClean="0">
                <a:cs typeface="B Zar" panose="00000400000000000000" pitchFamily="2" charset="-78"/>
              </a:rPr>
              <a:t>مقدمه: کاربرد پمپ</a:t>
            </a:r>
            <a:endParaRPr lang="en-US" sz="3200" dirty="0">
              <a:cs typeface="B Zar" panose="00000400000000000000" pitchFamily="2" charset="-78"/>
            </a:endParaRPr>
          </a:p>
        </p:txBody>
      </p:sp>
      <p:sp>
        <p:nvSpPr>
          <p:cNvPr id="3" name="Content Placeholder 2"/>
          <p:cNvSpPr>
            <a:spLocks noGrp="1"/>
          </p:cNvSpPr>
          <p:nvPr>
            <p:ph idx="1"/>
          </p:nvPr>
        </p:nvSpPr>
        <p:spPr/>
        <p:txBody>
          <a:bodyPr>
            <a:normAutofit fontScale="92500" lnSpcReduction="20000"/>
          </a:bodyPr>
          <a:lstStyle/>
          <a:p>
            <a:pPr algn="r" rtl="1">
              <a:lnSpc>
                <a:spcPct val="150000"/>
              </a:lnSpc>
            </a:pPr>
            <a:r>
              <a:rPr lang="fa-IR" dirty="0">
                <a:cs typeface="B Zar" panose="00000400000000000000" pitchFamily="2" charset="-78"/>
              </a:rPr>
              <a:t>در اثر انتقال انرژی به سیال توسط پمپ، انرژی سیال افزایش می‌یابد که این افزایش انرژی می‌تواند به صورت افزایش فشار، افزایش سرعت و یا افزایش ارتفاع هندسی سیال باشد</a:t>
            </a:r>
            <a:r>
              <a:rPr lang="fa-IR" dirty="0" smtClean="0">
                <a:cs typeface="B Zar" panose="00000400000000000000" pitchFamily="2" charset="-78"/>
              </a:rPr>
              <a:t>.</a:t>
            </a:r>
          </a:p>
          <a:p>
            <a:pPr algn="r" rtl="1">
              <a:lnSpc>
                <a:spcPct val="150000"/>
              </a:lnSpc>
            </a:pPr>
            <a:endParaRPr lang="fa-IR" dirty="0" smtClean="0">
              <a:cs typeface="B Zar" panose="00000400000000000000" pitchFamily="2" charset="-78"/>
            </a:endParaRPr>
          </a:p>
          <a:p>
            <a:pPr algn="r" rtl="1">
              <a:lnSpc>
                <a:spcPct val="150000"/>
              </a:lnSpc>
            </a:pPr>
            <a:r>
              <a:rPr lang="fa-IR" dirty="0" smtClean="0">
                <a:cs typeface="B Zar" panose="00000400000000000000" pitchFamily="2" charset="-78"/>
              </a:rPr>
              <a:t>پمپ‌ها </a:t>
            </a:r>
            <a:r>
              <a:rPr lang="fa-IR" dirty="0">
                <a:cs typeface="B Zar" panose="00000400000000000000" pitchFamily="2" charset="-78"/>
              </a:rPr>
              <a:t>در زمینه‌های مختلفی از قبیل: آبیاری، زهکشی، آب آشامیدنی، انتقال آب، استخراج و پالایش مواد نفتی، آتش‌نشانی، صنایع شیمیایی و غیره کاربرد وسیعی </a:t>
            </a:r>
            <a:r>
              <a:rPr lang="fa-IR" dirty="0" smtClean="0">
                <a:cs typeface="B Zar" panose="00000400000000000000" pitchFamily="2" charset="-78"/>
              </a:rPr>
              <a:t>پیدا کرده اند.</a:t>
            </a:r>
            <a:endParaRPr lang="en-US" dirty="0">
              <a:cs typeface="B Zar" panose="00000400000000000000" pitchFamily="2" charset="-78"/>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7846" y="76200"/>
            <a:ext cx="1828800" cy="1591056"/>
          </a:xfrm>
          <a:prstGeom prst="rect">
            <a:avLst/>
          </a:prstGeom>
        </p:spPr>
      </p:pic>
      <p:sp>
        <p:nvSpPr>
          <p:cNvPr id="5" name="Footer Placeholder 4"/>
          <p:cNvSpPr>
            <a:spLocks noGrp="1"/>
          </p:cNvSpPr>
          <p:nvPr>
            <p:ph type="ftr" sz="quarter" idx="11"/>
          </p:nvPr>
        </p:nvSpPr>
        <p:spPr/>
        <p:txBody>
          <a:bodyPr/>
          <a:lstStyle/>
          <a:p>
            <a:r>
              <a:rPr lang="en-US" smtClean="0"/>
              <a:t>Dr. Mahdi Gheysari, Isfahan Univ. of Technology, https://gheysari.iut.ac.ir</a:t>
            </a:r>
            <a:endParaRPr lang="en-US" dirty="0"/>
          </a:p>
        </p:txBody>
      </p:sp>
    </p:spTree>
    <p:extLst>
      <p:ext uri="{BB962C8B-B14F-4D97-AF65-F5344CB8AC3E}">
        <p14:creationId xmlns:p14="http://schemas.microsoft.com/office/powerpoint/2010/main" val="38163050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4800" b="1" dirty="0" smtClean="0">
                <a:cs typeface="Titr" pitchFamily="2" charset="-78"/>
              </a:rPr>
              <a:t>اجزاء اصلی</a:t>
            </a:r>
            <a:endParaRPr lang="en-US" sz="4800" b="1" dirty="0">
              <a:cs typeface="Titr" pitchFamily="2" charset="-78"/>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962400" y="1371600"/>
            <a:ext cx="5170016" cy="4920670"/>
          </a:xfr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5802" y="34705"/>
            <a:ext cx="1828800" cy="1591056"/>
          </a:xfrm>
          <a:prstGeom prst="rect">
            <a:avLst/>
          </a:prstGeom>
        </p:spPr>
      </p:pic>
      <p:pic>
        <p:nvPicPr>
          <p:cNvPr id="17410" name="Picture 2" descr="http://www.gopeme.org/items/gen/gen-gallery-image-177.jpg"/>
          <p:cNvPicPr>
            <a:picLocks noChangeAspect="1" noChangeArrowheads="1"/>
          </p:cNvPicPr>
          <p:nvPr/>
        </p:nvPicPr>
        <p:blipFill>
          <a:blip r:embed="rId4" cstate="print"/>
          <a:srcRect/>
          <a:stretch>
            <a:fillRect/>
          </a:stretch>
        </p:blipFill>
        <p:spPr bwMode="auto">
          <a:xfrm>
            <a:off x="46504" y="2514600"/>
            <a:ext cx="4168168" cy="2971800"/>
          </a:xfrm>
          <a:prstGeom prst="rect">
            <a:avLst/>
          </a:prstGeom>
          <a:noFill/>
        </p:spPr>
      </p:pic>
      <p:sp>
        <p:nvSpPr>
          <p:cNvPr id="3" name="Footer Placeholder 2"/>
          <p:cNvSpPr>
            <a:spLocks noGrp="1"/>
          </p:cNvSpPr>
          <p:nvPr>
            <p:ph type="ftr" sz="quarter" idx="11"/>
          </p:nvPr>
        </p:nvSpPr>
        <p:spPr/>
        <p:txBody>
          <a:bodyPr/>
          <a:lstStyle/>
          <a:p>
            <a:r>
              <a:rPr lang="en-US" smtClean="0"/>
              <a:t>Dr. Mahdi Gheysari, Isfahan Univ. of Technology, https://gheysari.iut.ac.ir</a:t>
            </a:r>
            <a:endParaRPr lang="en-US" dirty="0"/>
          </a:p>
        </p:txBody>
      </p:sp>
    </p:spTree>
    <p:extLst>
      <p:ext uri="{BB962C8B-B14F-4D97-AF65-F5344CB8AC3E}">
        <p14:creationId xmlns:p14="http://schemas.microsoft.com/office/powerpoint/2010/main" val="219217828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802" y="34705"/>
            <a:ext cx="1828800" cy="1591056"/>
          </a:xfrm>
          <a:prstGeom prst="rect">
            <a:avLst/>
          </a:prstGeom>
        </p:spPr>
      </p:pic>
      <p:sp>
        <p:nvSpPr>
          <p:cNvPr id="4" name="TextBox 3"/>
          <p:cNvSpPr txBox="1"/>
          <p:nvPr/>
        </p:nvSpPr>
        <p:spPr>
          <a:xfrm>
            <a:off x="741126" y="1128427"/>
            <a:ext cx="8153400" cy="2477601"/>
          </a:xfrm>
          <a:prstGeom prst="rect">
            <a:avLst/>
          </a:prstGeom>
          <a:noFill/>
        </p:spPr>
        <p:txBody>
          <a:bodyPr wrap="square" rtlCol="0">
            <a:spAutoFit/>
          </a:bodyPr>
          <a:lstStyle/>
          <a:p>
            <a:pPr algn="just" rtl="1">
              <a:lnSpc>
                <a:spcPct val="200000"/>
              </a:lnSpc>
            </a:pPr>
            <a:r>
              <a:rPr lang="fa-IR" sz="2000" b="1" dirty="0" smtClean="0">
                <a:cs typeface="B Zar" panose="00000400000000000000" pitchFamily="2" charset="-78"/>
              </a:rPr>
              <a:t>پمپ های سانتریفیوژ در ابتدا، قبل از اینکه پروانه ها از آب پرنشوند ایجاد مکش </a:t>
            </a:r>
            <a:r>
              <a:rPr lang="fa-IR" sz="2000" b="1" dirty="0" smtClean="0">
                <a:cs typeface="B Zar" panose="00000400000000000000" pitchFamily="2" charset="-78"/>
              </a:rPr>
              <a:t>نمی</a:t>
            </a:r>
            <a:r>
              <a:rPr lang="en-US" sz="2000" b="1" dirty="0" smtClean="0">
                <a:cs typeface="B Zar" panose="00000400000000000000" pitchFamily="2" charset="-78"/>
              </a:rPr>
              <a:t> </a:t>
            </a:r>
            <a:r>
              <a:rPr lang="fa-IR" sz="2000" b="1" dirty="0" smtClean="0">
                <a:cs typeface="B Zar" panose="00000400000000000000" pitchFamily="2" charset="-78"/>
              </a:rPr>
              <a:t>کنند </a:t>
            </a:r>
            <a:r>
              <a:rPr lang="fa-IR" sz="2000" b="1" dirty="0" smtClean="0">
                <a:cs typeface="B Zar" panose="00000400000000000000" pitchFamily="2" charset="-78"/>
              </a:rPr>
              <a:t>در نتیجه نیاز به راه اندازی دارند.راه اندازی فرآیندی ست که پروانه ی پمپ سانتریفیوژ بدون ذره ای از هوا از سیال پر شود.این عمل در اولین استفاده از پمپ مورد نیاز است اما توصیه می شود تنها بعد از راه اندازی از پمپ استفاده شود.</a:t>
            </a:r>
            <a:endParaRPr lang="en-US" sz="2000" b="1" dirty="0">
              <a:cs typeface="B Zar" panose="00000400000000000000" pitchFamily="2" charset="-78"/>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7435" y="3962400"/>
            <a:ext cx="2631965" cy="2861306"/>
          </a:xfrm>
          <a:prstGeom prst="rect">
            <a:avLst/>
          </a:prstGeom>
        </p:spPr>
      </p:pic>
      <p:sp>
        <p:nvSpPr>
          <p:cNvPr id="2" name="Rectangle 1"/>
          <p:cNvSpPr/>
          <p:nvPr/>
        </p:nvSpPr>
        <p:spPr>
          <a:xfrm>
            <a:off x="-76200" y="227623"/>
            <a:ext cx="8970726" cy="707886"/>
          </a:xfrm>
          <a:prstGeom prst="rect">
            <a:avLst/>
          </a:prstGeom>
        </p:spPr>
        <p:txBody>
          <a:bodyPr wrap="none">
            <a:spAutoFit/>
          </a:bodyPr>
          <a:lstStyle/>
          <a:p>
            <a:pPr algn="just" rtl="1"/>
            <a:r>
              <a:rPr lang="fa-IR" sz="4000" b="1" dirty="0">
                <a:cs typeface="Titr" pitchFamily="2" charset="-78"/>
              </a:rPr>
              <a:t>چرا پمپ های سانتریفوژ نیاز به راه اندازی دارند؟</a:t>
            </a:r>
            <a:endParaRPr lang="en-US" sz="4000" b="1" dirty="0">
              <a:cs typeface="Titr" pitchFamily="2" charset="-78"/>
            </a:endParaRPr>
          </a:p>
        </p:txBody>
      </p:sp>
      <p:pic>
        <p:nvPicPr>
          <p:cNvPr id="8" name="Picture 7" descr="c_pump"/>
          <p:cNvPicPr>
            <a:picLocks noChangeAspect="1" noChangeArrowheads="1"/>
          </p:cNvPicPr>
          <p:nvPr/>
        </p:nvPicPr>
        <p:blipFill>
          <a:blip r:embed="rId4"/>
          <a:srcRect/>
          <a:stretch>
            <a:fillRect/>
          </a:stretch>
        </p:blipFill>
        <p:spPr bwMode="auto">
          <a:xfrm>
            <a:off x="4038600" y="3657600"/>
            <a:ext cx="3276600" cy="2859578"/>
          </a:xfrm>
          <a:prstGeom prst="rect">
            <a:avLst/>
          </a:prstGeom>
          <a:noFill/>
          <a:effectLst>
            <a:outerShdw blurRad="50800" dist="38100" dir="18900000" algn="bl" rotWithShape="0">
              <a:prstClr val="black">
                <a:alpha val="40000"/>
              </a:prstClr>
            </a:outerShdw>
          </a:effectLst>
        </p:spPr>
      </p:pic>
      <p:sp>
        <p:nvSpPr>
          <p:cNvPr id="3" name="Footer Placeholder 2"/>
          <p:cNvSpPr>
            <a:spLocks noGrp="1"/>
          </p:cNvSpPr>
          <p:nvPr>
            <p:ph type="ftr" sz="quarter" idx="11"/>
          </p:nvPr>
        </p:nvSpPr>
        <p:spPr/>
        <p:txBody>
          <a:bodyPr/>
          <a:lstStyle/>
          <a:p>
            <a:r>
              <a:rPr lang="en-US" smtClean="0"/>
              <a:t>Dr. Mahdi Gheysari, Isfahan Univ. of Technology, https://gheysari.iut.ac.ir</a:t>
            </a:r>
            <a:endParaRPr lang="en-US" dirty="0"/>
          </a:p>
        </p:txBody>
      </p:sp>
    </p:spTree>
    <p:extLst>
      <p:ext uri="{BB962C8B-B14F-4D97-AF65-F5344CB8AC3E}">
        <p14:creationId xmlns:p14="http://schemas.microsoft.com/office/powerpoint/2010/main" val="315402308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90600" y="3733800"/>
            <a:ext cx="4216071" cy="2699334"/>
          </a:xfrm>
          <a:prstGeom prst="rect">
            <a:avLst/>
          </a:prstGeom>
        </p:spPr>
      </p:pic>
      <p:pic>
        <p:nvPicPr>
          <p:cNvPr id="5" name="Picture 4"/>
          <p:cNvPicPr>
            <a:picLocks noChangeAspect="1"/>
          </p:cNvPicPr>
          <p:nvPr/>
        </p:nvPicPr>
        <p:blipFill>
          <a:blip r:embed="rId3"/>
          <a:stretch>
            <a:fillRect/>
          </a:stretch>
        </p:blipFill>
        <p:spPr>
          <a:xfrm>
            <a:off x="3886200" y="381000"/>
            <a:ext cx="4110487" cy="2653465"/>
          </a:xfrm>
          <a:prstGeom prst="rect">
            <a:avLst/>
          </a:prstGeom>
        </p:spPr>
      </p:pic>
      <p:sp>
        <p:nvSpPr>
          <p:cNvPr id="6" name="Footer Placeholder 5"/>
          <p:cNvSpPr>
            <a:spLocks noGrp="1"/>
          </p:cNvSpPr>
          <p:nvPr>
            <p:ph type="ftr" sz="quarter" idx="11"/>
          </p:nvPr>
        </p:nvSpPr>
        <p:spPr/>
        <p:txBody>
          <a:bodyPr/>
          <a:lstStyle/>
          <a:p>
            <a:r>
              <a:rPr lang="en-US" smtClean="0"/>
              <a:t>Dr. Mahdi Gheysari, Isfahan Univ. of Technology, https://gheysari.iut.ac.ir</a:t>
            </a:r>
            <a:endParaRPr lang="en-US" dirty="0"/>
          </a:p>
        </p:txBody>
      </p:sp>
    </p:spTree>
    <p:extLst>
      <p:ext uri="{BB962C8B-B14F-4D97-AF65-F5344CB8AC3E}">
        <p14:creationId xmlns:p14="http://schemas.microsoft.com/office/powerpoint/2010/main" val="37857237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77200" cy="944562"/>
          </a:xfrm>
        </p:spPr>
        <p:txBody>
          <a:bodyPr>
            <a:normAutofit/>
          </a:bodyPr>
          <a:lstStyle/>
          <a:p>
            <a:r>
              <a:rPr lang="fa-IR" sz="4800" b="1" dirty="0" smtClean="0">
                <a:cs typeface="B Titr" pitchFamily="2" charset="-78"/>
              </a:rPr>
              <a:t>پمپ سانتریفیوژ</a:t>
            </a:r>
            <a:endParaRPr lang="en-US" sz="4800" b="1" dirty="0">
              <a:cs typeface="B Titr" pitchFamily="2" charset="-78"/>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5802" y="34705"/>
            <a:ext cx="1828800" cy="1591056"/>
          </a:xfrm>
          <a:prstGeom prst="rect">
            <a:avLst/>
          </a:prstGeom>
        </p:spPr>
      </p:pic>
      <p:sp>
        <p:nvSpPr>
          <p:cNvPr id="5" name="TextBox 4"/>
          <p:cNvSpPr txBox="1"/>
          <p:nvPr/>
        </p:nvSpPr>
        <p:spPr>
          <a:xfrm>
            <a:off x="304800" y="1219200"/>
            <a:ext cx="8458200" cy="5586145"/>
          </a:xfrm>
          <a:prstGeom prst="rect">
            <a:avLst/>
          </a:prstGeom>
          <a:noFill/>
        </p:spPr>
        <p:txBody>
          <a:bodyPr wrap="square" rtlCol="1">
            <a:spAutoFit/>
          </a:bodyPr>
          <a:lstStyle/>
          <a:p>
            <a:pPr algn="just" rtl="1"/>
            <a:r>
              <a:rPr lang="fa-IR" sz="2400" u="sng" dirty="0">
                <a:cs typeface="B Titr" pitchFamily="2" charset="-78"/>
              </a:rPr>
              <a:t>اجزاء اصلی</a:t>
            </a:r>
            <a:r>
              <a:rPr lang="en-US" sz="2400" u="sng" dirty="0">
                <a:cs typeface="B Titr" pitchFamily="2" charset="-78"/>
              </a:rPr>
              <a:t>:</a:t>
            </a:r>
          </a:p>
          <a:p>
            <a:pPr algn="just" rtl="1">
              <a:lnSpc>
                <a:spcPct val="150000"/>
              </a:lnSpc>
              <a:buNone/>
            </a:pPr>
            <a:endParaRPr lang="en-US" sz="2000" u="sng" dirty="0">
              <a:cs typeface="B Titr" pitchFamily="2" charset="-78"/>
            </a:endParaRPr>
          </a:p>
          <a:p>
            <a:pPr algn="just" rtl="1">
              <a:lnSpc>
                <a:spcPct val="150000"/>
              </a:lnSpc>
            </a:pPr>
            <a:r>
              <a:rPr lang="fa-IR" sz="2400" u="sng" dirty="0">
                <a:cs typeface="B Titr" pitchFamily="2" charset="-78"/>
              </a:rPr>
              <a:t>شافت</a:t>
            </a:r>
            <a:r>
              <a:rPr lang="en-US" sz="2400" dirty="0">
                <a:cs typeface="B Titr" pitchFamily="2" charset="-78"/>
              </a:rPr>
              <a:t>: </a:t>
            </a:r>
            <a:r>
              <a:rPr lang="fa-IR" dirty="0">
                <a:cs typeface="B Titr" pitchFamily="2" charset="-78"/>
              </a:rPr>
              <a:t>نیروی گشتاور را انتقال داده و پره ودیگر قسمت های دوار را پشتیبانی میکند</a:t>
            </a:r>
            <a:r>
              <a:rPr lang="fa-IR" dirty="0" smtClean="0">
                <a:cs typeface="B Titr" pitchFamily="2" charset="-78"/>
              </a:rPr>
              <a:t>. شافت </a:t>
            </a:r>
            <a:r>
              <a:rPr lang="fa-IR" dirty="0">
                <a:cs typeface="B Titr" pitchFamily="2" charset="-78"/>
              </a:rPr>
              <a:t>توسط روکشی قابل تعویض درون محفظه از فرسایش و پوسیدگی محافظت می شود.</a:t>
            </a:r>
            <a:endParaRPr lang="en-US" dirty="0">
              <a:cs typeface="B Titr" pitchFamily="2" charset="-78"/>
            </a:endParaRPr>
          </a:p>
          <a:p>
            <a:pPr algn="just" rtl="1">
              <a:lnSpc>
                <a:spcPct val="150000"/>
              </a:lnSpc>
            </a:pPr>
            <a:r>
              <a:rPr lang="fa-IR" sz="2000" u="sng" dirty="0" smtClean="0">
                <a:cs typeface="B Titr" pitchFamily="2" charset="-78"/>
              </a:rPr>
              <a:t/>
            </a:r>
            <a:br>
              <a:rPr lang="fa-IR" sz="2000" u="sng" dirty="0" smtClean="0">
                <a:cs typeface="B Titr" pitchFamily="2" charset="-78"/>
              </a:rPr>
            </a:br>
            <a:r>
              <a:rPr lang="fa-IR" sz="2400" u="sng" dirty="0" smtClean="0">
                <a:cs typeface="B Titr" pitchFamily="2" charset="-78"/>
              </a:rPr>
              <a:t>پروانه</a:t>
            </a:r>
            <a:r>
              <a:rPr lang="en-US" sz="2400" dirty="0">
                <a:cs typeface="B Titr" pitchFamily="2" charset="-78"/>
              </a:rPr>
              <a:t>: </a:t>
            </a:r>
            <a:r>
              <a:rPr lang="fa-IR" dirty="0">
                <a:cs typeface="B Titr" pitchFamily="2" charset="-78"/>
              </a:rPr>
              <a:t>پروانه از پره هایی تشکیل شده است که سیال را درون پروانه به حرکت در می آورد و انرژی را به سیال انتقال میدهد.(انرژی هیدرولیکی) </a:t>
            </a:r>
            <a:r>
              <a:rPr lang="en-US" dirty="0">
                <a:cs typeface="B Titr" pitchFamily="2" charset="-78"/>
              </a:rPr>
              <a:t>. </a:t>
            </a:r>
            <a:endParaRPr lang="fa-IR" dirty="0">
              <a:cs typeface="B Titr" pitchFamily="2" charset="-78"/>
            </a:endParaRPr>
          </a:p>
          <a:p>
            <a:pPr algn="just" rtl="1">
              <a:lnSpc>
                <a:spcPct val="150000"/>
              </a:lnSpc>
            </a:pPr>
            <a:endParaRPr lang="fa-IR" u="sng" dirty="0">
              <a:cs typeface="B Titr" pitchFamily="2" charset="-78"/>
            </a:endParaRPr>
          </a:p>
          <a:p>
            <a:pPr algn="just" rtl="1">
              <a:lnSpc>
                <a:spcPct val="150000"/>
              </a:lnSpc>
            </a:pPr>
            <a:r>
              <a:rPr lang="fa-IR" sz="2400" u="sng" dirty="0" smtClean="0">
                <a:cs typeface="B Titr" pitchFamily="2" charset="-78"/>
              </a:rPr>
              <a:t>پوسته حلزونی/پوشش</a:t>
            </a:r>
            <a:r>
              <a:rPr lang="en-US" sz="2400" u="sng" dirty="0">
                <a:cs typeface="B Titr" pitchFamily="2" charset="-78"/>
              </a:rPr>
              <a:t>: </a:t>
            </a:r>
            <a:r>
              <a:rPr lang="fa-IR" sz="2400" dirty="0">
                <a:cs typeface="B Titr" pitchFamily="2" charset="-78"/>
              </a:rPr>
              <a:t> </a:t>
            </a:r>
            <a:r>
              <a:rPr lang="en-US" dirty="0">
                <a:cs typeface="B Titr" pitchFamily="2" charset="-78"/>
              </a:rPr>
              <a:t>.</a:t>
            </a:r>
            <a:r>
              <a:rPr lang="fa-IR" dirty="0">
                <a:cs typeface="B Titr" pitchFamily="2" charset="-78"/>
              </a:rPr>
              <a:t>اندازه ی پروانه ها با محفظه متناسب شده اند.پوشش مارپیچی به شکل منحنی ست که در مساحت آن در اطراف بیشتر است.ولوت سرعت سیال را کاهش و فشار آن را افزایش میدهد.</a:t>
            </a:r>
            <a:r>
              <a:rPr lang="en-US" dirty="0">
                <a:cs typeface="B Titr" pitchFamily="2" charset="-78"/>
              </a:rPr>
              <a:t>. 	</a:t>
            </a:r>
            <a:r>
              <a:rPr lang="en-US" sz="2000" dirty="0">
                <a:cs typeface="B Titr" pitchFamily="2" charset="-78"/>
              </a:rPr>
              <a:t> </a:t>
            </a:r>
          </a:p>
          <a:p>
            <a:pPr algn="just" rtl="1">
              <a:lnSpc>
                <a:spcPct val="150000"/>
              </a:lnSpc>
            </a:pPr>
            <a:endParaRPr lang="fa-IR" dirty="0"/>
          </a:p>
        </p:txBody>
      </p:sp>
      <p:sp>
        <p:nvSpPr>
          <p:cNvPr id="3" name="Footer Placeholder 2"/>
          <p:cNvSpPr>
            <a:spLocks noGrp="1"/>
          </p:cNvSpPr>
          <p:nvPr>
            <p:ph type="ftr" sz="quarter" idx="11"/>
          </p:nvPr>
        </p:nvSpPr>
        <p:spPr/>
        <p:txBody>
          <a:bodyPr/>
          <a:lstStyle/>
          <a:p>
            <a:r>
              <a:rPr lang="en-US" smtClean="0"/>
              <a:t>Dr. Mahdi Gheysari, Isfahan Univ. of Technology, https://gheysari.iut.ac.ir</a:t>
            </a:r>
            <a:endParaRPr lang="en-US" dirty="0"/>
          </a:p>
        </p:txBody>
      </p:sp>
    </p:spTree>
    <p:extLst>
      <p:ext uri="{BB962C8B-B14F-4D97-AF65-F5344CB8AC3E}">
        <p14:creationId xmlns:p14="http://schemas.microsoft.com/office/powerpoint/2010/main" val="366810271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t>PARTS</a:t>
            </a:r>
            <a:endParaRPr lang="en-US" sz="4800" b="1" dirty="0"/>
          </a:p>
        </p:txBody>
      </p:sp>
      <p:pic>
        <p:nvPicPr>
          <p:cNvPr id="4" name="Content Placeholder 3" descr="Picture 446.jpg"/>
          <p:cNvPicPr>
            <a:picLocks noGrp="1" noChangeAspect="1"/>
          </p:cNvPicPr>
          <p:nvPr>
            <p:ph idx="1"/>
          </p:nvPr>
        </p:nvPicPr>
        <p:blipFill>
          <a:blip r:embed="rId2" cstate="print"/>
          <a:stretch>
            <a:fillRect/>
          </a:stretch>
        </p:blipFill>
        <p:spPr>
          <a:xfrm>
            <a:off x="1142999" y="1600200"/>
            <a:ext cx="6986711" cy="4267200"/>
          </a:xfrm>
        </p:spPr>
      </p:pic>
      <p:sp>
        <p:nvSpPr>
          <p:cNvPr id="5" name="Down Arrow 4"/>
          <p:cNvSpPr/>
          <p:nvPr/>
        </p:nvSpPr>
        <p:spPr>
          <a:xfrm>
            <a:off x="4191000" y="4114800"/>
            <a:ext cx="76200" cy="2057400"/>
          </a:xfrm>
          <a:prstGeom prst="downArrow">
            <a:avLst/>
          </a:prstGeom>
          <a:solidFill>
            <a:schemeClr val="tx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657600" y="6172200"/>
            <a:ext cx="1752600" cy="369332"/>
          </a:xfrm>
          <a:prstGeom prst="rect">
            <a:avLst/>
          </a:prstGeom>
          <a:noFill/>
        </p:spPr>
        <p:txBody>
          <a:bodyPr wrap="square" rtlCol="0">
            <a:spAutoFit/>
          </a:bodyPr>
          <a:lstStyle/>
          <a:p>
            <a:r>
              <a:rPr lang="en-US" b="1" dirty="0" smtClean="0"/>
              <a:t>   Wear Rings</a:t>
            </a:r>
            <a:endParaRPr lang="en-US" b="1" dirty="0"/>
          </a:p>
        </p:txBody>
      </p:sp>
      <p:sp>
        <p:nvSpPr>
          <p:cNvPr id="8" name="Down Arrow 7"/>
          <p:cNvSpPr/>
          <p:nvPr/>
        </p:nvSpPr>
        <p:spPr>
          <a:xfrm>
            <a:off x="2971800" y="4038600"/>
            <a:ext cx="76200" cy="2057400"/>
          </a:xfrm>
          <a:prstGeom prst="downArrow">
            <a:avLst/>
          </a:prstGeom>
          <a:solidFill>
            <a:schemeClr val="tx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a:off x="6858000" y="3962400"/>
            <a:ext cx="76200" cy="2057400"/>
          </a:xfrm>
          <a:prstGeom prst="downArrow">
            <a:avLst/>
          </a:prstGeom>
          <a:solidFill>
            <a:schemeClr val="tx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209800" y="6172200"/>
            <a:ext cx="1529906" cy="369332"/>
          </a:xfrm>
          <a:prstGeom prst="rect">
            <a:avLst/>
          </a:prstGeom>
          <a:noFill/>
        </p:spPr>
        <p:txBody>
          <a:bodyPr wrap="none" rtlCol="0">
            <a:spAutoFit/>
          </a:bodyPr>
          <a:lstStyle/>
          <a:p>
            <a:r>
              <a:rPr lang="en-US" b="1" dirty="0" smtClean="0"/>
              <a:t>Gland Packing</a:t>
            </a:r>
            <a:endParaRPr lang="en-US" b="1" dirty="0"/>
          </a:p>
        </p:txBody>
      </p:sp>
      <p:sp>
        <p:nvSpPr>
          <p:cNvPr id="11" name="TextBox 10"/>
          <p:cNvSpPr txBox="1"/>
          <p:nvPr/>
        </p:nvSpPr>
        <p:spPr>
          <a:xfrm>
            <a:off x="6172200" y="6172200"/>
            <a:ext cx="1386790" cy="369332"/>
          </a:xfrm>
          <a:prstGeom prst="rect">
            <a:avLst/>
          </a:prstGeom>
          <a:noFill/>
        </p:spPr>
        <p:txBody>
          <a:bodyPr wrap="none" rtlCol="0">
            <a:spAutoFit/>
          </a:bodyPr>
          <a:lstStyle/>
          <a:p>
            <a:r>
              <a:rPr lang="en-US" b="1" dirty="0" smtClean="0"/>
              <a:t>Lantern Ring</a:t>
            </a:r>
            <a:endParaRPr lang="en-US" b="1" dirty="0"/>
          </a:p>
        </p:txBody>
      </p:sp>
      <p:sp>
        <p:nvSpPr>
          <p:cNvPr id="3" name="Footer Placeholder 2"/>
          <p:cNvSpPr>
            <a:spLocks noGrp="1"/>
          </p:cNvSpPr>
          <p:nvPr>
            <p:ph type="ftr" sz="quarter" idx="11"/>
          </p:nvPr>
        </p:nvSpPr>
        <p:spPr/>
        <p:txBody>
          <a:bodyPr/>
          <a:lstStyle/>
          <a:p>
            <a:r>
              <a:rPr lang="en-US" smtClean="0"/>
              <a:t>Dr. Mahdi Gheysari, Isfahan Univ. of Technology, https://gheysari.iut.ac.ir</a:t>
            </a:r>
            <a:endParaRPr lang="en-US" dirty="0"/>
          </a:p>
        </p:txBody>
      </p:sp>
    </p:spTree>
    <p:extLst>
      <p:ext uri="{BB962C8B-B14F-4D97-AF65-F5344CB8AC3E}">
        <p14:creationId xmlns:p14="http://schemas.microsoft.com/office/powerpoint/2010/main" val="30681536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9335" y="228600"/>
            <a:ext cx="8229600" cy="1600200"/>
          </a:xfrm>
        </p:spPr>
        <p:txBody>
          <a:bodyPr>
            <a:normAutofit/>
          </a:bodyPr>
          <a:lstStyle/>
          <a:p>
            <a:pPr algn="r" rtl="1"/>
            <a:r>
              <a:rPr lang="fa-IR" sz="2800" dirty="0" smtClean="0">
                <a:cs typeface="B Zar" panose="00000400000000000000" pitchFamily="2" charset="-78"/>
              </a:rPr>
              <a:t>از </a:t>
            </a:r>
            <a:r>
              <a:rPr lang="fa-IR" sz="2800" dirty="0">
                <a:cs typeface="B Zar" panose="00000400000000000000" pitchFamily="2" charset="-78"/>
              </a:rPr>
              <a:t>لحاظ وضعیت نصب نسبت به پایاب به دو نوع تقسیم می‌شوند</a:t>
            </a:r>
            <a:r>
              <a:rPr lang="fa-IR" sz="2800" dirty="0" smtClean="0">
                <a:cs typeface="B Zar" panose="00000400000000000000" pitchFamily="2" charset="-78"/>
              </a:rPr>
              <a:t>:</a:t>
            </a:r>
          </a:p>
          <a:p>
            <a:pPr marL="0" indent="0" algn="r" rtl="1">
              <a:buNone/>
            </a:pPr>
            <a:r>
              <a:rPr lang="fa-IR" sz="2800" dirty="0" smtClean="0">
                <a:cs typeface="B Zar" panose="00000400000000000000" pitchFamily="2" charset="-78"/>
              </a:rPr>
              <a:t>1ـ </a:t>
            </a:r>
            <a:r>
              <a:rPr lang="fa-IR" sz="2800" dirty="0">
                <a:cs typeface="B Zar" panose="00000400000000000000" pitchFamily="2" charset="-78"/>
              </a:rPr>
              <a:t>پمپ خشک (خارج از آب نصب می‌شود)، 2ـ پمپ شناور یا مستغرق (که در داخل آب نصب می‌شود). </a:t>
            </a:r>
            <a:endParaRPr lang="en-US" sz="2800" dirty="0">
              <a:cs typeface="B Zar" panose="00000400000000000000" pitchFamily="2" charset="-78"/>
            </a:endParaRPr>
          </a:p>
        </p:txBody>
      </p:sp>
      <p:pic>
        <p:nvPicPr>
          <p:cNvPr id="8" name="Picture 7"/>
          <p:cNvPicPr/>
          <p:nvPr/>
        </p:nvPicPr>
        <p:blipFill>
          <a:blip r:embed="rId2">
            <a:extLst>
              <a:ext uri="{28A0092B-C50C-407E-A947-70E740481C1C}">
                <a14:useLocalDpi xmlns:a14="http://schemas.microsoft.com/office/drawing/2010/main" val="0"/>
              </a:ext>
            </a:extLst>
          </a:blip>
          <a:stretch>
            <a:fillRect/>
          </a:stretch>
        </p:blipFill>
        <p:spPr>
          <a:xfrm>
            <a:off x="2707712" y="3603307"/>
            <a:ext cx="4514850" cy="3156585"/>
          </a:xfrm>
          <a:prstGeom prst="rect">
            <a:avLst/>
          </a:prstGeom>
        </p:spPr>
      </p:pic>
      <p:pic>
        <p:nvPicPr>
          <p:cNvPr id="9" name="Picture 8" descr="Image result for pump"/>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76850" y="1673860"/>
            <a:ext cx="3773170" cy="2062480"/>
          </a:xfrm>
          <a:prstGeom prst="rect">
            <a:avLst/>
          </a:prstGeom>
          <a:noFill/>
          <a:ln>
            <a:noFill/>
          </a:ln>
        </p:spPr>
      </p:pic>
      <p:pic>
        <p:nvPicPr>
          <p:cNvPr id="7" name="Picture 6"/>
          <p:cNvPicPr/>
          <p:nvPr/>
        </p:nvPicPr>
        <p:blipFill>
          <a:blip r:embed="rId4" cstate="print">
            <a:extLst>
              <a:ext uri="{28A0092B-C50C-407E-A947-70E740481C1C}">
                <a14:useLocalDpi xmlns:a14="http://schemas.microsoft.com/office/drawing/2010/main" val="0"/>
              </a:ext>
            </a:extLst>
          </a:blip>
          <a:stretch>
            <a:fillRect/>
          </a:stretch>
        </p:blipFill>
        <p:spPr>
          <a:xfrm>
            <a:off x="880254" y="3124200"/>
            <a:ext cx="2590800" cy="3529965"/>
          </a:xfrm>
          <a:prstGeom prst="rect">
            <a:avLst/>
          </a:prstGeom>
        </p:spPr>
      </p:pic>
      <p:sp>
        <p:nvSpPr>
          <p:cNvPr id="2" name="Footer Placeholder 1"/>
          <p:cNvSpPr>
            <a:spLocks noGrp="1"/>
          </p:cNvSpPr>
          <p:nvPr>
            <p:ph type="ftr" sz="quarter" idx="11"/>
          </p:nvPr>
        </p:nvSpPr>
        <p:spPr/>
        <p:txBody>
          <a:bodyPr/>
          <a:lstStyle/>
          <a:p>
            <a:r>
              <a:rPr lang="en-US" smtClean="0"/>
              <a:t>Dr. Mahdi Gheysari, Isfahan Univ. of Technology, https://gheysari.iut.ac.ir</a:t>
            </a:r>
            <a:endParaRPr lang="en-US" dirty="0"/>
          </a:p>
        </p:txBody>
      </p:sp>
    </p:spTree>
    <p:extLst>
      <p:ext uri="{BB962C8B-B14F-4D97-AF65-F5344CB8AC3E}">
        <p14:creationId xmlns:p14="http://schemas.microsoft.com/office/powerpoint/2010/main" val="52669471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rotWithShape="1">
          <a:blip r:embed="rId2">
            <a:extLst>
              <a:ext uri="{28A0092B-C50C-407E-A947-70E740481C1C}">
                <a14:useLocalDpi xmlns:a14="http://schemas.microsoft.com/office/drawing/2010/main" val="0"/>
              </a:ext>
            </a:extLst>
          </a:blip>
          <a:srcRect l="22611" r="19063"/>
          <a:stretch/>
        </p:blipFill>
        <p:spPr bwMode="auto">
          <a:xfrm>
            <a:off x="299990" y="4213663"/>
            <a:ext cx="3366770" cy="2336800"/>
          </a:xfrm>
          <a:prstGeom prst="rect">
            <a:avLst/>
          </a:prstGeom>
          <a:ln>
            <a:noFill/>
          </a:ln>
          <a:extLst>
            <a:ext uri="{53640926-AAD7-44D8-BBD7-CCE9431645EC}">
              <a14:shadowObscured xmlns:a14="http://schemas.microsoft.com/office/drawing/2010/main"/>
            </a:ext>
          </a:extLst>
        </p:spPr>
      </p:pic>
      <p:pic>
        <p:nvPicPr>
          <p:cNvPr id="9" name="Picture 8"/>
          <p:cNvPicPr/>
          <p:nvPr/>
        </p:nvPicPr>
        <p:blipFill rotWithShape="1">
          <a:blip r:embed="rId3">
            <a:extLst>
              <a:ext uri="{28A0092B-C50C-407E-A947-70E740481C1C}">
                <a14:useLocalDpi xmlns:a14="http://schemas.microsoft.com/office/drawing/2010/main" val="0"/>
              </a:ext>
            </a:extLst>
          </a:blip>
          <a:srcRect t="33715" b="6345"/>
          <a:stretch/>
        </p:blipFill>
        <p:spPr bwMode="auto">
          <a:xfrm>
            <a:off x="5388928" y="86519"/>
            <a:ext cx="3575685" cy="2143125"/>
          </a:xfrm>
          <a:prstGeom prst="rect">
            <a:avLst/>
          </a:prstGeom>
          <a:ln>
            <a:noFill/>
          </a:ln>
          <a:extLst>
            <a:ext uri="{53640926-AAD7-44D8-BBD7-CCE9431645EC}">
              <a14:shadowObscured xmlns:a14="http://schemas.microsoft.com/office/drawing/2010/main"/>
            </a:ext>
          </a:extLst>
        </p:spPr>
      </p:pic>
      <p:pic>
        <p:nvPicPr>
          <p:cNvPr id="4" name="Picture 3" descr="Image result for pump"/>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85415" y="2397760"/>
            <a:ext cx="3773170" cy="2062480"/>
          </a:xfrm>
          <a:prstGeom prst="rect">
            <a:avLst/>
          </a:prstGeom>
          <a:noFill/>
          <a:ln>
            <a:noFill/>
          </a:ln>
        </p:spPr>
      </p:pic>
      <p:pic>
        <p:nvPicPr>
          <p:cNvPr id="8" name="Picture 7" descr="Image result for double suction pump"/>
          <p:cNvPicPr/>
          <p:nvPr/>
        </p:nvPicPr>
        <p:blipFill>
          <a:blip r:embed="rId5">
            <a:extLst>
              <a:ext uri="{28A0092B-C50C-407E-A947-70E740481C1C}">
                <a14:useLocalDpi xmlns:a14="http://schemas.microsoft.com/office/drawing/2010/main" val="0"/>
              </a:ext>
            </a:extLst>
          </a:blip>
          <a:srcRect/>
          <a:stretch>
            <a:fillRect/>
          </a:stretch>
        </p:blipFill>
        <p:spPr bwMode="auto">
          <a:xfrm>
            <a:off x="4433468" y="4090473"/>
            <a:ext cx="4411980" cy="2459990"/>
          </a:xfrm>
          <a:prstGeom prst="rect">
            <a:avLst/>
          </a:prstGeom>
          <a:noFill/>
          <a:ln>
            <a:noFill/>
          </a:ln>
        </p:spPr>
      </p:pic>
      <p:sp>
        <p:nvSpPr>
          <p:cNvPr id="2" name="Footer Placeholder 1"/>
          <p:cNvSpPr>
            <a:spLocks noGrp="1"/>
          </p:cNvSpPr>
          <p:nvPr>
            <p:ph type="ftr" sz="quarter" idx="11"/>
          </p:nvPr>
        </p:nvSpPr>
        <p:spPr/>
        <p:txBody>
          <a:bodyPr/>
          <a:lstStyle/>
          <a:p>
            <a:r>
              <a:rPr lang="en-US" smtClean="0"/>
              <a:t>Dr. Mahdi Gheysari, Isfahan Univ. of Technology, https://gheysari.iut.ac.ir</a:t>
            </a:r>
            <a:endParaRPr lang="en-US" dirty="0"/>
          </a:p>
        </p:txBody>
      </p:sp>
    </p:spTree>
    <p:extLst>
      <p:ext uri="{BB962C8B-B14F-4D97-AF65-F5344CB8AC3E}">
        <p14:creationId xmlns:p14="http://schemas.microsoft.com/office/powerpoint/2010/main" val="47815683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74638"/>
            <a:ext cx="7391400" cy="639762"/>
          </a:xfrm>
        </p:spPr>
        <p:txBody>
          <a:bodyPr>
            <a:normAutofit fontScale="90000"/>
          </a:bodyPr>
          <a:lstStyle/>
          <a:p>
            <a:endParaRPr lang="en-US" dirty="0"/>
          </a:p>
        </p:txBody>
      </p:sp>
      <p:pic>
        <p:nvPicPr>
          <p:cNvPr id="4" name="Picture 3"/>
          <p:cNvPicPr/>
          <p:nvPr/>
        </p:nvPicPr>
        <p:blipFill rotWithShape="1">
          <a:blip r:embed="rId2">
            <a:lum contrast="20000"/>
            <a:extLst>
              <a:ext uri="{28A0092B-C50C-407E-A947-70E740481C1C}">
                <a14:useLocalDpi xmlns:a14="http://schemas.microsoft.com/office/drawing/2010/main" val="0"/>
              </a:ext>
            </a:extLst>
          </a:blip>
          <a:srcRect l="32930" t="19751" r="17858" b="30655"/>
          <a:stretch/>
        </p:blipFill>
        <p:spPr bwMode="auto">
          <a:xfrm rot="16200000">
            <a:off x="1415733" y="707707"/>
            <a:ext cx="5267960" cy="6575425"/>
          </a:xfrm>
          <a:prstGeom prst="rect">
            <a:avLst/>
          </a:prstGeom>
          <a:noFill/>
          <a:ln>
            <a:noFill/>
          </a:ln>
          <a:extLst>
            <a:ext uri="{53640926-AAD7-44D8-BBD7-CCE9431645EC}">
              <a14:shadowObscured xmlns:a14="http://schemas.microsoft.com/office/drawing/2010/main"/>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7846" y="76200"/>
            <a:ext cx="1828800" cy="1591056"/>
          </a:xfrm>
          <a:prstGeom prst="rect">
            <a:avLst/>
          </a:prstGeom>
        </p:spPr>
      </p:pic>
      <p:sp>
        <p:nvSpPr>
          <p:cNvPr id="3" name="Footer Placeholder 2"/>
          <p:cNvSpPr>
            <a:spLocks noGrp="1"/>
          </p:cNvSpPr>
          <p:nvPr>
            <p:ph type="ftr" sz="quarter" idx="11"/>
          </p:nvPr>
        </p:nvSpPr>
        <p:spPr/>
        <p:txBody>
          <a:bodyPr/>
          <a:lstStyle/>
          <a:p>
            <a:r>
              <a:rPr lang="en-US" smtClean="0"/>
              <a:t>Dr. Mahdi Gheysari, Isfahan Univ. of Technology, https://gheysari.iut.ac.ir</a:t>
            </a:r>
            <a:endParaRPr lang="en-US" dirty="0"/>
          </a:p>
        </p:txBody>
      </p:sp>
    </p:spTree>
    <p:extLst>
      <p:ext uri="{BB962C8B-B14F-4D97-AF65-F5344CB8AC3E}">
        <p14:creationId xmlns:p14="http://schemas.microsoft.com/office/powerpoint/2010/main" val="11709770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fa-IR" sz="3600" dirty="0">
                <a:cs typeface="B Zar" panose="00000400000000000000" pitchFamily="2" charset="-78"/>
              </a:rPr>
              <a:t>پمپ‌های گریز از مرکز </a:t>
            </a:r>
            <a:r>
              <a:rPr lang="fa-IR" sz="3600" dirty="0" smtClean="0">
                <a:cs typeface="B Zar" panose="00000400000000000000" pitchFamily="2" charset="-78"/>
              </a:rPr>
              <a:t>شعاعی</a:t>
            </a:r>
            <a:endParaRPr lang="en-US" sz="3600" dirty="0">
              <a:cs typeface="B Zar" panose="00000400000000000000" pitchFamily="2" charset="-78"/>
            </a:endParaRPr>
          </a:p>
        </p:txBody>
      </p:sp>
      <p:sp>
        <p:nvSpPr>
          <p:cNvPr id="3" name="Content Placeholder 2"/>
          <p:cNvSpPr>
            <a:spLocks noGrp="1"/>
          </p:cNvSpPr>
          <p:nvPr>
            <p:ph idx="1"/>
          </p:nvPr>
        </p:nvSpPr>
        <p:spPr>
          <a:xfrm>
            <a:off x="152400" y="914400"/>
            <a:ext cx="8686800" cy="5791200"/>
          </a:xfrm>
        </p:spPr>
        <p:txBody>
          <a:bodyPr>
            <a:noAutofit/>
          </a:bodyPr>
          <a:lstStyle/>
          <a:p>
            <a:pPr algn="just" rtl="1">
              <a:lnSpc>
                <a:spcPct val="170000"/>
              </a:lnSpc>
            </a:pPr>
            <a:r>
              <a:rPr lang="fa-IR" sz="2200" dirty="0">
                <a:cs typeface="B Zar" panose="00000400000000000000" pitchFamily="2" charset="-78"/>
              </a:rPr>
              <a:t>در این نوع از پمپ‌ها در جهت محور پمپ وارد پروانه شده و در جهت شعاع پروانه (عمود بر محور) از آن خارج می‌شود. در این نوع پمپ‌ها پروانه‌ها از نوع بسته می‌باشند و در نتیجه عمل گریز از مرکز به طور کامل انجام می‌گیرد. پوسته این پمپ‌ها به صورت یک طبقه و از نوع حلزونی می‌باشد. پمپ‌های گریز از مرکز شعاعی که به پمپ‌های حلزونی نیز معروف می‌باشند، قادر به ایجاد فشار 5 تا 95 متر و ایجاد آبدهی تا 1800 مترمکعب در ساعت می‌باشند. </a:t>
            </a:r>
            <a:endParaRPr lang="fa-IR" sz="2200" dirty="0" smtClean="0">
              <a:cs typeface="B Zar" panose="00000400000000000000" pitchFamily="2" charset="-78"/>
            </a:endParaRPr>
          </a:p>
          <a:p>
            <a:pPr marL="0" indent="0" algn="just" rtl="1">
              <a:lnSpc>
                <a:spcPct val="170000"/>
              </a:lnSpc>
              <a:buNone/>
            </a:pPr>
            <a:endParaRPr lang="fa-IR" sz="2200" dirty="0" smtClean="0">
              <a:cs typeface="B Zar" panose="00000400000000000000" pitchFamily="2" charset="-78"/>
            </a:endParaRPr>
          </a:p>
          <a:p>
            <a:pPr algn="just" rtl="1"/>
            <a:r>
              <a:rPr lang="fa-IR" sz="2400" dirty="0" smtClean="0">
                <a:cs typeface="B Zar" panose="00000400000000000000" pitchFamily="2" charset="-78"/>
              </a:rPr>
              <a:t>عدد </a:t>
            </a:r>
            <a:r>
              <a:rPr lang="fa-IR" sz="2400" dirty="0">
                <a:cs typeface="B Zar" panose="00000400000000000000" pitchFamily="2" charset="-78"/>
              </a:rPr>
              <a:t>سمت راست قطر پروانه را به میلیمتر و عدد سمت چپ دهانه رانش پمپ را به میلیمتر نشان می‌دهد. </a:t>
            </a:r>
            <a:r>
              <a:rPr lang="fa-IR" sz="2400" dirty="0" smtClean="0">
                <a:cs typeface="B Zar" panose="00000400000000000000" pitchFamily="2" charset="-78"/>
              </a:rPr>
              <a:t>پمپ </a:t>
            </a:r>
            <a:r>
              <a:rPr lang="fa-IR" sz="2400" dirty="0">
                <a:cs typeface="B Zar" panose="00000400000000000000" pitchFamily="2" charset="-78"/>
              </a:rPr>
              <a:t>حلزونی مدل </a:t>
            </a:r>
            <a:r>
              <a:rPr lang="en-US" sz="2400" dirty="0">
                <a:cs typeface="B Zar" panose="00000400000000000000" pitchFamily="2" charset="-78"/>
              </a:rPr>
              <a:t>100-325</a:t>
            </a:r>
            <a:r>
              <a:rPr lang="fa-IR" sz="2400" dirty="0">
                <a:cs typeface="B Zar" panose="00000400000000000000" pitchFamily="2" charset="-78"/>
              </a:rPr>
              <a:t> </a:t>
            </a:r>
            <a:endParaRPr lang="fa-IR" sz="2400" dirty="0" smtClean="0">
              <a:cs typeface="B Zar" panose="00000400000000000000" pitchFamily="2" charset="-78"/>
            </a:endParaRPr>
          </a:p>
          <a:p>
            <a:pPr algn="just" rtl="1"/>
            <a:r>
              <a:rPr lang="fa-IR" sz="2400" dirty="0" smtClean="0">
                <a:cs typeface="B Zar" panose="00000400000000000000" pitchFamily="2" charset="-78"/>
              </a:rPr>
              <a:t>این </a:t>
            </a:r>
            <a:r>
              <a:rPr lang="fa-IR" sz="2400" dirty="0">
                <a:cs typeface="B Zar" panose="00000400000000000000" pitchFamily="2" charset="-78"/>
              </a:rPr>
              <a:t>مشخصات پمپ‌های گریز از مرکز حلزونی، یعنی ارتفاع آبدهی زیاد و آبدهی نسبتاً کم در بازده مناسب باعث شده است که این نوع از پمپ‌ها در آبیاری و بویژه سامانه‌های نوین آبیاری کاربرد فراوانی پیدا کند</a:t>
            </a:r>
            <a:r>
              <a:rPr lang="fa-IR" sz="2400" dirty="0" smtClean="0">
                <a:cs typeface="B Zar" panose="00000400000000000000" pitchFamily="2" charset="-78"/>
              </a:rPr>
              <a:t>.</a:t>
            </a:r>
            <a:endParaRPr lang="en-US" sz="2400" dirty="0">
              <a:cs typeface="B Zar" panose="00000400000000000000" pitchFamily="2" charset="-78"/>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7846" y="76200"/>
            <a:ext cx="963448" cy="838200"/>
          </a:xfrm>
          <a:prstGeom prst="rect">
            <a:avLst/>
          </a:prstGeom>
        </p:spPr>
      </p:pic>
      <p:sp>
        <p:nvSpPr>
          <p:cNvPr id="5" name="Footer Placeholder 4"/>
          <p:cNvSpPr>
            <a:spLocks noGrp="1"/>
          </p:cNvSpPr>
          <p:nvPr>
            <p:ph type="ftr" sz="quarter" idx="11"/>
          </p:nvPr>
        </p:nvSpPr>
        <p:spPr/>
        <p:txBody>
          <a:bodyPr/>
          <a:lstStyle/>
          <a:p>
            <a:r>
              <a:rPr lang="en-US" smtClean="0"/>
              <a:t>Dr. Mahdi Gheysari, Isfahan Univ. of Technology, https://gheysari.iut.ac.ir</a:t>
            </a:r>
            <a:endParaRPr lang="en-US" dirty="0"/>
          </a:p>
        </p:txBody>
      </p:sp>
    </p:spTree>
    <p:extLst>
      <p:ext uri="{BB962C8B-B14F-4D97-AF65-F5344CB8AC3E}">
        <p14:creationId xmlns:p14="http://schemas.microsoft.com/office/powerpoint/2010/main" val="224907477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916362"/>
          </a:xfrm>
        </p:spPr>
        <p:txBody>
          <a:bodyPr>
            <a:noAutofit/>
          </a:bodyPr>
          <a:lstStyle/>
          <a:p>
            <a:pPr algn="r" rtl="1">
              <a:lnSpc>
                <a:spcPct val="150000"/>
              </a:lnSpc>
            </a:pPr>
            <a:r>
              <a:rPr lang="fa-IR" sz="2400" dirty="0">
                <a:cs typeface="B Zar" panose="00000400000000000000" pitchFamily="2" charset="-78"/>
              </a:rPr>
              <a:t>ـ پمپ ‌های گریز از مرکز افشان </a:t>
            </a:r>
            <a:r>
              <a:rPr lang="en-US" sz="2400" dirty="0">
                <a:cs typeface="B Zar" panose="00000400000000000000" pitchFamily="2" charset="-78"/>
              </a:rPr>
              <a:t/>
            </a:r>
            <a:br>
              <a:rPr lang="en-US" sz="2400" dirty="0">
                <a:cs typeface="B Zar" panose="00000400000000000000" pitchFamily="2" charset="-78"/>
              </a:rPr>
            </a:br>
            <a:r>
              <a:rPr lang="fa-IR" sz="2400" dirty="0">
                <a:cs typeface="B Zar" panose="00000400000000000000" pitchFamily="2" charset="-78"/>
              </a:rPr>
              <a:t>در این نوع از پمپ‌ها عمل تبدیل انرژی جنبشی به فشار توسط یک سری پره‌های ثابت که اطراف پروانه را فرا گرفته اند انجام می‌شود. این پره‌ها طوری قرار گرفته‌اند که در ابتدا فاصله آنها کم و بتدریج زیاد می‌شود و در نتیجه با زیاد شدن فاصله آنها سرعت آب کم و فشار آن زیاد می‌شود. پمپ‌های افشان بندرت به صورت یک طبقه بکار می‌روند و بیشترین کاربرد آنها در پمپ‌های چند طبقه‌ای فشار قوی و پمپ‌های توربینی عمودی می‌باشد. شکل (2ـ3) برش عرضی دو نوع پمپ گریز از مرکز را نشان می‌دهد. </a:t>
            </a:r>
            <a:r>
              <a:rPr lang="en-US" sz="2400" dirty="0">
                <a:cs typeface="B Zar" panose="00000400000000000000" pitchFamily="2" charset="-78"/>
              </a:rPr>
              <a:t/>
            </a:r>
            <a:br>
              <a:rPr lang="en-US" sz="2400" dirty="0">
                <a:cs typeface="B Zar" panose="00000400000000000000" pitchFamily="2" charset="-78"/>
              </a:rPr>
            </a:br>
            <a:endParaRPr lang="en-US" sz="2400" dirty="0">
              <a:cs typeface="B Zar" panose="00000400000000000000" pitchFamily="2" charset="-78"/>
            </a:endParaRPr>
          </a:p>
        </p:txBody>
      </p:sp>
      <p:pic>
        <p:nvPicPr>
          <p:cNvPr id="4" name="Content Placeholder 3"/>
          <p:cNvPicPr>
            <a:picLocks noGrp="1"/>
          </p:cNvPicPr>
          <p:nvPr>
            <p:ph idx="1"/>
          </p:nvPr>
        </p:nvPicPr>
        <p:blipFill rotWithShape="1">
          <a:blip r:embed="rId3">
            <a:extLst>
              <a:ext uri="{28A0092B-C50C-407E-A947-70E740481C1C}">
                <a14:useLocalDpi xmlns:a14="http://schemas.microsoft.com/office/drawing/2010/main" val="0"/>
              </a:ext>
            </a:extLst>
          </a:blip>
          <a:srcRect t="4662" b="5912"/>
          <a:stretch/>
        </p:blipFill>
        <p:spPr bwMode="auto">
          <a:xfrm>
            <a:off x="228600" y="4216879"/>
            <a:ext cx="5133975" cy="2022408"/>
          </a:xfrm>
          <a:prstGeom prst="rect">
            <a:avLst/>
          </a:prstGeom>
          <a:ln>
            <a:noFill/>
          </a:ln>
          <a:extLst>
            <a:ext uri="{53640926-AAD7-44D8-BBD7-CCE9431645EC}">
              <a14:shadowObscured xmlns:a14="http://schemas.microsoft.com/office/drawing/2010/main"/>
            </a:ext>
          </a:extLst>
        </p:spPr>
      </p:pic>
      <p:pic>
        <p:nvPicPr>
          <p:cNvPr id="5" name="Picture 4" descr="Image result for multi stage pump"/>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62600" y="4180936"/>
            <a:ext cx="2667000" cy="2167495"/>
          </a:xfrm>
          <a:prstGeom prst="rect">
            <a:avLst/>
          </a:prstGeom>
          <a:noFill/>
          <a:ln>
            <a:noFill/>
          </a:ln>
        </p:spPr>
      </p:pic>
      <p:sp>
        <p:nvSpPr>
          <p:cNvPr id="3" name="Footer Placeholder 2"/>
          <p:cNvSpPr>
            <a:spLocks noGrp="1"/>
          </p:cNvSpPr>
          <p:nvPr>
            <p:ph type="ftr" sz="quarter" idx="11"/>
          </p:nvPr>
        </p:nvSpPr>
        <p:spPr/>
        <p:txBody>
          <a:bodyPr/>
          <a:lstStyle/>
          <a:p>
            <a:r>
              <a:rPr lang="en-US" smtClean="0"/>
              <a:t>Dr. Mahdi Gheysari, Isfahan Univ. of Technology, https://gheysari.iut.ac.ir</a:t>
            </a:r>
            <a:endParaRPr lang="en-US" dirty="0"/>
          </a:p>
        </p:txBody>
      </p:sp>
    </p:spTree>
    <p:extLst>
      <p:ext uri="{BB962C8B-B14F-4D97-AF65-F5344CB8AC3E}">
        <p14:creationId xmlns:p14="http://schemas.microsoft.com/office/powerpoint/2010/main" val="7236724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7846" y="76200"/>
            <a:ext cx="788276" cy="685800"/>
          </a:xfrm>
          <a:prstGeom prst="rect">
            <a:avLst/>
          </a:prstGeom>
        </p:spPr>
      </p:pic>
      <p:sp>
        <p:nvSpPr>
          <p:cNvPr id="3" name="Content Placeholder 2"/>
          <p:cNvSpPr>
            <a:spLocks noGrp="1"/>
          </p:cNvSpPr>
          <p:nvPr>
            <p:ph idx="1"/>
          </p:nvPr>
        </p:nvSpPr>
        <p:spPr>
          <a:xfrm>
            <a:off x="457200" y="3505200"/>
            <a:ext cx="8229600" cy="3200400"/>
          </a:xfrm>
        </p:spPr>
        <p:txBody>
          <a:bodyPr>
            <a:noAutofit/>
          </a:bodyPr>
          <a:lstStyle/>
          <a:p>
            <a:pPr algn="just" rtl="1"/>
            <a:r>
              <a:rPr lang="fa-IR" sz="2400" dirty="0">
                <a:cs typeface="B Zar" panose="00000400000000000000" pitchFamily="2" charset="-78"/>
              </a:rPr>
              <a:t>اولین وسایلی که به عنوان پمپ شناخته شده است، وسایلی هستند که فقط به منظور افزایش ارتفاع هندسی آب ساخته شده بودند و به همین علت این وسایل را بالا برنده آب نیز می‌گویند</a:t>
            </a:r>
            <a:r>
              <a:rPr lang="fa-IR" sz="2400" dirty="0" smtClean="0">
                <a:cs typeface="B Zar" panose="00000400000000000000" pitchFamily="2" charset="-78"/>
              </a:rPr>
              <a:t>.</a:t>
            </a:r>
            <a:endParaRPr lang="en-US" sz="2400" dirty="0">
              <a:cs typeface="B Zar" panose="00000400000000000000" pitchFamily="2" charset="-78"/>
            </a:endParaRPr>
          </a:p>
          <a:p>
            <a:pPr algn="just" rtl="1"/>
            <a:r>
              <a:rPr lang="fa-IR" sz="2400" dirty="0">
                <a:cs typeface="B Zar" panose="00000400000000000000" pitchFamily="2" charset="-78"/>
              </a:rPr>
              <a:t>اولین نمونه‌های این نوع پمپ‌ها، در مصر باستان و در حدود 3500 سال پیش ساخته شد. این پمپ که به شدوف معروف است و هنوز نیز در بعضی از نقاط دنیا مورد استفاده قرار می‌گیرد، توسط نیروی انسان کار می‌کند و از لحاظ ظاهر به یک الاکلنگ شبیه است. </a:t>
            </a:r>
            <a:endParaRPr lang="fa-IR" sz="2400" dirty="0" smtClean="0">
              <a:cs typeface="B Zar" panose="00000400000000000000" pitchFamily="2" charset="-78"/>
            </a:endParaRPr>
          </a:p>
        </p:txBody>
      </p:sp>
      <p:pic>
        <p:nvPicPr>
          <p:cNvPr id="5" name="Picture 4" descr="C:\Users\THIRU\Downloads\ppt's\pompa.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37153"/>
            <a:ext cx="3048000" cy="2388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C:\Users\THIRU\Downloads\ppt's\ROPE pumpAnimation.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567270" y="144342"/>
            <a:ext cx="2276476" cy="2946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r>
              <a:rPr lang="en-US" smtClean="0"/>
              <a:t>Dr. Mahdi Gheysari, Isfahan Univ. of Technology, https://gheysari.iut.ac.ir</a:t>
            </a:r>
            <a:endParaRPr lang="en-US" dirty="0"/>
          </a:p>
        </p:txBody>
      </p:sp>
    </p:spTree>
    <p:extLst>
      <p:ext uri="{BB962C8B-B14F-4D97-AF65-F5344CB8AC3E}">
        <p14:creationId xmlns:p14="http://schemas.microsoft.com/office/powerpoint/2010/main" val="426239081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609600"/>
            <a:ext cx="8229600" cy="3124201"/>
          </a:xfrm>
        </p:spPr>
        <p:txBody>
          <a:bodyPr>
            <a:normAutofit/>
          </a:bodyPr>
          <a:lstStyle/>
          <a:p>
            <a:pPr marL="0" lvl="0" indent="0" algn="r" rtl="1" eaLnBrk="0" fontAlgn="base" hangingPunct="0">
              <a:lnSpc>
                <a:spcPct val="150000"/>
              </a:lnSpc>
              <a:spcBef>
                <a:spcPct val="0"/>
              </a:spcBef>
              <a:spcAft>
                <a:spcPct val="0"/>
              </a:spcAft>
              <a:buNone/>
            </a:pPr>
            <a:r>
              <a:rPr lang="fa-IR" sz="2400" dirty="0">
                <a:latin typeface="Times New Roman" panose="02020603050405020304" pitchFamily="18" charset="0"/>
                <a:ea typeface="Calibri" panose="020F0502020204030204" pitchFamily="34" charset="0"/>
                <a:cs typeface="B Zar" panose="00000400000000000000" pitchFamily="2" charset="-78"/>
              </a:rPr>
              <a:t>پمپ‌های گریز از مرکز حلزونی</a:t>
            </a:r>
            <a:endParaRPr lang="en-US" sz="2400" dirty="0">
              <a:cs typeface="B Zar" panose="00000400000000000000" pitchFamily="2" charset="-78"/>
            </a:endParaRPr>
          </a:p>
          <a:p>
            <a:pPr marL="0" lvl="0" indent="0" algn="r" rtl="1" eaLnBrk="0" fontAlgn="base" hangingPunct="0">
              <a:lnSpc>
                <a:spcPct val="150000"/>
              </a:lnSpc>
              <a:spcBef>
                <a:spcPct val="0"/>
              </a:spcBef>
              <a:spcAft>
                <a:spcPct val="0"/>
              </a:spcAft>
              <a:buNone/>
            </a:pPr>
            <a:r>
              <a:rPr lang="fa-IR" sz="2400" dirty="0">
                <a:latin typeface="Times New Roman" panose="02020603050405020304" pitchFamily="18" charset="0"/>
                <a:ea typeface="Calibri" panose="020F0502020204030204" pitchFamily="34" charset="0"/>
                <a:cs typeface="B Zar" panose="00000400000000000000" pitchFamily="2" charset="-78"/>
              </a:rPr>
              <a:t>در این نوع از پمپ‌ها عمل تبدیل انرژی جنبشی (سرعت زیاد) به فشار، توسط شکل خاص پوسته انجام می‌گیرد. شکل مارپیچی پوسته باعث افزایش بازده و کاهش تلفات انرژی می‌شود. این نوع از پمپ‌ها همیشه به صورت یک طبقه مورد استفاده قرار می‌گیرند و بدلیل قیمت ارزان، بازده زیاد و خصوصیات هیدرولیکی، کاربرد زیادی در آبیاری پیدا کرده‌اند. </a:t>
            </a:r>
            <a:endParaRPr lang="en-US" sz="2400" dirty="0">
              <a:cs typeface="B Zar" panose="00000400000000000000" pitchFamily="2" charset="-78"/>
            </a:endParaRPr>
          </a:p>
          <a:p>
            <a:pPr marL="0" lvl="0" indent="0" algn="r" eaLnBrk="0" fontAlgn="base" hangingPunct="0">
              <a:lnSpc>
                <a:spcPct val="150000"/>
              </a:lnSpc>
              <a:spcBef>
                <a:spcPct val="0"/>
              </a:spcBef>
              <a:spcAft>
                <a:spcPct val="0"/>
              </a:spcAft>
              <a:buNone/>
            </a:pPr>
            <a:endParaRPr lang="en-US" sz="2400" dirty="0">
              <a:latin typeface="Arial" panose="020B0604020202020204" pitchFamily="34" charset="0"/>
              <a:cs typeface="B Zar" panose="00000400000000000000" pitchFamily="2" charset="-78"/>
            </a:endParaRPr>
          </a:p>
          <a:p>
            <a:pPr algn="r">
              <a:lnSpc>
                <a:spcPct val="150000"/>
              </a:lnSpc>
            </a:pPr>
            <a:endParaRPr lang="en-US" sz="2400" dirty="0">
              <a:cs typeface="B Zar" panose="00000400000000000000" pitchFamily="2" charset="-78"/>
            </a:endParaRPr>
          </a:p>
        </p:txBody>
      </p:sp>
      <p:pic>
        <p:nvPicPr>
          <p:cNvPr id="1025" name="Picture 7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3581400"/>
            <a:ext cx="4802469" cy="28003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7846" y="76200"/>
            <a:ext cx="1828800" cy="1591056"/>
          </a:xfrm>
          <a:prstGeom prst="rect">
            <a:avLst/>
          </a:prstGeom>
        </p:spPr>
      </p:pic>
      <p:sp>
        <p:nvSpPr>
          <p:cNvPr id="2" name="Footer Placeholder 1"/>
          <p:cNvSpPr>
            <a:spLocks noGrp="1"/>
          </p:cNvSpPr>
          <p:nvPr>
            <p:ph type="ftr" sz="quarter" idx="11"/>
          </p:nvPr>
        </p:nvSpPr>
        <p:spPr/>
        <p:txBody>
          <a:bodyPr/>
          <a:lstStyle/>
          <a:p>
            <a:r>
              <a:rPr lang="en-US" smtClean="0"/>
              <a:t>Dr. Mahdi Gheysari, Isfahan Univ. of Technology, https://gheysari.iut.ac.ir</a:t>
            </a:r>
            <a:endParaRPr lang="en-US" dirty="0"/>
          </a:p>
        </p:txBody>
      </p:sp>
    </p:spTree>
    <p:extLst>
      <p:ext uri="{BB962C8B-B14F-4D97-AF65-F5344CB8AC3E}">
        <p14:creationId xmlns:p14="http://schemas.microsoft.com/office/powerpoint/2010/main" val="13943598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Zar" panose="00000400000000000000" pitchFamily="2" charset="-78"/>
              </a:rPr>
              <a:t>پمپ های تولید ایران و موجود در بازار</a:t>
            </a:r>
            <a:endParaRPr lang="en-US" dirty="0">
              <a:cs typeface="B Zar" panose="00000400000000000000" pitchFamily="2" charset="-78"/>
            </a:endParaRPr>
          </a:p>
        </p:txBody>
      </p:sp>
      <p:sp>
        <p:nvSpPr>
          <p:cNvPr id="3" name="Content Placeholder 2"/>
          <p:cNvSpPr>
            <a:spLocks noGrp="1"/>
          </p:cNvSpPr>
          <p:nvPr>
            <p:ph idx="1"/>
          </p:nvPr>
        </p:nvSpPr>
        <p:spPr/>
        <p:txBody>
          <a:bodyPr>
            <a:normAutofit/>
          </a:bodyPr>
          <a:lstStyle/>
          <a:p>
            <a:pPr lvl="0" algn="r" rtl="1"/>
            <a:r>
              <a:rPr lang="fa-IR" dirty="0" smtClean="0">
                <a:cs typeface="B Zar" panose="00000400000000000000" pitchFamily="2" charset="-78"/>
              </a:rPr>
              <a:t>پمپ‌هاي </a:t>
            </a:r>
            <a:r>
              <a:rPr lang="fa-IR" dirty="0">
                <a:cs typeface="B Zar" panose="00000400000000000000" pitchFamily="2" charset="-78"/>
              </a:rPr>
              <a:t>گريز از مرکز حلزوني افقي</a:t>
            </a:r>
            <a:endParaRPr lang="en-US" dirty="0">
              <a:cs typeface="B Zar" panose="00000400000000000000" pitchFamily="2" charset="-78"/>
            </a:endParaRPr>
          </a:p>
          <a:p>
            <a:pPr lvl="0" algn="r" rtl="1"/>
            <a:r>
              <a:rPr lang="fa-IR" dirty="0">
                <a:cs typeface="B Zar" panose="00000400000000000000" pitchFamily="2" charset="-78"/>
              </a:rPr>
              <a:t>پمپ‌هاي گريز از مرکز فشار قوي افقي </a:t>
            </a:r>
            <a:endParaRPr lang="en-US" dirty="0">
              <a:cs typeface="B Zar" panose="00000400000000000000" pitchFamily="2" charset="-78"/>
            </a:endParaRPr>
          </a:p>
          <a:p>
            <a:pPr lvl="0" algn="r" rtl="1"/>
            <a:r>
              <a:rPr lang="fa-IR" dirty="0">
                <a:cs typeface="B Zar" panose="00000400000000000000" pitchFamily="2" charset="-78"/>
              </a:rPr>
              <a:t>الکترو پمپ‌هاي توربینی شناور </a:t>
            </a:r>
            <a:endParaRPr lang="en-US" dirty="0">
              <a:cs typeface="B Zar" panose="00000400000000000000" pitchFamily="2" charset="-78"/>
            </a:endParaRPr>
          </a:p>
          <a:p>
            <a:pPr lvl="0" algn="r" rtl="1"/>
            <a:r>
              <a:rPr lang="fa-IR" dirty="0">
                <a:cs typeface="B Zar" panose="00000400000000000000" pitchFamily="2" charset="-78"/>
              </a:rPr>
              <a:t>الکترو پمپ‌هاي لجن‌كش شناور</a:t>
            </a:r>
            <a:endParaRPr lang="en-US" dirty="0">
              <a:cs typeface="B Zar" panose="00000400000000000000" pitchFamily="2" charset="-78"/>
            </a:endParaRPr>
          </a:p>
          <a:p>
            <a:pPr lvl="0" algn="r" rtl="1"/>
            <a:r>
              <a:rPr lang="fa-IR" dirty="0">
                <a:cs typeface="B Zar" panose="00000400000000000000" pitchFamily="2" charset="-78"/>
              </a:rPr>
              <a:t>الکتروپمپ‌هاي شناور ملخي</a:t>
            </a:r>
            <a:endParaRPr lang="en-US" dirty="0">
              <a:cs typeface="B Zar" panose="00000400000000000000" pitchFamily="2" charset="-78"/>
            </a:endParaRPr>
          </a:p>
          <a:p>
            <a:pPr algn="r" rtl="1"/>
            <a:r>
              <a:rPr lang="fa-IR" dirty="0">
                <a:cs typeface="B Zar" panose="00000400000000000000" pitchFamily="2" charset="-78"/>
              </a:rPr>
              <a:t>پمپ‌هاي دومکشه</a:t>
            </a:r>
            <a:endParaRPr lang="en-US" dirty="0">
              <a:cs typeface="B Zar" panose="00000400000000000000" pitchFamily="2" charset="-78"/>
            </a:endParaRPr>
          </a:p>
        </p:txBody>
      </p:sp>
      <p:sp>
        <p:nvSpPr>
          <p:cNvPr id="4" name="Footer Placeholder 3"/>
          <p:cNvSpPr>
            <a:spLocks noGrp="1"/>
          </p:cNvSpPr>
          <p:nvPr>
            <p:ph type="ftr" sz="quarter" idx="11"/>
          </p:nvPr>
        </p:nvSpPr>
        <p:spPr/>
        <p:txBody>
          <a:bodyPr/>
          <a:lstStyle/>
          <a:p>
            <a:r>
              <a:rPr lang="en-US" smtClean="0"/>
              <a:t>Dr. Mahdi Gheysari, Isfahan Univ. of Technology, https://gheysari.iut.ac.ir</a:t>
            </a:r>
            <a:endParaRPr lang="en-US" dirty="0"/>
          </a:p>
        </p:txBody>
      </p:sp>
    </p:spTree>
    <p:extLst>
      <p:ext uri="{BB962C8B-B14F-4D97-AF65-F5344CB8AC3E}">
        <p14:creationId xmlns:p14="http://schemas.microsoft.com/office/powerpoint/2010/main" val="38204160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5029200"/>
          </a:xfrm>
        </p:spPr>
        <p:txBody>
          <a:bodyPr>
            <a:noAutofit/>
          </a:bodyPr>
          <a:lstStyle/>
          <a:p>
            <a:pPr marL="0" indent="0" algn="r" rtl="1">
              <a:buNone/>
            </a:pPr>
            <a:r>
              <a:rPr lang="fa-IR" sz="2400" b="1" dirty="0">
                <a:cs typeface="B Zar" panose="00000400000000000000" pitchFamily="2" charset="-78"/>
              </a:rPr>
              <a:t>پمپ‌هاي گريز از مرکز حلزوني(افقي) </a:t>
            </a:r>
            <a:endParaRPr lang="en-US" sz="2400" b="1" dirty="0">
              <a:cs typeface="B Zar" panose="00000400000000000000" pitchFamily="2" charset="-78"/>
            </a:endParaRPr>
          </a:p>
          <a:p>
            <a:pPr marL="0" indent="0" algn="r" rtl="1">
              <a:buNone/>
            </a:pPr>
            <a:r>
              <a:rPr lang="fa-IR" sz="2400" i="1" dirty="0">
                <a:cs typeface="B Zar" panose="00000400000000000000" pitchFamily="2" charset="-78"/>
              </a:rPr>
              <a:t>الف- مواردكاربرد</a:t>
            </a:r>
            <a:endParaRPr lang="en-US" sz="2400" dirty="0">
              <a:cs typeface="B Zar" panose="00000400000000000000" pitchFamily="2" charset="-78"/>
            </a:endParaRPr>
          </a:p>
          <a:p>
            <a:pPr marL="0" indent="0" algn="r" rtl="1">
              <a:buNone/>
            </a:pPr>
            <a:r>
              <a:rPr lang="fa-IR" sz="2400" dirty="0">
                <a:cs typeface="B Zar" panose="00000400000000000000" pitchFamily="2" charset="-78"/>
              </a:rPr>
              <a:t>اين پمپ‌ها جهت انتقال آب براي مصارف کشاورزي، شهري و صنعتي و سامانه‌های نوین آبیاری بکار مي‌رود و براي انتقال آب گرم تأسيسات گرمايشي و سرمايشي نيز کاربرد دارد. این نوع پمپ‌ها به نام‌های اتانرم و اتاآلت نیز شناخته می‌شوند.</a:t>
            </a:r>
            <a:endParaRPr lang="en-US" sz="2400" dirty="0">
              <a:cs typeface="B Zar" panose="00000400000000000000" pitchFamily="2" charset="-78"/>
            </a:endParaRPr>
          </a:p>
          <a:p>
            <a:pPr marL="0" indent="0" algn="r" rtl="1">
              <a:buNone/>
            </a:pPr>
            <a:r>
              <a:rPr lang="fa-IR" sz="2400" dirty="0">
                <a:cs typeface="B Zar" panose="00000400000000000000" pitchFamily="2" charset="-78"/>
              </a:rPr>
              <a:t> </a:t>
            </a:r>
            <a:endParaRPr lang="en-US" sz="2400" dirty="0">
              <a:cs typeface="B Zar" panose="00000400000000000000" pitchFamily="2" charset="-78"/>
            </a:endParaRPr>
          </a:p>
          <a:p>
            <a:pPr marL="0" indent="0" algn="r" rtl="1">
              <a:buNone/>
            </a:pPr>
            <a:r>
              <a:rPr lang="fa-IR" sz="2400" i="1" dirty="0">
                <a:cs typeface="B Zar" panose="00000400000000000000" pitchFamily="2" charset="-78"/>
              </a:rPr>
              <a:t>ب- مشخصات پمپ</a:t>
            </a:r>
            <a:endParaRPr lang="en-US" sz="2400" dirty="0">
              <a:cs typeface="B Zar" panose="00000400000000000000" pitchFamily="2" charset="-78"/>
            </a:endParaRPr>
          </a:p>
          <a:p>
            <a:pPr marL="0" indent="0" algn="r" rtl="1">
              <a:buNone/>
            </a:pPr>
            <a:r>
              <a:rPr lang="fa-IR" sz="2400" dirty="0">
                <a:cs typeface="B Zar" panose="00000400000000000000" pitchFamily="2" charset="-78"/>
              </a:rPr>
              <a:t>قطر خروجي:                32 تا 300 ميلي متر</a:t>
            </a:r>
            <a:endParaRPr lang="en-US" sz="2400" dirty="0">
              <a:cs typeface="B Zar" panose="00000400000000000000" pitchFamily="2" charset="-78"/>
            </a:endParaRPr>
          </a:p>
          <a:p>
            <a:pPr marL="0" indent="0" algn="r" rtl="1">
              <a:buNone/>
            </a:pPr>
            <a:r>
              <a:rPr lang="fa-IR" sz="2400" dirty="0">
                <a:cs typeface="B Zar" panose="00000400000000000000" pitchFamily="2" charset="-78"/>
              </a:rPr>
              <a:t>ظرفيت آبدهي:              5 تا 2000 متر مکعب در ساعت</a:t>
            </a:r>
            <a:endParaRPr lang="en-US" sz="2400" dirty="0">
              <a:cs typeface="B Zar" panose="00000400000000000000" pitchFamily="2" charset="-78"/>
            </a:endParaRPr>
          </a:p>
          <a:p>
            <a:pPr marL="0" indent="0" algn="r" rtl="1">
              <a:buNone/>
            </a:pPr>
            <a:r>
              <a:rPr lang="fa-IR" sz="2400" dirty="0">
                <a:cs typeface="B Zar" panose="00000400000000000000" pitchFamily="2" charset="-78"/>
              </a:rPr>
              <a:t>ارتفاع:                        5 تا 100 متر</a:t>
            </a:r>
            <a:endParaRPr lang="en-US" sz="2400" dirty="0">
              <a:cs typeface="B Zar" panose="00000400000000000000" pitchFamily="2" charset="-78"/>
            </a:endParaRPr>
          </a:p>
          <a:p>
            <a:pPr marL="0" indent="0" algn="r" rtl="1">
              <a:buNone/>
            </a:pPr>
            <a:r>
              <a:rPr lang="fa-IR" sz="2400" dirty="0">
                <a:cs typeface="B Zar" panose="00000400000000000000" pitchFamily="2" charset="-78"/>
              </a:rPr>
              <a:t>دور موتور:                  1450 دور بر دقیقه و یا 2900 در بر دقیقه</a:t>
            </a:r>
            <a:endParaRPr lang="en-US" sz="2400" dirty="0">
              <a:cs typeface="B Zar" panose="00000400000000000000" pitchFamily="2" charset="-78"/>
            </a:endParaRPr>
          </a:p>
          <a:p>
            <a:pPr marL="0" indent="0" algn="r" rtl="1">
              <a:buNone/>
            </a:pPr>
            <a:r>
              <a:rPr lang="fa-IR" sz="2400" dirty="0">
                <a:cs typeface="B Zar" panose="00000400000000000000" pitchFamily="2" charset="-78"/>
              </a:rPr>
              <a:t> </a:t>
            </a:r>
            <a:endParaRPr lang="en-US" sz="2400" dirty="0">
              <a:cs typeface="B Zar" panose="00000400000000000000" pitchFamily="2" charset="-78"/>
            </a:endParaRPr>
          </a:p>
          <a:p>
            <a:pPr marL="0" indent="0" algn="r">
              <a:buNone/>
            </a:pPr>
            <a:endParaRPr lang="en-US" sz="2400" dirty="0">
              <a:cs typeface="B Zar" panose="00000400000000000000" pitchFamily="2" charset="-78"/>
            </a:endParaRPr>
          </a:p>
        </p:txBody>
      </p:sp>
      <p:pic>
        <p:nvPicPr>
          <p:cNvPr id="4" name="Picture 3"/>
          <p:cNvPicPr/>
          <p:nvPr/>
        </p:nvPicPr>
        <p:blipFill rotWithShape="1">
          <a:blip r:embed="rId2">
            <a:extLst>
              <a:ext uri="{28A0092B-C50C-407E-A947-70E740481C1C}">
                <a14:useLocalDpi xmlns:a14="http://schemas.microsoft.com/office/drawing/2010/main" val="0"/>
              </a:ext>
            </a:extLst>
          </a:blip>
          <a:srcRect l="22611" r="19063"/>
          <a:stretch/>
        </p:blipFill>
        <p:spPr bwMode="auto">
          <a:xfrm>
            <a:off x="419819" y="152400"/>
            <a:ext cx="3048000" cy="2040147"/>
          </a:xfrm>
          <a:prstGeom prst="rect">
            <a:avLst/>
          </a:prstGeom>
          <a:ln>
            <a:noFill/>
          </a:ln>
          <a:extLst>
            <a:ext uri="{53640926-AAD7-44D8-BBD7-CCE9431645EC}">
              <a14:shadowObscured xmlns:a14="http://schemas.microsoft.com/office/drawing/2010/main"/>
            </a:ext>
          </a:extLst>
        </p:spPr>
      </p:pic>
      <p:sp>
        <p:nvSpPr>
          <p:cNvPr id="5" name="Footer Placeholder 4"/>
          <p:cNvSpPr>
            <a:spLocks noGrp="1"/>
          </p:cNvSpPr>
          <p:nvPr>
            <p:ph type="ftr" sz="quarter" idx="11"/>
          </p:nvPr>
        </p:nvSpPr>
        <p:spPr/>
        <p:txBody>
          <a:bodyPr/>
          <a:lstStyle/>
          <a:p>
            <a:r>
              <a:rPr lang="en-US" smtClean="0"/>
              <a:t>Dr. Mahdi Gheysari, Isfahan Univ. of Technology, https://gheysari.iut.ac.ir</a:t>
            </a:r>
            <a:endParaRPr lang="en-US" dirty="0"/>
          </a:p>
        </p:txBody>
      </p:sp>
    </p:spTree>
    <p:extLst>
      <p:ext uri="{BB962C8B-B14F-4D97-AF65-F5344CB8AC3E}">
        <p14:creationId xmlns:p14="http://schemas.microsoft.com/office/powerpoint/2010/main" val="4842727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324600"/>
          </a:xfrm>
        </p:spPr>
        <p:txBody>
          <a:bodyPr>
            <a:noAutofit/>
          </a:bodyPr>
          <a:lstStyle/>
          <a:p>
            <a:pPr algn="just" rtl="1"/>
            <a:r>
              <a:rPr lang="fa-IR" sz="2400" dirty="0">
                <a:cs typeface="B Zar" panose="00000400000000000000" pitchFamily="2" charset="-78"/>
              </a:rPr>
              <a:t>- ساختمان </a:t>
            </a:r>
            <a:r>
              <a:rPr lang="fa-IR" sz="2400" dirty="0" smtClean="0">
                <a:cs typeface="B Zar" panose="00000400000000000000" pitchFamily="2" charset="-78"/>
              </a:rPr>
              <a:t>پمپ گریز از مرکز</a:t>
            </a:r>
            <a:endParaRPr lang="en-US" sz="2400" dirty="0">
              <a:cs typeface="B Zar" panose="00000400000000000000" pitchFamily="2" charset="-78"/>
            </a:endParaRPr>
          </a:p>
          <a:p>
            <a:pPr algn="just" rtl="1"/>
            <a:r>
              <a:rPr lang="fa-IR" sz="2400" dirty="0">
                <a:cs typeface="B Zar" panose="00000400000000000000" pitchFamily="2" charset="-78"/>
              </a:rPr>
              <a:t>بدنه این پمپ‌ها ساده بوده، معمولاً از جنس چدن خاکستری ساخته می‌شوند اما در بسیاری از پروژه‌ها، برای ماندگاری بالاتر و مقاومت در مقابل سایش و تنش‌های مختلف، از جنس چدن داکتیل نیز ساخته می‌شود. با توجه به اینکه معمولاً در این نوع پمپ‌ها، دهانه مکش پمپ در راستای محور پمپ و نیرومحرکه قرار می‌گیرد، چیدمان ساده‌ای با رعایت موارد استانداردی در ایستگاه پمپاژ خواهد داشت و ایستگاه را ساده‌تر می‌کند.</a:t>
            </a:r>
            <a:endParaRPr lang="en-US" sz="2400" dirty="0">
              <a:cs typeface="B Zar" panose="00000400000000000000" pitchFamily="2" charset="-78"/>
            </a:endParaRPr>
          </a:p>
          <a:p>
            <a:pPr algn="just" rtl="1"/>
            <a:r>
              <a:rPr lang="fa-IR" sz="2400" dirty="0">
                <a:cs typeface="B Zar" panose="00000400000000000000" pitchFamily="2" charset="-78"/>
              </a:rPr>
              <a:t>پمپ گريز از مرکز افقي، با محفظه حلزوني، يک طبقه، پروانه يکسرآويز، موتور جدا، تک مکشه مرکزي مي‌باشد. پروانه پمپ بالانس ديناميکي بوده و محور به وسيله آببند مکانيکي و يا نوار گرافيتي آب‌بندي مي‌شود. اين پمپ‌ها طوري طراحي شده‌اند که روتور و پايه ياتاقان آن به راحتي از طرف الکتروموتور بدون جدا کردن از سيستم لوله کشي قابل باز شدن مي‌باشد. </a:t>
            </a:r>
            <a:endParaRPr lang="en-US" sz="2400" dirty="0">
              <a:cs typeface="B Zar" panose="00000400000000000000" pitchFamily="2" charset="-78"/>
            </a:endParaRPr>
          </a:p>
          <a:p>
            <a:pPr algn="just" rtl="1"/>
            <a:r>
              <a:rPr lang="fa-IR" sz="2400" dirty="0">
                <a:cs typeface="B Zar" panose="00000400000000000000" pitchFamily="2" charset="-78"/>
              </a:rPr>
              <a:t>لازم به ذکر است که با توجه به قدمت ساخت و استفاده از این نوع پمپ‌ها در صنعت آب و فاضلاب، دانش فنی تعمیرات و نگهداری آن در بیشتر جاهای کشور وجود دارد و هزینه‌های قطعات کمتری نیز طلب می‌کند. سادگی ساختمان پمپ، باعث شده آموزش تعمیرات آن براحتی میسر گردد.</a:t>
            </a:r>
            <a:endParaRPr lang="en-US" sz="2400" dirty="0">
              <a:cs typeface="B Zar" panose="00000400000000000000" pitchFamily="2" charset="-78"/>
            </a:endParaRPr>
          </a:p>
          <a:p>
            <a:pPr algn="just"/>
            <a:endParaRPr lang="en-US" sz="2400" dirty="0">
              <a:cs typeface="B Zar" panose="00000400000000000000" pitchFamily="2" charset="-78"/>
            </a:endParaRPr>
          </a:p>
        </p:txBody>
      </p:sp>
      <p:sp>
        <p:nvSpPr>
          <p:cNvPr id="2" name="Footer Placeholder 1"/>
          <p:cNvSpPr>
            <a:spLocks noGrp="1"/>
          </p:cNvSpPr>
          <p:nvPr>
            <p:ph type="ftr" sz="quarter" idx="11"/>
          </p:nvPr>
        </p:nvSpPr>
        <p:spPr/>
        <p:txBody>
          <a:bodyPr/>
          <a:lstStyle/>
          <a:p>
            <a:r>
              <a:rPr lang="en-US" smtClean="0"/>
              <a:t>Dr. Mahdi Gheysari, Isfahan Univ. of Technology, https://gheysari.iut.ac.ir</a:t>
            </a:r>
            <a:endParaRPr lang="en-US" dirty="0"/>
          </a:p>
        </p:txBody>
      </p:sp>
    </p:spTree>
    <p:extLst>
      <p:ext uri="{BB962C8B-B14F-4D97-AF65-F5344CB8AC3E}">
        <p14:creationId xmlns:p14="http://schemas.microsoft.com/office/powerpoint/2010/main" val="93662124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algn="r" rtl="1"/>
            <a:r>
              <a:rPr lang="fa-IR" sz="2400" b="1" dirty="0">
                <a:cs typeface="B Zar" panose="00000400000000000000" pitchFamily="2" charset="-78"/>
              </a:rPr>
              <a:t>پمپ‌هاي گريز از مركز فشارقوي (افقي) </a:t>
            </a:r>
            <a:endParaRPr lang="en-US" sz="2400" b="1" dirty="0">
              <a:cs typeface="B Zar" panose="00000400000000000000" pitchFamily="2" charset="-78"/>
            </a:endParaRPr>
          </a:p>
          <a:p>
            <a:pPr algn="r" rtl="1"/>
            <a:r>
              <a:rPr lang="fa-IR" sz="2400" i="1" dirty="0">
                <a:cs typeface="B Zar" panose="00000400000000000000" pitchFamily="2" charset="-78"/>
              </a:rPr>
              <a:t>الف- مواردكاربرد</a:t>
            </a:r>
            <a:endParaRPr lang="en-US" sz="2400" dirty="0">
              <a:cs typeface="B Zar" panose="00000400000000000000" pitchFamily="2" charset="-78"/>
            </a:endParaRPr>
          </a:p>
          <a:p>
            <a:pPr algn="r" rtl="1"/>
            <a:r>
              <a:rPr lang="fa-IR" sz="2400" dirty="0">
                <a:cs typeface="B Zar" panose="00000400000000000000" pitchFamily="2" charset="-78"/>
              </a:rPr>
              <a:t>براي انتقال آب شهرها، آب‌هاي مصارف صنعتي و کشاورزی، بوستر پمپ، مراکز آبياري تحت فشار و همچنين به عنوان پمپ تغذيه ديگ بخار، پمپاژ آب کندانس شده، تأسيسات آب گرم و سرد و پمپهاي آتش نشاني مورد استفاده قرار مي‌گيرد. </a:t>
            </a:r>
            <a:endParaRPr lang="en-US" sz="2400" dirty="0">
              <a:cs typeface="B Zar" panose="00000400000000000000" pitchFamily="2" charset="-78"/>
            </a:endParaRPr>
          </a:p>
          <a:p>
            <a:pPr algn="r" rtl="1"/>
            <a:r>
              <a:rPr lang="fa-IR" sz="2400" dirty="0">
                <a:cs typeface="B Zar" panose="00000400000000000000" pitchFamily="2" charset="-78"/>
              </a:rPr>
              <a:t> </a:t>
            </a:r>
            <a:endParaRPr lang="en-US" sz="2400" dirty="0">
              <a:cs typeface="B Zar" panose="00000400000000000000" pitchFamily="2" charset="-78"/>
            </a:endParaRPr>
          </a:p>
          <a:p>
            <a:pPr algn="r" rtl="1"/>
            <a:r>
              <a:rPr lang="fa-IR" sz="2400" i="1" dirty="0">
                <a:cs typeface="B Zar" panose="00000400000000000000" pitchFamily="2" charset="-78"/>
              </a:rPr>
              <a:t>ب- مشخصات پمپ</a:t>
            </a:r>
            <a:endParaRPr lang="en-US" sz="2400" dirty="0">
              <a:cs typeface="B Zar" panose="00000400000000000000" pitchFamily="2" charset="-78"/>
            </a:endParaRPr>
          </a:p>
          <a:p>
            <a:pPr algn="r" rtl="1"/>
            <a:r>
              <a:rPr lang="fa-IR" sz="2400" dirty="0">
                <a:cs typeface="B Zar" panose="00000400000000000000" pitchFamily="2" charset="-78"/>
              </a:rPr>
              <a:t>قطر خروجي:                32 تا 200 ميلي متر</a:t>
            </a:r>
            <a:endParaRPr lang="en-US" sz="2400" dirty="0">
              <a:cs typeface="B Zar" panose="00000400000000000000" pitchFamily="2" charset="-78"/>
            </a:endParaRPr>
          </a:p>
          <a:p>
            <a:pPr algn="r" rtl="1"/>
            <a:r>
              <a:rPr lang="fa-IR" sz="2400" dirty="0">
                <a:cs typeface="B Zar" panose="00000400000000000000" pitchFamily="2" charset="-78"/>
              </a:rPr>
              <a:t>ظرفيت آبدهي:              2 تا 1000 متر مکعب در ساعت</a:t>
            </a:r>
            <a:endParaRPr lang="en-US" sz="2400" dirty="0">
              <a:cs typeface="B Zar" panose="00000400000000000000" pitchFamily="2" charset="-78"/>
            </a:endParaRPr>
          </a:p>
          <a:p>
            <a:pPr algn="r" rtl="1"/>
            <a:r>
              <a:rPr lang="fa-IR" sz="2400" dirty="0">
                <a:cs typeface="B Zar" panose="00000400000000000000" pitchFamily="2" charset="-78"/>
              </a:rPr>
              <a:t>ارتفاع:                        تا 700 متر</a:t>
            </a:r>
            <a:endParaRPr lang="en-US" sz="2400" dirty="0">
              <a:cs typeface="B Zar" panose="00000400000000000000" pitchFamily="2" charset="-78"/>
            </a:endParaRPr>
          </a:p>
          <a:p>
            <a:pPr algn="r" rtl="1"/>
            <a:r>
              <a:rPr lang="fa-IR" sz="2400" dirty="0">
                <a:cs typeface="B Zar" panose="00000400000000000000" pitchFamily="2" charset="-78"/>
              </a:rPr>
              <a:t>دور موتور:                  1450 دور در دقیقه و یا 2900 دور در دقیقه</a:t>
            </a:r>
            <a:endParaRPr lang="en-US" sz="2400" dirty="0">
              <a:cs typeface="B Zar" panose="00000400000000000000" pitchFamily="2" charset="-78"/>
            </a:endParaRPr>
          </a:p>
          <a:p>
            <a:pPr algn="r"/>
            <a:endParaRPr lang="en-US" sz="2400" dirty="0">
              <a:cs typeface="B Zar" panose="00000400000000000000" pitchFamily="2" charset="-78"/>
            </a:endParaRPr>
          </a:p>
        </p:txBody>
      </p:sp>
      <p:pic>
        <p:nvPicPr>
          <p:cNvPr id="4" name="Picture 3"/>
          <p:cNvPicPr>
            <a:picLocks noChangeAspect="1" noChangeArrowheads="1"/>
          </p:cNvPicPr>
          <p:nvPr/>
        </p:nvPicPr>
        <p:blipFill>
          <a:blip r:embed="rId2" cstate="print"/>
          <a:srcRect/>
          <a:stretch>
            <a:fillRect/>
          </a:stretch>
        </p:blipFill>
        <p:spPr bwMode="auto">
          <a:xfrm>
            <a:off x="381000" y="237257"/>
            <a:ext cx="2819400" cy="1823180"/>
          </a:xfrm>
          <a:prstGeom prst="rect">
            <a:avLst/>
          </a:prstGeom>
          <a:noFill/>
          <a:ln w="9525">
            <a:noFill/>
            <a:miter lim="800000"/>
            <a:headEnd/>
            <a:tailEnd/>
          </a:ln>
        </p:spPr>
      </p:pic>
      <p:sp>
        <p:nvSpPr>
          <p:cNvPr id="5" name="Footer Placeholder 4"/>
          <p:cNvSpPr>
            <a:spLocks noGrp="1"/>
          </p:cNvSpPr>
          <p:nvPr>
            <p:ph type="ftr" sz="quarter" idx="11"/>
          </p:nvPr>
        </p:nvSpPr>
        <p:spPr/>
        <p:txBody>
          <a:bodyPr/>
          <a:lstStyle/>
          <a:p>
            <a:r>
              <a:rPr lang="en-US" smtClean="0"/>
              <a:t>Dr. Mahdi Gheysari, Isfahan Univ. of Technology, https://gheysari.iut.ac.ir</a:t>
            </a:r>
            <a:endParaRPr lang="en-US" dirty="0"/>
          </a:p>
        </p:txBody>
      </p:sp>
    </p:spTree>
    <p:extLst>
      <p:ext uri="{BB962C8B-B14F-4D97-AF65-F5344CB8AC3E}">
        <p14:creationId xmlns:p14="http://schemas.microsoft.com/office/powerpoint/2010/main" val="12362856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noAutofit/>
          </a:bodyPr>
          <a:lstStyle/>
          <a:p>
            <a:pPr algn="just" rtl="1"/>
            <a:r>
              <a:rPr lang="fa-IR" sz="2200" i="1" dirty="0">
                <a:cs typeface="B Zar" panose="00000400000000000000" pitchFamily="2" charset="-78"/>
              </a:rPr>
              <a:t>- ساختمان </a:t>
            </a:r>
            <a:r>
              <a:rPr lang="fa-IR" sz="2200" i="1" dirty="0" smtClean="0">
                <a:cs typeface="B Zar" panose="00000400000000000000" pitchFamily="2" charset="-78"/>
              </a:rPr>
              <a:t>پمپ فشار قوی</a:t>
            </a:r>
            <a:endParaRPr lang="en-US" sz="2200" dirty="0">
              <a:cs typeface="B Zar" panose="00000400000000000000" pitchFamily="2" charset="-78"/>
            </a:endParaRPr>
          </a:p>
          <a:p>
            <a:pPr algn="just" rtl="1"/>
            <a:r>
              <a:rPr lang="fa-IR" sz="2200" dirty="0">
                <a:cs typeface="B Zar" panose="00000400000000000000" pitchFamily="2" charset="-78"/>
              </a:rPr>
              <a:t>این پمپ‌ها در حقیقت، پمپ‌های سری بوده که بصورت متمرکز قرار گرفته‌اند. پمپ افقي گريز از مرکز فشار قوي با پروانه‌هاي بين ياتاقاني، موتور جدا، چند طبقه و با محفظه‌هاي شعاعي(برش قائم) مي‌باشد. </a:t>
            </a:r>
            <a:endParaRPr lang="en-US" sz="2200" dirty="0">
              <a:cs typeface="B Zar" panose="00000400000000000000" pitchFamily="2" charset="-78"/>
            </a:endParaRPr>
          </a:p>
          <a:p>
            <a:pPr algn="just" rtl="1"/>
            <a:r>
              <a:rPr lang="fa-IR" sz="2200" dirty="0">
                <a:cs typeface="B Zar" panose="00000400000000000000" pitchFamily="2" charset="-78"/>
              </a:rPr>
              <a:t>هر طبقه توسط اورينگ يا واشر کاغذي آب‌بندي مي‌شود. طبقات به وسيله پيچ بست بهم ديگر بسته مي‌شوند. پايه‌هاي نگهدارنده پمپ به صورت يکپارچه و با محفظه مکش و رانش ريخته‌گري شده‌اند. نيروهاي شعاعي و محوري وارد بر محور پمپ توسط دو عدد بلبرينگ گريس کاري شده که در دو طرف پروانه‌ها واقع شده‌اند تحمل مي‌شود. </a:t>
            </a:r>
            <a:endParaRPr lang="en-US" sz="2200" dirty="0">
              <a:cs typeface="B Zar" panose="00000400000000000000" pitchFamily="2" charset="-78"/>
            </a:endParaRPr>
          </a:p>
          <a:p>
            <a:pPr algn="just" rtl="1"/>
            <a:r>
              <a:rPr lang="fa-IR" sz="2200" dirty="0">
                <a:cs typeface="B Zar" panose="00000400000000000000" pitchFamily="2" charset="-78"/>
              </a:rPr>
              <a:t>بدنه این پمپ‌ها نیز از انواع چدن‌ها قابل ساخت می‌باشد که با توجه به نیاز پروژه‌ها تعیین می‌گردد. این پمپ‌‌ها برای ارتفاع‌های زیاد مناسب بوده و بطور متوسط، جریان خروجی کمتری نسبت به پمپ‌های حلزونی دارند. برای ارتفاع‌های زیر 100 متر، با توجه به سادگی بیشتر و قیمت ارزانتر و تعمیرات و نگهداری آسان‌تر، پمپ‌های حلزونی در اولویت می‌باشند.</a:t>
            </a:r>
            <a:endParaRPr lang="en-US" sz="2200" dirty="0">
              <a:cs typeface="B Zar" panose="00000400000000000000" pitchFamily="2" charset="-78"/>
            </a:endParaRPr>
          </a:p>
          <a:p>
            <a:pPr algn="just" rtl="1"/>
            <a:r>
              <a:rPr lang="fa-IR" sz="2200" dirty="0">
                <a:cs typeface="B Zar" panose="00000400000000000000" pitchFamily="2" charset="-78"/>
              </a:rPr>
              <a:t>بیشتر انواع این پمپ‌ها نیز سالهاست در ایران تولید شده و مورد استفاده قرار گرفته‌اند و در صنعت آب و فاضلاب، مرسوم تلقی می‌گردند. تعمیرات و نگهداری آنها نسبتاً آسان است و بیشتر انواع آن بخاطر تولید انبوه، قیمت مناسبی پیدا کرده‌اند.</a:t>
            </a:r>
            <a:endParaRPr lang="en-US" sz="2200" dirty="0">
              <a:cs typeface="B Zar" panose="00000400000000000000" pitchFamily="2" charset="-78"/>
            </a:endParaRPr>
          </a:p>
          <a:p>
            <a:pPr algn="just" rtl="1"/>
            <a:r>
              <a:rPr lang="fa-IR" sz="2200" dirty="0">
                <a:cs typeface="B Zar" panose="00000400000000000000" pitchFamily="2" charset="-78"/>
              </a:rPr>
              <a:t>در استفاده از این پمپ‌ها باید این نکته مد نظر قرار گیرد که مکش پمپ از کنار بوده و رانش آن در بالا قرار گرفته است، بنابراین در چیدمان ایستگاه پمپاژ </a:t>
            </a:r>
            <a:r>
              <a:rPr lang="fa-IR" sz="2200" dirty="0" smtClean="0">
                <a:cs typeface="B Zar" panose="00000400000000000000" pitchFamily="2" charset="-78"/>
              </a:rPr>
              <a:t>می‌بایست </a:t>
            </a:r>
            <a:r>
              <a:rPr lang="fa-IR" sz="2200" dirty="0">
                <a:cs typeface="B Zar" panose="00000400000000000000" pitchFamily="2" charset="-78"/>
              </a:rPr>
              <a:t>دقت ویژه‌ای داشت.</a:t>
            </a:r>
            <a:endParaRPr lang="en-US" sz="2200" dirty="0">
              <a:cs typeface="B Zar" panose="00000400000000000000" pitchFamily="2" charset="-78"/>
            </a:endParaRPr>
          </a:p>
          <a:p>
            <a:pPr algn="just" rtl="1"/>
            <a:r>
              <a:rPr lang="fa-IR" sz="2200" dirty="0">
                <a:cs typeface="B Zar" panose="00000400000000000000" pitchFamily="2" charset="-78"/>
              </a:rPr>
              <a:t> </a:t>
            </a:r>
            <a:endParaRPr lang="en-US" sz="2200" dirty="0">
              <a:cs typeface="B Zar" panose="00000400000000000000" pitchFamily="2" charset="-78"/>
            </a:endParaRPr>
          </a:p>
          <a:p>
            <a:pPr algn="just"/>
            <a:endParaRPr lang="en-US" sz="2200" dirty="0">
              <a:cs typeface="B Zar" panose="00000400000000000000" pitchFamily="2" charset="-78"/>
            </a:endParaRPr>
          </a:p>
        </p:txBody>
      </p:sp>
      <p:sp>
        <p:nvSpPr>
          <p:cNvPr id="2" name="Footer Placeholder 1"/>
          <p:cNvSpPr>
            <a:spLocks noGrp="1"/>
          </p:cNvSpPr>
          <p:nvPr>
            <p:ph type="ftr" sz="quarter" idx="11"/>
          </p:nvPr>
        </p:nvSpPr>
        <p:spPr/>
        <p:txBody>
          <a:bodyPr/>
          <a:lstStyle/>
          <a:p>
            <a:r>
              <a:rPr lang="en-US" smtClean="0"/>
              <a:t>Dr. Mahdi Gheysari, Isfahan Univ. of Technology, https://gheysari.iut.ac.ir</a:t>
            </a:r>
            <a:endParaRPr lang="en-US" dirty="0"/>
          </a:p>
        </p:txBody>
      </p:sp>
    </p:spTree>
    <p:extLst>
      <p:ext uri="{BB962C8B-B14F-4D97-AF65-F5344CB8AC3E}">
        <p14:creationId xmlns:p14="http://schemas.microsoft.com/office/powerpoint/2010/main" val="403143830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dirty="0" smtClean="0">
                <a:cs typeface="B Titr" pitchFamily="2" charset="-78"/>
              </a:rPr>
              <a:t>پمپ های سانتریفیوژی چند طبقه</a:t>
            </a:r>
            <a:endParaRPr lang="en-US" dirty="0">
              <a:cs typeface="B Titr" pitchFamily="2" charset="-78"/>
            </a:endParaRPr>
          </a:p>
        </p:txBody>
      </p:sp>
      <p:sp>
        <p:nvSpPr>
          <p:cNvPr id="4" name="TextBox 3"/>
          <p:cNvSpPr txBox="1"/>
          <p:nvPr/>
        </p:nvSpPr>
        <p:spPr>
          <a:xfrm>
            <a:off x="381000" y="1676400"/>
            <a:ext cx="8618065" cy="400110"/>
          </a:xfrm>
          <a:prstGeom prst="rect">
            <a:avLst/>
          </a:prstGeom>
          <a:noFill/>
        </p:spPr>
        <p:txBody>
          <a:bodyPr wrap="none" rtlCol="0">
            <a:spAutoFit/>
          </a:bodyPr>
          <a:lstStyle/>
          <a:p>
            <a:r>
              <a:rPr lang="fa-IR" sz="2000" dirty="0" smtClean="0">
                <a:cs typeface="B Titr" pitchFamily="2" charset="-78"/>
              </a:rPr>
              <a:t>به منظور دستیابی به فشار خروجی بیشتر چند پروانه در یک پمپ با توجه به نیاز استفاده میشوند.</a:t>
            </a:r>
            <a:endParaRPr lang="en-US" sz="2000" dirty="0" smtClean="0">
              <a:cs typeface="B Titr" pitchFamily="2" charset="-78"/>
            </a:endParaRPr>
          </a:p>
        </p:txBody>
      </p:sp>
      <p:pic>
        <p:nvPicPr>
          <p:cNvPr id="2051" name="Picture 3"/>
          <p:cNvPicPr>
            <a:picLocks noChangeAspect="1" noChangeArrowheads="1"/>
          </p:cNvPicPr>
          <p:nvPr/>
        </p:nvPicPr>
        <p:blipFill>
          <a:blip r:embed="rId3" cstate="print"/>
          <a:srcRect/>
          <a:stretch>
            <a:fillRect/>
          </a:stretch>
        </p:blipFill>
        <p:spPr bwMode="auto">
          <a:xfrm>
            <a:off x="1447800" y="2485714"/>
            <a:ext cx="6172200" cy="3991286"/>
          </a:xfrm>
          <a:prstGeom prst="rect">
            <a:avLst/>
          </a:prstGeom>
          <a:noFill/>
          <a:ln w="9525">
            <a:noFill/>
            <a:miter lim="800000"/>
            <a:headEnd/>
            <a:tailEnd/>
          </a:ln>
        </p:spPr>
      </p:pic>
      <p:sp>
        <p:nvSpPr>
          <p:cNvPr id="3" name="Footer Placeholder 2"/>
          <p:cNvSpPr>
            <a:spLocks noGrp="1"/>
          </p:cNvSpPr>
          <p:nvPr>
            <p:ph type="ftr" sz="quarter" idx="11"/>
          </p:nvPr>
        </p:nvSpPr>
        <p:spPr/>
        <p:txBody>
          <a:bodyPr/>
          <a:lstStyle/>
          <a:p>
            <a:r>
              <a:rPr lang="en-US" smtClean="0"/>
              <a:t>Dr. Mahdi Gheysari, Isfahan Univ. of Technology, https://gheysari.iut.ac.ir</a:t>
            </a:r>
            <a:endParaRPr lang="en-US" dirty="0"/>
          </a:p>
        </p:txBody>
      </p:sp>
    </p:spTree>
    <p:extLst>
      <p:ext uri="{BB962C8B-B14F-4D97-AF65-F5344CB8AC3E}">
        <p14:creationId xmlns:p14="http://schemas.microsoft.com/office/powerpoint/2010/main" val="329684313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18435" name="Rectangle 3"/>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18436" name="Rectangle 4"/>
          <p:cNvSpPr>
            <a:spLocks noGrp="1" noChangeArrowheads="1"/>
          </p:cNvSpPr>
          <p:nvPr>
            <p:ph type="title"/>
          </p:nvPr>
        </p:nvSpPr>
        <p:spPr>
          <a:xfrm>
            <a:off x="457200" y="325438"/>
            <a:ext cx="8229600" cy="1371600"/>
          </a:xfrm>
          <a:noFill/>
        </p:spPr>
        <p:txBody>
          <a:bodyPr lIns="90488" tIns="44450" rIns="90488" bIns="44450"/>
          <a:lstStyle/>
          <a:p>
            <a:pPr algn="ctr" eaLnBrk="1" hangingPunct="1"/>
            <a:r>
              <a:rPr lang="en-US" smtClean="0"/>
              <a:t>Two Impellers in Series</a:t>
            </a:r>
          </a:p>
        </p:txBody>
      </p:sp>
      <p:pic>
        <p:nvPicPr>
          <p:cNvPr id="18437" name="Picture 5"/>
          <p:cNvPicPr>
            <a:picLocks noChangeArrowheads="1"/>
          </p:cNvPicPr>
          <p:nvPr/>
        </p:nvPicPr>
        <p:blipFill>
          <a:blip r:embed="rId3" cstate="print"/>
          <a:srcRect l="1993" t="1802" r="1993" b="1802"/>
          <a:stretch>
            <a:fillRect/>
          </a:stretch>
        </p:blipFill>
        <p:spPr bwMode="auto">
          <a:xfrm>
            <a:off x="747713" y="1408113"/>
            <a:ext cx="3998912" cy="4427537"/>
          </a:xfrm>
          <a:prstGeom prst="rect">
            <a:avLst/>
          </a:prstGeom>
          <a:noFill/>
          <a:ln w="12700">
            <a:noFill/>
            <a:miter lim="800000"/>
            <a:headEnd/>
            <a:tailEnd/>
          </a:ln>
        </p:spPr>
      </p:pic>
      <p:pic>
        <p:nvPicPr>
          <p:cNvPr id="18438" name="Picture 6"/>
          <p:cNvPicPr>
            <a:picLocks noChangeArrowheads="1"/>
          </p:cNvPicPr>
          <p:nvPr/>
        </p:nvPicPr>
        <p:blipFill>
          <a:blip r:embed="rId3" cstate="print"/>
          <a:srcRect l="1993" t="1802" r="1993" b="1802"/>
          <a:stretch>
            <a:fillRect/>
          </a:stretch>
        </p:blipFill>
        <p:spPr bwMode="auto">
          <a:xfrm>
            <a:off x="4395788" y="1406525"/>
            <a:ext cx="3984625" cy="4432300"/>
          </a:xfrm>
          <a:prstGeom prst="rect">
            <a:avLst/>
          </a:prstGeom>
          <a:noFill/>
          <a:ln w="12700">
            <a:noFill/>
            <a:miter lim="800000"/>
            <a:headEnd/>
            <a:tailEnd/>
          </a:ln>
        </p:spPr>
      </p:pic>
      <p:sp>
        <p:nvSpPr>
          <p:cNvPr id="18439" name="Line 7"/>
          <p:cNvSpPr>
            <a:spLocks noChangeShapeType="1"/>
          </p:cNvSpPr>
          <p:nvPr/>
        </p:nvSpPr>
        <p:spPr bwMode="auto">
          <a:xfrm>
            <a:off x="981075" y="3511550"/>
            <a:ext cx="2198688" cy="0"/>
          </a:xfrm>
          <a:prstGeom prst="line">
            <a:avLst/>
          </a:prstGeom>
          <a:noFill/>
          <a:ln w="127000">
            <a:solidFill>
              <a:srgbClr val="D00000"/>
            </a:solidFill>
            <a:round/>
            <a:headEnd/>
            <a:tailEnd type="triangle" w="med" len="med"/>
          </a:ln>
        </p:spPr>
        <p:txBody>
          <a:bodyPr wrap="none" anchor="ctr"/>
          <a:lstStyle/>
          <a:p>
            <a:endParaRPr lang="en-US"/>
          </a:p>
        </p:txBody>
      </p:sp>
      <p:sp>
        <p:nvSpPr>
          <p:cNvPr id="18440" name="Line 8"/>
          <p:cNvSpPr>
            <a:spLocks noChangeShapeType="1"/>
          </p:cNvSpPr>
          <p:nvPr/>
        </p:nvSpPr>
        <p:spPr bwMode="auto">
          <a:xfrm flipV="1">
            <a:off x="3949700" y="3448050"/>
            <a:ext cx="669925" cy="1301750"/>
          </a:xfrm>
          <a:prstGeom prst="line">
            <a:avLst/>
          </a:prstGeom>
          <a:noFill/>
          <a:ln w="127000">
            <a:solidFill>
              <a:srgbClr val="D00000"/>
            </a:solidFill>
            <a:round/>
            <a:headEnd/>
            <a:tailEnd type="triangle" w="med" len="med"/>
          </a:ln>
        </p:spPr>
        <p:txBody>
          <a:bodyPr wrap="none" anchor="ctr"/>
          <a:lstStyle/>
          <a:p>
            <a:endParaRPr lang="en-US"/>
          </a:p>
        </p:txBody>
      </p:sp>
      <p:sp>
        <p:nvSpPr>
          <p:cNvPr id="18441" name="Line 9"/>
          <p:cNvSpPr>
            <a:spLocks noChangeShapeType="1"/>
          </p:cNvSpPr>
          <p:nvPr/>
        </p:nvSpPr>
        <p:spPr bwMode="auto">
          <a:xfrm>
            <a:off x="5233988" y="3473450"/>
            <a:ext cx="1620837" cy="20638"/>
          </a:xfrm>
          <a:prstGeom prst="line">
            <a:avLst/>
          </a:prstGeom>
          <a:noFill/>
          <a:ln w="127000">
            <a:solidFill>
              <a:srgbClr val="D00000"/>
            </a:solidFill>
            <a:round/>
            <a:headEnd/>
            <a:tailEnd type="triangle" w="med" len="med"/>
          </a:ln>
        </p:spPr>
        <p:txBody>
          <a:bodyPr wrap="none" anchor="ctr"/>
          <a:lstStyle/>
          <a:p>
            <a:endParaRPr lang="en-US"/>
          </a:p>
        </p:txBody>
      </p:sp>
      <p:sp>
        <p:nvSpPr>
          <p:cNvPr id="18442" name="Line 10"/>
          <p:cNvSpPr>
            <a:spLocks noChangeShapeType="1"/>
          </p:cNvSpPr>
          <p:nvPr/>
        </p:nvSpPr>
        <p:spPr bwMode="auto">
          <a:xfrm flipV="1">
            <a:off x="7669213" y="3425825"/>
            <a:ext cx="669925" cy="1301750"/>
          </a:xfrm>
          <a:prstGeom prst="line">
            <a:avLst/>
          </a:prstGeom>
          <a:noFill/>
          <a:ln w="127000">
            <a:solidFill>
              <a:srgbClr val="D00000"/>
            </a:solidFill>
            <a:round/>
            <a:headEnd/>
            <a:tailEnd type="triangle" w="med" len="med"/>
          </a:ln>
        </p:spPr>
        <p:txBody>
          <a:bodyPr wrap="none" anchor="ctr"/>
          <a:lstStyle/>
          <a:p>
            <a:endParaRPr lang="en-US"/>
          </a:p>
        </p:txBody>
      </p:sp>
      <p:sp>
        <p:nvSpPr>
          <p:cNvPr id="18443" name="Rectangle 11"/>
          <p:cNvSpPr>
            <a:spLocks noChangeArrowheads="1"/>
          </p:cNvSpPr>
          <p:nvPr/>
        </p:nvSpPr>
        <p:spPr bwMode="auto">
          <a:xfrm>
            <a:off x="4283075" y="4705350"/>
            <a:ext cx="2238375" cy="393700"/>
          </a:xfrm>
          <a:prstGeom prst="rect">
            <a:avLst/>
          </a:prstGeom>
          <a:noFill/>
          <a:ln w="12700">
            <a:noFill/>
            <a:miter lim="800000"/>
            <a:headEnd/>
            <a:tailEnd/>
          </a:ln>
        </p:spPr>
        <p:txBody>
          <a:bodyPr wrap="none" lIns="90488" tIns="44450" rIns="90488" bIns="44450">
            <a:spAutoFit/>
          </a:bodyPr>
          <a:lstStyle/>
          <a:p>
            <a:pPr algn="l"/>
            <a:r>
              <a:rPr lang="en-US" sz="2000" b="1" i="1">
                <a:solidFill>
                  <a:srgbClr val="D00000"/>
                </a:solidFill>
              </a:rPr>
              <a:t>Direction of Flow</a:t>
            </a:r>
          </a:p>
        </p:txBody>
      </p:sp>
      <p:sp>
        <p:nvSpPr>
          <p:cNvPr id="222220" name="Rectangle 12"/>
          <p:cNvSpPr>
            <a:spLocks noGrp="1" noChangeArrowheads="1"/>
          </p:cNvSpPr>
          <p:nvPr>
            <p:ph type="body" idx="1"/>
          </p:nvPr>
        </p:nvSpPr>
        <p:spPr>
          <a:xfrm>
            <a:off x="995363" y="5791200"/>
            <a:ext cx="4186237" cy="619125"/>
          </a:xfrm>
          <a:noFill/>
        </p:spPr>
        <p:txBody>
          <a:bodyPr lIns="90488" tIns="44450" rIns="90488" bIns="44450">
            <a:normAutofit fontScale="62500" lnSpcReduction="20000"/>
          </a:bodyPr>
          <a:lstStyle/>
          <a:p>
            <a:pPr eaLnBrk="1" hangingPunct="1"/>
            <a:r>
              <a:rPr lang="en-US" sz="2800" smtClean="0"/>
              <a:t>Twice the pressure</a:t>
            </a:r>
          </a:p>
          <a:p>
            <a:pPr eaLnBrk="1" hangingPunct="1"/>
            <a:r>
              <a:rPr lang="en-US" sz="2800" smtClean="0"/>
              <a:t>Same amount of water</a:t>
            </a:r>
          </a:p>
        </p:txBody>
      </p:sp>
      <p:sp>
        <p:nvSpPr>
          <p:cNvPr id="2" name="Footer Placeholder 1"/>
          <p:cNvSpPr>
            <a:spLocks noGrp="1"/>
          </p:cNvSpPr>
          <p:nvPr>
            <p:ph type="ftr" sz="quarter" idx="11"/>
          </p:nvPr>
        </p:nvSpPr>
        <p:spPr/>
        <p:txBody>
          <a:bodyPr/>
          <a:lstStyle/>
          <a:p>
            <a:r>
              <a:rPr lang="en-US" smtClean="0"/>
              <a:t>Dr. Mahdi Gheysari, Isfahan Univ. of Technology, https://gheysari.iut.ac.ir</a:t>
            </a:r>
            <a:endParaRPr lang="en-US" dirty="0"/>
          </a:p>
        </p:txBody>
      </p:sp>
    </p:spTree>
    <p:extLst>
      <p:ext uri="{BB962C8B-B14F-4D97-AF65-F5344CB8AC3E}">
        <p14:creationId xmlns:p14="http://schemas.microsoft.com/office/powerpoint/2010/main" val="4121086645"/>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22220">
                                            <p:txEl>
                                              <p:pRg st="0" end="0"/>
                                            </p:txEl>
                                          </p:spTgt>
                                        </p:tgtEl>
                                        <p:attrNameLst>
                                          <p:attrName>style.visibility</p:attrName>
                                        </p:attrNameLst>
                                      </p:cBhvr>
                                      <p:to>
                                        <p:strVal val="visible"/>
                                      </p:to>
                                    </p:set>
                                    <p:anim calcmode="lin" valueType="num">
                                      <p:cBhvr additive="base">
                                        <p:cTn id="7" dur="500" fill="hold"/>
                                        <p:tgtEl>
                                          <p:spTgt spid="22222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2222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22220">
                                            <p:txEl>
                                              <p:pRg st="1" end="1"/>
                                            </p:txEl>
                                          </p:spTgt>
                                        </p:tgtEl>
                                        <p:attrNameLst>
                                          <p:attrName>style.visibility</p:attrName>
                                        </p:attrNameLst>
                                      </p:cBhvr>
                                      <p:to>
                                        <p:strVal val="visible"/>
                                      </p:to>
                                    </p:set>
                                    <p:anim calcmode="lin" valueType="num">
                                      <p:cBhvr additive="base">
                                        <p:cTn id="13" dur="500" fill="hold"/>
                                        <p:tgtEl>
                                          <p:spTgt spid="222220">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22220">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220" grpId="0" build="p"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9458" name="Picture 1026"/>
          <p:cNvPicPr>
            <a:picLocks noChangeArrowheads="1"/>
          </p:cNvPicPr>
          <p:nvPr/>
        </p:nvPicPr>
        <p:blipFill>
          <a:blip r:embed="rId2" cstate="print"/>
          <a:srcRect l="1993" t="1802" r="1993" b="1802"/>
          <a:stretch>
            <a:fillRect/>
          </a:stretch>
        </p:blipFill>
        <p:spPr bwMode="auto">
          <a:xfrm>
            <a:off x="2633663" y="1962150"/>
            <a:ext cx="1992312" cy="2214563"/>
          </a:xfrm>
          <a:prstGeom prst="rect">
            <a:avLst/>
          </a:prstGeom>
          <a:noFill/>
          <a:ln w="12700">
            <a:noFill/>
            <a:miter lim="800000"/>
            <a:headEnd/>
            <a:tailEnd/>
          </a:ln>
        </p:spPr>
      </p:pic>
      <p:sp>
        <p:nvSpPr>
          <p:cNvPr id="19459" name="Rectangle 1027"/>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19460" name="Rectangle 1028"/>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19461" name="Rectangle 1029"/>
          <p:cNvSpPr>
            <a:spLocks noGrp="1" noChangeArrowheads="1"/>
          </p:cNvSpPr>
          <p:nvPr>
            <p:ph type="title"/>
          </p:nvPr>
        </p:nvSpPr>
        <p:spPr>
          <a:noFill/>
        </p:spPr>
        <p:txBody>
          <a:bodyPr lIns="90488" tIns="44450" rIns="90488" bIns="44450"/>
          <a:lstStyle/>
          <a:p>
            <a:pPr algn="ctr" eaLnBrk="1" hangingPunct="1"/>
            <a:r>
              <a:rPr lang="en-US" smtClean="0"/>
              <a:t>Multiple Impellers in Series</a:t>
            </a:r>
          </a:p>
        </p:txBody>
      </p:sp>
      <p:sp>
        <p:nvSpPr>
          <p:cNvPr id="223238" name="Rectangle 1030"/>
          <p:cNvSpPr>
            <a:spLocks noGrp="1" noChangeArrowheads="1"/>
          </p:cNvSpPr>
          <p:nvPr>
            <p:ph type="body" idx="1"/>
          </p:nvPr>
        </p:nvSpPr>
        <p:spPr>
          <a:xfrm>
            <a:off x="838200" y="4419600"/>
            <a:ext cx="7391400" cy="1214438"/>
          </a:xfrm>
          <a:noFill/>
        </p:spPr>
        <p:txBody>
          <a:bodyPr lIns="90488" tIns="44450" rIns="90488" bIns="44450">
            <a:normAutofit fontScale="77500" lnSpcReduction="20000"/>
          </a:bodyPr>
          <a:lstStyle/>
          <a:p>
            <a:pPr eaLnBrk="1" hangingPunct="1"/>
            <a:r>
              <a:rPr lang="en-US" sz="2800" smtClean="0"/>
              <a:t>Placing impellers in series increases the amount of head produced</a:t>
            </a:r>
          </a:p>
          <a:p>
            <a:pPr eaLnBrk="1" hangingPunct="1"/>
            <a:r>
              <a:rPr lang="en-US" sz="2800" smtClean="0"/>
              <a:t>The head produced = # of impellers x head of one impeller</a:t>
            </a:r>
          </a:p>
        </p:txBody>
      </p:sp>
      <p:pic>
        <p:nvPicPr>
          <p:cNvPr id="19463" name="Picture 1031"/>
          <p:cNvPicPr>
            <a:picLocks noChangeArrowheads="1"/>
          </p:cNvPicPr>
          <p:nvPr/>
        </p:nvPicPr>
        <p:blipFill>
          <a:blip r:embed="rId2" cstate="print"/>
          <a:srcRect l="1993" t="1802" r="1993" b="1802"/>
          <a:stretch>
            <a:fillRect/>
          </a:stretch>
        </p:blipFill>
        <p:spPr bwMode="auto">
          <a:xfrm>
            <a:off x="809625" y="1962150"/>
            <a:ext cx="1998663" cy="2211388"/>
          </a:xfrm>
          <a:prstGeom prst="rect">
            <a:avLst/>
          </a:prstGeom>
          <a:noFill/>
          <a:ln w="12700">
            <a:noFill/>
            <a:miter lim="800000"/>
            <a:headEnd/>
            <a:tailEnd/>
          </a:ln>
        </p:spPr>
      </p:pic>
      <p:sp>
        <p:nvSpPr>
          <p:cNvPr id="19464" name="Line 1032"/>
          <p:cNvSpPr>
            <a:spLocks noChangeShapeType="1"/>
          </p:cNvSpPr>
          <p:nvPr/>
        </p:nvSpPr>
        <p:spPr bwMode="auto">
          <a:xfrm>
            <a:off x="958850" y="3013075"/>
            <a:ext cx="1035050" cy="0"/>
          </a:xfrm>
          <a:prstGeom prst="line">
            <a:avLst/>
          </a:prstGeom>
          <a:noFill/>
          <a:ln w="127000">
            <a:solidFill>
              <a:srgbClr val="D00000"/>
            </a:solidFill>
            <a:round/>
            <a:headEnd/>
            <a:tailEnd type="triangle" w="med" len="med"/>
          </a:ln>
        </p:spPr>
        <p:txBody>
          <a:bodyPr wrap="none" anchor="ctr"/>
          <a:lstStyle/>
          <a:p>
            <a:endParaRPr lang="en-US"/>
          </a:p>
        </p:txBody>
      </p:sp>
      <p:sp>
        <p:nvSpPr>
          <p:cNvPr id="19465" name="Line 1033"/>
          <p:cNvSpPr>
            <a:spLocks noChangeShapeType="1"/>
          </p:cNvSpPr>
          <p:nvPr/>
        </p:nvSpPr>
        <p:spPr bwMode="auto">
          <a:xfrm flipV="1">
            <a:off x="2443163" y="2949575"/>
            <a:ext cx="271462" cy="714375"/>
          </a:xfrm>
          <a:prstGeom prst="line">
            <a:avLst/>
          </a:prstGeom>
          <a:noFill/>
          <a:ln w="127000">
            <a:solidFill>
              <a:srgbClr val="D00000"/>
            </a:solidFill>
            <a:round/>
            <a:headEnd/>
            <a:tailEnd type="triangle" w="med" len="med"/>
          </a:ln>
        </p:spPr>
        <p:txBody>
          <a:bodyPr wrap="none" anchor="ctr"/>
          <a:lstStyle/>
          <a:p>
            <a:endParaRPr lang="en-US"/>
          </a:p>
        </p:txBody>
      </p:sp>
      <p:sp>
        <p:nvSpPr>
          <p:cNvPr id="19466" name="Line 1034"/>
          <p:cNvSpPr>
            <a:spLocks noChangeShapeType="1"/>
          </p:cNvSpPr>
          <p:nvPr/>
        </p:nvSpPr>
        <p:spPr bwMode="auto">
          <a:xfrm>
            <a:off x="3084513" y="2994025"/>
            <a:ext cx="747712" cy="11113"/>
          </a:xfrm>
          <a:prstGeom prst="line">
            <a:avLst/>
          </a:prstGeom>
          <a:noFill/>
          <a:ln w="127000">
            <a:solidFill>
              <a:srgbClr val="D00000"/>
            </a:solidFill>
            <a:round/>
            <a:headEnd/>
            <a:tailEnd type="triangle" w="med" len="med"/>
          </a:ln>
        </p:spPr>
        <p:txBody>
          <a:bodyPr wrap="none" anchor="ctr"/>
          <a:lstStyle/>
          <a:p>
            <a:endParaRPr lang="en-US"/>
          </a:p>
        </p:txBody>
      </p:sp>
      <p:sp>
        <p:nvSpPr>
          <p:cNvPr id="19467" name="Line 1035"/>
          <p:cNvSpPr>
            <a:spLocks noChangeShapeType="1"/>
          </p:cNvSpPr>
          <p:nvPr/>
        </p:nvSpPr>
        <p:spPr bwMode="auto">
          <a:xfrm flipV="1">
            <a:off x="4302125" y="2938463"/>
            <a:ext cx="271463" cy="714375"/>
          </a:xfrm>
          <a:prstGeom prst="line">
            <a:avLst/>
          </a:prstGeom>
          <a:noFill/>
          <a:ln w="127000">
            <a:solidFill>
              <a:srgbClr val="D00000"/>
            </a:solidFill>
            <a:round/>
            <a:headEnd/>
            <a:tailEnd type="triangle" w="med" len="med"/>
          </a:ln>
        </p:spPr>
        <p:txBody>
          <a:bodyPr wrap="none" anchor="ctr"/>
          <a:lstStyle/>
          <a:p>
            <a:endParaRPr lang="en-US"/>
          </a:p>
        </p:txBody>
      </p:sp>
      <p:sp>
        <p:nvSpPr>
          <p:cNvPr id="19468" name="Rectangle 1036"/>
          <p:cNvSpPr>
            <a:spLocks noChangeArrowheads="1"/>
          </p:cNvSpPr>
          <p:nvPr/>
        </p:nvSpPr>
        <p:spPr bwMode="auto">
          <a:xfrm>
            <a:off x="2578100" y="3608388"/>
            <a:ext cx="1120775" cy="200025"/>
          </a:xfrm>
          <a:prstGeom prst="rect">
            <a:avLst/>
          </a:prstGeom>
          <a:noFill/>
          <a:ln w="12700">
            <a:noFill/>
            <a:miter lim="800000"/>
            <a:headEnd/>
            <a:tailEnd/>
          </a:ln>
        </p:spPr>
        <p:txBody>
          <a:bodyPr wrap="none" lIns="46038" tIns="23812" rIns="46038" bIns="23812">
            <a:spAutoFit/>
          </a:bodyPr>
          <a:lstStyle/>
          <a:p>
            <a:pPr algn="l" defTabSz="228600"/>
            <a:r>
              <a:rPr lang="en-US" sz="1000" b="1" i="1">
                <a:solidFill>
                  <a:srgbClr val="D00000"/>
                </a:solidFill>
              </a:rPr>
              <a:t>Direction of Flow</a:t>
            </a:r>
          </a:p>
        </p:txBody>
      </p:sp>
      <p:pic>
        <p:nvPicPr>
          <p:cNvPr id="19469" name="Picture 1037"/>
          <p:cNvPicPr>
            <a:picLocks noChangeArrowheads="1"/>
          </p:cNvPicPr>
          <p:nvPr/>
        </p:nvPicPr>
        <p:blipFill>
          <a:blip r:embed="rId2" cstate="print"/>
          <a:srcRect l="1993" t="1802" r="1993" b="1802"/>
          <a:stretch>
            <a:fillRect/>
          </a:stretch>
        </p:blipFill>
        <p:spPr bwMode="auto">
          <a:xfrm>
            <a:off x="4262438" y="1962150"/>
            <a:ext cx="1998662" cy="2211388"/>
          </a:xfrm>
          <a:prstGeom prst="rect">
            <a:avLst/>
          </a:prstGeom>
          <a:noFill/>
          <a:ln w="12700">
            <a:noFill/>
            <a:miter lim="800000"/>
            <a:headEnd/>
            <a:tailEnd/>
          </a:ln>
        </p:spPr>
      </p:pic>
      <p:pic>
        <p:nvPicPr>
          <p:cNvPr id="19470" name="Picture 1038"/>
          <p:cNvPicPr>
            <a:picLocks noChangeArrowheads="1"/>
          </p:cNvPicPr>
          <p:nvPr/>
        </p:nvPicPr>
        <p:blipFill>
          <a:blip r:embed="rId2" cstate="print"/>
          <a:srcRect l="1993" t="1802" r="1993" b="1802"/>
          <a:stretch>
            <a:fillRect/>
          </a:stretch>
        </p:blipFill>
        <p:spPr bwMode="auto">
          <a:xfrm>
            <a:off x="6086475" y="1962150"/>
            <a:ext cx="1992313" cy="2214563"/>
          </a:xfrm>
          <a:prstGeom prst="rect">
            <a:avLst/>
          </a:prstGeom>
          <a:noFill/>
          <a:ln w="12700">
            <a:noFill/>
            <a:miter lim="800000"/>
            <a:headEnd/>
            <a:tailEnd/>
          </a:ln>
        </p:spPr>
      </p:pic>
      <p:sp>
        <p:nvSpPr>
          <p:cNvPr id="19471" name="Line 1039"/>
          <p:cNvSpPr>
            <a:spLocks noChangeShapeType="1"/>
          </p:cNvSpPr>
          <p:nvPr/>
        </p:nvSpPr>
        <p:spPr bwMode="auto">
          <a:xfrm>
            <a:off x="4411663" y="3013075"/>
            <a:ext cx="1035050" cy="0"/>
          </a:xfrm>
          <a:prstGeom prst="line">
            <a:avLst/>
          </a:prstGeom>
          <a:noFill/>
          <a:ln w="127000">
            <a:solidFill>
              <a:srgbClr val="D00000"/>
            </a:solidFill>
            <a:round/>
            <a:headEnd/>
            <a:tailEnd type="triangle" w="med" len="med"/>
          </a:ln>
        </p:spPr>
        <p:txBody>
          <a:bodyPr wrap="none" anchor="ctr"/>
          <a:lstStyle/>
          <a:p>
            <a:endParaRPr lang="en-US"/>
          </a:p>
        </p:txBody>
      </p:sp>
      <p:sp>
        <p:nvSpPr>
          <p:cNvPr id="19472" name="Line 1040"/>
          <p:cNvSpPr>
            <a:spLocks noChangeShapeType="1"/>
          </p:cNvSpPr>
          <p:nvPr/>
        </p:nvSpPr>
        <p:spPr bwMode="auto">
          <a:xfrm flipV="1">
            <a:off x="5895975" y="2949575"/>
            <a:ext cx="271463" cy="714375"/>
          </a:xfrm>
          <a:prstGeom prst="line">
            <a:avLst/>
          </a:prstGeom>
          <a:noFill/>
          <a:ln w="127000">
            <a:solidFill>
              <a:srgbClr val="D00000"/>
            </a:solidFill>
            <a:round/>
            <a:headEnd/>
            <a:tailEnd type="triangle" w="med" len="med"/>
          </a:ln>
        </p:spPr>
        <p:txBody>
          <a:bodyPr wrap="none" anchor="ctr"/>
          <a:lstStyle/>
          <a:p>
            <a:endParaRPr lang="en-US"/>
          </a:p>
        </p:txBody>
      </p:sp>
      <p:sp>
        <p:nvSpPr>
          <p:cNvPr id="19473" name="Line 1041"/>
          <p:cNvSpPr>
            <a:spLocks noChangeShapeType="1"/>
          </p:cNvSpPr>
          <p:nvPr/>
        </p:nvSpPr>
        <p:spPr bwMode="auto">
          <a:xfrm>
            <a:off x="6537325" y="2994025"/>
            <a:ext cx="747713" cy="11113"/>
          </a:xfrm>
          <a:prstGeom prst="line">
            <a:avLst/>
          </a:prstGeom>
          <a:noFill/>
          <a:ln w="127000">
            <a:solidFill>
              <a:srgbClr val="D00000"/>
            </a:solidFill>
            <a:round/>
            <a:headEnd/>
            <a:tailEnd type="triangle" w="med" len="med"/>
          </a:ln>
        </p:spPr>
        <p:txBody>
          <a:bodyPr wrap="none" anchor="ctr"/>
          <a:lstStyle/>
          <a:p>
            <a:endParaRPr lang="en-US"/>
          </a:p>
        </p:txBody>
      </p:sp>
      <p:sp>
        <p:nvSpPr>
          <p:cNvPr id="19474" name="Line 1042"/>
          <p:cNvSpPr>
            <a:spLocks noChangeShapeType="1"/>
          </p:cNvSpPr>
          <p:nvPr/>
        </p:nvSpPr>
        <p:spPr bwMode="auto">
          <a:xfrm flipV="1">
            <a:off x="7754938" y="2938463"/>
            <a:ext cx="271462" cy="714375"/>
          </a:xfrm>
          <a:prstGeom prst="line">
            <a:avLst/>
          </a:prstGeom>
          <a:noFill/>
          <a:ln w="127000">
            <a:solidFill>
              <a:srgbClr val="D00000"/>
            </a:solidFill>
            <a:round/>
            <a:headEnd/>
            <a:tailEnd type="triangle" w="med" len="med"/>
          </a:ln>
        </p:spPr>
        <p:txBody>
          <a:bodyPr wrap="none" anchor="ctr"/>
          <a:lstStyle/>
          <a:p>
            <a:endParaRPr lang="en-US"/>
          </a:p>
        </p:txBody>
      </p:sp>
      <p:sp>
        <p:nvSpPr>
          <p:cNvPr id="19475" name="Rectangle 1043"/>
          <p:cNvSpPr>
            <a:spLocks noChangeArrowheads="1"/>
          </p:cNvSpPr>
          <p:nvPr/>
        </p:nvSpPr>
        <p:spPr bwMode="auto">
          <a:xfrm>
            <a:off x="6030913" y="3608388"/>
            <a:ext cx="1120775" cy="200025"/>
          </a:xfrm>
          <a:prstGeom prst="rect">
            <a:avLst/>
          </a:prstGeom>
          <a:noFill/>
          <a:ln w="12700">
            <a:noFill/>
            <a:miter lim="800000"/>
            <a:headEnd/>
            <a:tailEnd/>
          </a:ln>
        </p:spPr>
        <p:txBody>
          <a:bodyPr wrap="none" lIns="46038" tIns="23812" rIns="46038" bIns="23812">
            <a:spAutoFit/>
          </a:bodyPr>
          <a:lstStyle/>
          <a:p>
            <a:pPr algn="l" defTabSz="228600"/>
            <a:r>
              <a:rPr lang="en-US" sz="1000" b="1" i="1">
                <a:solidFill>
                  <a:srgbClr val="D00000"/>
                </a:solidFill>
              </a:rPr>
              <a:t>Direction of Flow</a:t>
            </a:r>
          </a:p>
        </p:txBody>
      </p:sp>
      <p:sp>
        <p:nvSpPr>
          <p:cNvPr id="19476" name="Line 1044"/>
          <p:cNvSpPr>
            <a:spLocks noChangeShapeType="1"/>
          </p:cNvSpPr>
          <p:nvPr/>
        </p:nvSpPr>
        <p:spPr bwMode="auto">
          <a:xfrm flipV="1">
            <a:off x="4140200" y="3101975"/>
            <a:ext cx="271463" cy="714375"/>
          </a:xfrm>
          <a:prstGeom prst="line">
            <a:avLst/>
          </a:prstGeom>
          <a:noFill/>
          <a:ln w="127000">
            <a:solidFill>
              <a:srgbClr val="D00000"/>
            </a:solidFill>
            <a:round/>
            <a:headEnd/>
            <a:tailEnd type="triangle" w="med" len="med"/>
          </a:ln>
        </p:spPr>
        <p:txBody>
          <a:bodyPr wrap="none" anchor="ctr"/>
          <a:lstStyle/>
          <a:p>
            <a:endParaRPr lang="en-US"/>
          </a:p>
        </p:txBody>
      </p:sp>
      <p:sp>
        <p:nvSpPr>
          <p:cNvPr id="2" name="Footer Placeholder 1"/>
          <p:cNvSpPr>
            <a:spLocks noGrp="1"/>
          </p:cNvSpPr>
          <p:nvPr>
            <p:ph type="ftr" sz="quarter" idx="11"/>
          </p:nvPr>
        </p:nvSpPr>
        <p:spPr/>
        <p:txBody>
          <a:bodyPr/>
          <a:lstStyle/>
          <a:p>
            <a:r>
              <a:rPr lang="en-US" smtClean="0"/>
              <a:t>Dr. Mahdi Gheysari, Isfahan Univ. of Technology, https://gheysari.iut.ac.ir</a:t>
            </a:r>
            <a:endParaRPr lang="en-US" dirty="0"/>
          </a:p>
        </p:txBody>
      </p:sp>
    </p:spTree>
    <p:extLst>
      <p:ext uri="{BB962C8B-B14F-4D97-AF65-F5344CB8AC3E}">
        <p14:creationId xmlns:p14="http://schemas.microsoft.com/office/powerpoint/2010/main" val="1790357055"/>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23238">
                                            <p:txEl>
                                              <p:pRg st="0" end="0"/>
                                            </p:txEl>
                                          </p:spTgt>
                                        </p:tgtEl>
                                        <p:attrNameLst>
                                          <p:attrName>style.visibility</p:attrName>
                                        </p:attrNameLst>
                                      </p:cBhvr>
                                      <p:to>
                                        <p:strVal val="visible"/>
                                      </p:to>
                                    </p:set>
                                    <p:anim calcmode="lin" valueType="num">
                                      <p:cBhvr additive="base">
                                        <p:cTn id="7" dur="500" fill="hold"/>
                                        <p:tgtEl>
                                          <p:spTgt spid="22323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2323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23238">
                                            <p:txEl>
                                              <p:pRg st="1" end="1"/>
                                            </p:txEl>
                                          </p:spTgt>
                                        </p:tgtEl>
                                        <p:attrNameLst>
                                          <p:attrName>style.visibility</p:attrName>
                                        </p:attrNameLst>
                                      </p:cBhvr>
                                      <p:to>
                                        <p:strVal val="visible"/>
                                      </p:to>
                                    </p:set>
                                    <p:anim calcmode="lin" valueType="num">
                                      <p:cBhvr additive="base">
                                        <p:cTn id="13" dur="500" fill="hold"/>
                                        <p:tgtEl>
                                          <p:spTgt spid="223238">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23238">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238" grpId="0" build="p"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pPr algn="r" rtl="1">
              <a:lnSpc>
                <a:spcPct val="150000"/>
              </a:lnSpc>
            </a:pPr>
            <a:r>
              <a:rPr lang="fa-IR" sz="2400" dirty="0">
                <a:cs typeface="B Zar" panose="00000400000000000000" pitchFamily="2" charset="-78"/>
              </a:rPr>
              <a:t>الکتروپمپ‌هاي توربینی شناور  </a:t>
            </a:r>
            <a:endParaRPr lang="en-US" sz="2400" b="1" dirty="0">
              <a:cs typeface="B Zar" panose="00000400000000000000" pitchFamily="2" charset="-78"/>
            </a:endParaRPr>
          </a:p>
          <a:p>
            <a:pPr algn="r" rtl="1">
              <a:lnSpc>
                <a:spcPct val="150000"/>
              </a:lnSpc>
            </a:pPr>
            <a:r>
              <a:rPr lang="fa-IR" sz="2400" i="1" dirty="0">
                <a:cs typeface="B Zar" panose="00000400000000000000" pitchFamily="2" charset="-78"/>
              </a:rPr>
              <a:t>الف- مواردكاربرد</a:t>
            </a:r>
            <a:endParaRPr lang="en-US" sz="2400" dirty="0">
              <a:cs typeface="B Zar" panose="00000400000000000000" pitchFamily="2" charset="-78"/>
            </a:endParaRPr>
          </a:p>
          <a:p>
            <a:pPr algn="r" rtl="1">
              <a:lnSpc>
                <a:spcPct val="150000"/>
              </a:lnSpc>
            </a:pPr>
            <a:r>
              <a:rPr lang="fa-IR" sz="2400" dirty="0">
                <a:cs typeface="B Zar" panose="00000400000000000000" pitchFamily="2" charset="-78"/>
              </a:rPr>
              <a:t>جهت انتقال آب تميز يا حاوي کمي املاح در مصارف آبياري، سيستم‌هاي آبياري تحت فشار، ايستگاه‌هاي تقويت فشار، تأسيسات آب اضطراري، زهکشي آب‌هاي سطحي، تأسيسات تصفيه خانه، مصارف شستشوي صنعتي و سيستم‌هاي آتش‌نشاني بکار مي‌رود. ميزان مجاز رسوب در آب مورد پمپاژ 25 گرم در متر مکعب مي‌باشد. </a:t>
            </a:r>
            <a:endParaRPr lang="fa-IR" sz="2400" dirty="0" smtClean="0">
              <a:cs typeface="B Zar" panose="00000400000000000000" pitchFamily="2" charset="-78"/>
            </a:endParaRPr>
          </a:p>
          <a:p>
            <a:pPr algn="r" rtl="1">
              <a:lnSpc>
                <a:spcPct val="150000"/>
              </a:lnSpc>
            </a:pPr>
            <a:r>
              <a:rPr lang="fa-IR" sz="2400" dirty="0">
                <a:cs typeface="B Zar" panose="00000400000000000000" pitchFamily="2" charset="-78"/>
              </a:rPr>
              <a:t>قطر نامي سوپاپ :            1 و نیم تا 8 اينچ</a:t>
            </a:r>
            <a:endParaRPr lang="en-US" sz="2400" dirty="0">
              <a:cs typeface="B Zar" panose="00000400000000000000" pitchFamily="2" charset="-78"/>
            </a:endParaRPr>
          </a:p>
          <a:p>
            <a:pPr algn="r" rtl="1">
              <a:lnSpc>
                <a:spcPct val="150000"/>
              </a:lnSpc>
            </a:pPr>
            <a:r>
              <a:rPr lang="fa-IR" sz="2400" dirty="0">
                <a:cs typeface="B Zar" panose="00000400000000000000" pitchFamily="2" charset="-78"/>
              </a:rPr>
              <a:t>ظرفيت آبدهي:              5 تا 650 متر مکعب در ساعت</a:t>
            </a:r>
            <a:endParaRPr lang="en-US" sz="2400" dirty="0">
              <a:cs typeface="B Zar" panose="00000400000000000000" pitchFamily="2" charset="-78"/>
            </a:endParaRPr>
          </a:p>
          <a:p>
            <a:pPr algn="r" rtl="1">
              <a:lnSpc>
                <a:spcPct val="150000"/>
              </a:lnSpc>
            </a:pPr>
            <a:r>
              <a:rPr lang="fa-IR" sz="2400" dirty="0">
                <a:cs typeface="B Zar" panose="00000400000000000000" pitchFamily="2" charset="-78"/>
              </a:rPr>
              <a:t>ارتفاع:                        تا 800 متر</a:t>
            </a:r>
            <a:endParaRPr lang="en-US" sz="2400" dirty="0">
              <a:cs typeface="B Zar" panose="00000400000000000000" pitchFamily="2" charset="-78"/>
            </a:endParaRPr>
          </a:p>
          <a:p>
            <a:pPr algn="r" rtl="1">
              <a:lnSpc>
                <a:spcPct val="150000"/>
              </a:lnSpc>
            </a:pPr>
            <a:r>
              <a:rPr lang="fa-IR" sz="2400" dirty="0">
                <a:cs typeface="B Zar" panose="00000400000000000000" pitchFamily="2" charset="-78"/>
              </a:rPr>
              <a:t>دور موتور:                  2900 دور دردقيقه</a:t>
            </a:r>
            <a:endParaRPr lang="en-US" sz="2400" dirty="0">
              <a:cs typeface="B Zar" panose="00000400000000000000" pitchFamily="2" charset="-78"/>
            </a:endParaRPr>
          </a:p>
          <a:p>
            <a:pPr algn="r" rtl="1">
              <a:lnSpc>
                <a:spcPct val="150000"/>
              </a:lnSpc>
            </a:pPr>
            <a:endParaRPr lang="en-US" sz="2400" dirty="0">
              <a:cs typeface="B Zar" panose="00000400000000000000" pitchFamily="2" charset="-78"/>
            </a:endParaRP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33400" y="152400"/>
            <a:ext cx="1371600" cy="2209800"/>
          </a:xfrm>
          <a:prstGeom prst="rect">
            <a:avLst/>
          </a:prstGeom>
        </p:spPr>
      </p:pic>
      <p:sp>
        <p:nvSpPr>
          <p:cNvPr id="5" name="Footer Placeholder 4"/>
          <p:cNvSpPr>
            <a:spLocks noGrp="1"/>
          </p:cNvSpPr>
          <p:nvPr>
            <p:ph type="ftr" sz="quarter" idx="11"/>
          </p:nvPr>
        </p:nvSpPr>
        <p:spPr/>
        <p:txBody>
          <a:bodyPr/>
          <a:lstStyle/>
          <a:p>
            <a:r>
              <a:rPr lang="en-US" smtClean="0"/>
              <a:t>Dr. Mahdi Gheysari, Isfahan Univ. of Technology, https://gheysari.iut.ac.ir</a:t>
            </a:r>
            <a:endParaRPr lang="en-US" dirty="0"/>
          </a:p>
        </p:txBody>
      </p:sp>
    </p:spTree>
    <p:extLst>
      <p:ext uri="{BB962C8B-B14F-4D97-AF65-F5344CB8AC3E}">
        <p14:creationId xmlns:p14="http://schemas.microsoft.com/office/powerpoint/2010/main" val="10747741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7846" y="76200"/>
            <a:ext cx="788276" cy="685800"/>
          </a:xfrm>
          <a:prstGeom prst="rect">
            <a:avLst/>
          </a:prstGeom>
        </p:spPr>
      </p:pic>
      <p:sp>
        <p:nvSpPr>
          <p:cNvPr id="3" name="Content Placeholder 2"/>
          <p:cNvSpPr>
            <a:spLocks noGrp="1"/>
          </p:cNvSpPr>
          <p:nvPr>
            <p:ph idx="1"/>
          </p:nvPr>
        </p:nvSpPr>
        <p:spPr>
          <a:xfrm>
            <a:off x="457200" y="914400"/>
            <a:ext cx="8229600" cy="5791200"/>
          </a:xfrm>
        </p:spPr>
        <p:txBody>
          <a:bodyPr>
            <a:noAutofit/>
          </a:bodyPr>
          <a:lstStyle/>
          <a:p>
            <a:pPr algn="just" rtl="1"/>
            <a:r>
              <a:rPr lang="fa-IR" sz="2300" dirty="0" smtClean="0">
                <a:cs typeface="B Zar" panose="00000400000000000000" pitchFamily="2" charset="-78"/>
              </a:rPr>
              <a:t>مرحله </a:t>
            </a:r>
            <a:r>
              <a:rPr lang="fa-IR" sz="2300" dirty="0">
                <a:cs typeface="B Zar" panose="00000400000000000000" pitchFamily="2" charset="-78"/>
              </a:rPr>
              <a:t>بعدی در تکامل پمپ‌ها، ابداع وسیله‌ای به نام نوریا توسط رومی‌ها می‌باشد. نوریا از لحاظ ظاهر شبیه به یک چرخ چاه بزرگ می‌باشد و عمدتاً در ساحل رودخانه‌ها مورد استفاده قرار می‌گیرد و توسط انرژی جنبشی آب رودخانه حرکت می‌کند</a:t>
            </a:r>
            <a:r>
              <a:rPr lang="fa-IR" sz="2300" dirty="0" smtClean="0">
                <a:cs typeface="B Zar" panose="00000400000000000000" pitchFamily="2" charset="-78"/>
              </a:rPr>
              <a:t>.</a:t>
            </a:r>
          </a:p>
          <a:p>
            <a:pPr algn="just" rtl="1"/>
            <a:endParaRPr lang="fa-IR" sz="2300" dirty="0" smtClean="0">
              <a:cs typeface="B Zar" panose="00000400000000000000" pitchFamily="2" charset="-78"/>
            </a:endParaRPr>
          </a:p>
          <a:p>
            <a:pPr algn="just" rtl="1"/>
            <a:r>
              <a:rPr lang="fa-IR" sz="2300" dirty="0" smtClean="0">
                <a:cs typeface="B Zar" panose="00000400000000000000" pitchFamily="2" charset="-78"/>
              </a:rPr>
              <a:t> </a:t>
            </a:r>
            <a:r>
              <a:rPr lang="fa-IR" sz="2300" dirty="0">
                <a:cs typeface="B Zar" panose="00000400000000000000" pitchFamily="2" charset="-78"/>
              </a:rPr>
              <a:t>چینی‌ها و ایرانی‌ها نیز وسایل مشابهی ساخته بودند (چرخ ایرانی) که با نیروی انسان یا حیوان کار می‌کرد</a:t>
            </a:r>
            <a:r>
              <a:rPr lang="fa-IR" sz="2300" dirty="0" smtClean="0">
                <a:cs typeface="B Zar" panose="00000400000000000000" pitchFamily="2" charset="-78"/>
              </a:rPr>
              <a:t>.</a:t>
            </a:r>
          </a:p>
          <a:p>
            <a:pPr algn="just" rtl="1"/>
            <a:endParaRPr lang="en-US" sz="2300" dirty="0">
              <a:cs typeface="B Zar" panose="00000400000000000000" pitchFamily="2" charset="-78"/>
            </a:endParaRPr>
          </a:p>
          <a:p>
            <a:pPr algn="just" rtl="1"/>
            <a:r>
              <a:rPr lang="fa-IR" sz="2300" dirty="0">
                <a:cs typeface="B Zar" panose="00000400000000000000" pitchFamily="2" charset="-78"/>
              </a:rPr>
              <a:t>مصری‌ها وسیله دیگری نیز ابداع کرده بودند که بعدها توسط ارشمیدس (حدود 250 سال قبل از میلاد) تکمیل شد و به نام پیچ ارشمیدس شهرت یافت. از این وسیله در شکل تکامل یافته آن هنوز در بعضی از نقاط دنیا برای آبیاری مزارع استفاده می‌شود. </a:t>
            </a:r>
            <a:endParaRPr lang="fa-IR" sz="2300" dirty="0" smtClean="0">
              <a:cs typeface="B Zar" panose="00000400000000000000" pitchFamily="2" charset="-78"/>
            </a:endParaRPr>
          </a:p>
          <a:p>
            <a:pPr algn="just" rtl="1"/>
            <a:endParaRPr lang="en-US" sz="2300" dirty="0">
              <a:cs typeface="B Zar" panose="00000400000000000000" pitchFamily="2" charset="-78"/>
            </a:endParaRPr>
          </a:p>
          <a:p>
            <a:pPr algn="just" rtl="1"/>
            <a:r>
              <a:rPr lang="fa-IR" sz="2300" b="1" dirty="0">
                <a:solidFill>
                  <a:srgbClr val="FF0000"/>
                </a:solidFill>
                <a:cs typeface="B Zar" panose="00000400000000000000" pitchFamily="2" charset="-78"/>
              </a:rPr>
              <a:t>نوع دیگری از پمپ‌ها که امروزه کاربرد فراوانی در سرتاسر دنیا پیدا کرده است، پمپ گریز از مرکز می‌باشد. </a:t>
            </a:r>
            <a:endParaRPr lang="en-US" sz="2300" b="1" dirty="0">
              <a:solidFill>
                <a:srgbClr val="FF0000"/>
              </a:solidFill>
              <a:cs typeface="B Zar" panose="00000400000000000000" pitchFamily="2" charset="-78"/>
            </a:endParaRPr>
          </a:p>
        </p:txBody>
      </p:sp>
      <p:sp>
        <p:nvSpPr>
          <p:cNvPr id="2" name="Footer Placeholder 1"/>
          <p:cNvSpPr>
            <a:spLocks noGrp="1"/>
          </p:cNvSpPr>
          <p:nvPr>
            <p:ph type="ftr" sz="quarter" idx="11"/>
          </p:nvPr>
        </p:nvSpPr>
        <p:spPr/>
        <p:txBody>
          <a:bodyPr/>
          <a:lstStyle/>
          <a:p>
            <a:r>
              <a:rPr lang="en-US" smtClean="0"/>
              <a:t>Dr. Mahdi Gheysari, Isfahan Univ. of Technology, https://gheysari.iut.ac.ir</a:t>
            </a:r>
            <a:endParaRPr lang="en-US" dirty="0"/>
          </a:p>
        </p:txBody>
      </p:sp>
    </p:spTree>
    <p:extLst>
      <p:ext uri="{BB962C8B-B14F-4D97-AF65-F5344CB8AC3E}">
        <p14:creationId xmlns:p14="http://schemas.microsoft.com/office/powerpoint/2010/main" val="420147622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28600"/>
            <a:ext cx="8305800" cy="6096000"/>
          </a:xfrm>
        </p:spPr>
        <p:txBody>
          <a:bodyPr>
            <a:noAutofit/>
          </a:bodyPr>
          <a:lstStyle/>
          <a:p>
            <a:pPr algn="r" rtl="1"/>
            <a:r>
              <a:rPr lang="fa-IR" sz="2400" dirty="0">
                <a:cs typeface="B Zar" panose="00000400000000000000" pitchFamily="2" charset="-78"/>
              </a:rPr>
              <a:t>ساختمان الکتروپمپ</a:t>
            </a:r>
            <a:endParaRPr lang="en-US" sz="2400" dirty="0">
              <a:cs typeface="B Zar" panose="00000400000000000000" pitchFamily="2" charset="-78"/>
            </a:endParaRPr>
          </a:p>
          <a:p>
            <a:pPr algn="r" rtl="1"/>
            <a:r>
              <a:rPr lang="fa-IR" sz="2400" dirty="0">
                <a:cs typeface="B Zar" panose="00000400000000000000" pitchFamily="2" charset="-78"/>
              </a:rPr>
              <a:t>در اين نوع الکتروپمپ‌ها، پمپ در پایين و الکتروموتور روي آن قرار مي‌گيرد. الکتروموتور آسنکرون جريان متناوب و از نوع قفس سنجابي است که با آب پر مي‌شود. آب داخل موتور، هم براي روانکاري ياتاقان‌ها و هم براي خنک کاري حرارت سيم پيچي داخل الکترو موتور استفاده می‌شود. </a:t>
            </a:r>
            <a:endParaRPr lang="en-US" sz="2400" dirty="0">
              <a:cs typeface="B Zar" panose="00000400000000000000" pitchFamily="2" charset="-78"/>
            </a:endParaRPr>
          </a:p>
          <a:p>
            <a:pPr algn="r" rtl="1"/>
            <a:r>
              <a:rPr lang="fa-IR" sz="2400" dirty="0">
                <a:cs typeface="B Zar" panose="00000400000000000000" pitchFamily="2" charset="-78"/>
              </a:rPr>
              <a:t>پمپ از نوع گريز از مرکز، يک يا چند طبقه، تک مکشه، محفظه با برش شعاعي و مخصوص نصب عمودي مي‌باشد. پروانه‌ها به صورت جريان شعاعي و يا مختلط بوده و قابل تراش مي‌باشند. محفظه مکش بين موتور و پمپ توسط صافي مکش، پمپ را در مقابل ذرات درون آب محافظت مي‌کند. پمپ‌ها معمولاَ داراي سوپاپ يکطرفه مي‌باشند. این پمپ‌ها به پمپ های توربینی معروف می‌باشند.</a:t>
            </a:r>
            <a:endParaRPr lang="en-US" sz="2400" dirty="0">
              <a:cs typeface="B Zar" panose="00000400000000000000" pitchFamily="2" charset="-78"/>
            </a:endParaRPr>
          </a:p>
          <a:p>
            <a:pPr algn="r" rtl="1"/>
            <a:r>
              <a:rPr lang="fa-IR" sz="2400" dirty="0">
                <a:cs typeface="B Zar" panose="00000400000000000000" pitchFamily="2" charset="-78"/>
              </a:rPr>
              <a:t>این الکتروپمپ‌ها از قدیم برای استخراج آب از چاه‌ها مورد استفاده قرار می‌گرفته است و با توجه به آب‌بندی بالای موتورها و در معرض دید نبودن پمپ، دارای استانداردهای دقیق‌تر می‌باشد تا در عملیات بهره‌برداری، تعمیرات زیادی </a:t>
            </a:r>
            <a:r>
              <a:rPr lang="fa-IR" sz="2400" dirty="0" smtClean="0">
                <a:cs typeface="B Zar" panose="00000400000000000000" pitchFamily="2" charset="-78"/>
              </a:rPr>
              <a:t>   نخواهد</a:t>
            </a:r>
            <a:r>
              <a:rPr lang="fa-IR" sz="2400" dirty="0">
                <a:cs typeface="B Zar" panose="00000400000000000000" pitchFamily="2" charset="-78"/>
              </a:rPr>
              <a:t>. بطور معمول جریان این پمپها کم تا متوسط بوده و برای جریان‌های زیاد نامناسب می‌باشند.</a:t>
            </a:r>
            <a:endParaRPr lang="en-US" sz="2400" dirty="0">
              <a:cs typeface="B Zar" panose="00000400000000000000" pitchFamily="2" charset="-78"/>
            </a:endParaRPr>
          </a:p>
          <a:p>
            <a:pPr algn="r" rtl="1"/>
            <a:r>
              <a:rPr lang="fa-IR" sz="2400" dirty="0">
                <a:cs typeface="B Zar" panose="00000400000000000000" pitchFamily="2" charset="-78"/>
              </a:rPr>
              <a:t>این پمپ‌ها بصورت سنتی، بطور عمودی نصب می‌شوند اما با لحاظ تمهیداتی در طراحی آنها، بعضی از مدل‌های آنها می‌توانند بصورت افقی نصب گردند. </a:t>
            </a:r>
            <a:endParaRPr lang="en-US" sz="2400" dirty="0">
              <a:cs typeface="B Zar" panose="00000400000000000000" pitchFamily="2" charset="-78"/>
            </a:endParaRPr>
          </a:p>
        </p:txBody>
      </p:sp>
      <p:sp>
        <p:nvSpPr>
          <p:cNvPr id="2" name="Footer Placeholder 1"/>
          <p:cNvSpPr>
            <a:spLocks noGrp="1"/>
          </p:cNvSpPr>
          <p:nvPr>
            <p:ph type="ftr" sz="quarter" idx="11"/>
          </p:nvPr>
        </p:nvSpPr>
        <p:spPr/>
        <p:txBody>
          <a:bodyPr/>
          <a:lstStyle/>
          <a:p>
            <a:r>
              <a:rPr lang="en-US" smtClean="0"/>
              <a:t>Dr. Mahdi Gheysari, Isfahan Univ. of Technology, https://gheysari.iut.ac.ir</a:t>
            </a:r>
            <a:endParaRPr lang="en-US" dirty="0"/>
          </a:p>
        </p:txBody>
      </p:sp>
    </p:spTree>
    <p:extLst>
      <p:ext uri="{BB962C8B-B14F-4D97-AF65-F5344CB8AC3E}">
        <p14:creationId xmlns:p14="http://schemas.microsoft.com/office/powerpoint/2010/main" val="92508724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fa-IR" sz="4800" dirty="0" smtClean="0">
                <a:cs typeface="B Titr" pitchFamily="2" charset="-78"/>
              </a:rPr>
              <a:t>پمپ های عمودی</a:t>
            </a:r>
            <a:endParaRPr lang="en-US" sz="4800" dirty="0">
              <a:cs typeface="B Titr" pitchFamily="2" charset="-78"/>
            </a:endParaRPr>
          </a:p>
        </p:txBody>
      </p:sp>
      <p:pic>
        <p:nvPicPr>
          <p:cNvPr id="40962" name="Picture 2"/>
          <p:cNvPicPr>
            <a:picLocks noGrp="1" noChangeAspect="1" noChangeArrowheads="1"/>
          </p:cNvPicPr>
          <p:nvPr>
            <p:ph idx="1"/>
          </p:nvPr>
        </p:nvPicPr>
        <p:blipFill>
          <a:blip r:embed="rId2" cstate="print"/>
          <a:srcRect/>
          <a:stretch>
            <a:fillRect/>
          </a:stretch>
        </p:blipFill>
        <p:spPr bwMode="auto">
          <a:xfrm>
            <a:off x="228600" y="1905000"/>
            <a:ext cx="5181180" cy="3429000"/>
          </a:xfrm>
          <a:prstGeom prst="rect">
            <a:avLst/>
          </a:prstGeom>
          <a:noFill/>
          <a:ln w="9525">
            <a:noFill/>
            <a:miter lim="800000"/>
            <a:headEnd/>
            <a:tailEnd/>
          </a:ln>
        </p:spPr>
      </p:pic>
      <p:pic>
        <p:nvPicPr>
          <p:cNvPr id="40964" name="Picture 4"/>
          <p:cNvPicPr>
            <a:picLocks noChangeAspect="1" noChangeArrowheads="1"/>
          </p:cNvPicPr>
          <p:nvPr/>
        </p:nvPicPr>
        <p:blipFill>
          <a:blip r:embed="rId3" cstate="print"/>
          <a:srcRect/>
          <a:stretch>
            <a:fillRect/>
          </a:stretch>
        </p:blipFill>
        <p:spPr bwMode="auto">
          <a:xfrm>
            <a:off x="5867400" y="1219200"/>
            <a:ext cx="2849113" cy="5410200"/>
          </a:xfrm>
          <a:prstGeom prst="rect">
            <a:avLst/>
          </a:prstGeom>
          <a:noFill/>
          <a:ln w="9525">
            <a:noFill/>
            <a:miter lim="800000"/>
            <a:headEnd/>
            <a:tailEnd/>
          </a:ln>
        </p:spPr>
      </p:pic>
      <p:sp>
        <p:nvSpPr>
          <p:cNvPr id="3" name="Footer Placeholder 2"/>
          <p:cNvSpPr>
            <a:spLocks noGrp="1"/>
          </p:cNvSpPr>
          <p:nvPr>
            <p:ph type="ftr" sz="quarter" idx="11"/>
          </p:nvPr>
        </p:nvSpPr>
        <p:spPr/>
        <p:txBody>
          <a:bodyPr/>
          <a:lstStyle/>
          <a:p>
            <a:r>
              <a:rPr lang="en-US" smtClean="0"/>
              <a:t>Dr. Mahdi Gheysari, Isfahan Univ. of Technology, https://gheysari.iut.ac.ir</a:t>
            </a:r>
            <a:endParaRPr lang="en-US" dirty="0"/>
          </a:p>
        </p:txBody>
      </p:sp>
    </p:spTree>
    <p:extLst>
      <p:ext uri="{BB962C8B-B14F-4D97-AF65-F5344CB8AC3E}">
        <p14:creationId xmlns:p14="http://schemas.microsoft.com/office/powerpoint/2010/main" val="256268815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457200" y="-160655"/>
            <a:ext cx="4114800" cy="2522855"/>
          </a:xfrm>
          <a:prstGeom prst="rect">
            <a:avLst/>
          </a:prstGeom>
        </p:spPr>
      </p:pic>
      <p:sp>
        <p:nvSpPr>
          <p:cNvPr id="3" name="Content Placeholder 2"/>
          <p:cNvSpPr>
            <a:spLocks noGrp="1"/>
          </p:cNvSpPr>
          <p:nvPr>
            <p:ph idx="1"/>
          </p:nvPr>
        </p:nvSpPr>
        <p:spPr/>
        <p:txBody>
          <a:bodyPr>
            <a:normAutofit/>
          </a:bodyPr>
          <a:lstStyle/>
          <a:p>
            <a:pPr algn="r" rtl="1"/>
            <a:r>
              <a:rPr lang="fa-IR" sz="2400" dirty="0">
                <a:cs typeface="B Zar" panose="00000400000000000000" pitchFamily="2" charset="-78"/>
              </a:rPr>
              <a:t>الکتروپمپ‌هاي لجن‌كش شناور </a:t>
            </a:r>
            <a:endParaRPr lang="en-US" sz="2400" b="1" dirty="0">
              <a:cs typeface="B Zar" panose="00000400000000000000" pitchFamily="2" charset="-78"/>
            </a:endParaRPr>
          </a:p>
          <a:p>
            <a:pPr algn="r" rtl="1"/>
            <a:r>
              <a:rPr lang="fa-IR" sz="2400" i="1" dirty="0">
                <a:cs typeface="B Zar" panose="00000400000000000000" pitchFamily="2" charset="-78"/>
              </a:rPr>
              <a:t>الف- مواردكاربرد</a:t>
            </a:r>
            <a:endParaRPr lang="en-US" sz="2400" dirty="0">
              <a:cs typeface="B Zar" panose="00000400000000000000" pitchFamily="2" charset="-78"/>
            </a:endParaRPr>
          </a:p>
          <a:p>
            <a:pPr algn="r" rtl="1"/>
            <a:r>
              <a:rPr lang="fa-IR" sz="2400" dirty="0">
                <a:cs typeface="B Zar" panose="00000400000000000000" pitchFamily="2" charset="-78"/>
              </a:rPr>
              <a:t>از اين الکترو پمپ‌ها براي پمپاژ مايعات داراي ذرات جامد معلق، فاضلاب، آب‌هاي آلوده و... استفاده مي‌شود. در اين الکتروپمپ‌ها مي‌توان با تغيير ساختمان پروانه، غلظت مايع پمپ شونده را نيز تغيير داد. </a:t>
            </a:r>
            <a:endParaRPr lang="en-US" sz="2400" dirty="0">
              <a:cs typeface="B Zar" panose="00000400000000000000" pitchFamily="2" charset="-78"/>
            </a:endParaRPr>
          </a:p>
          <a:p>
            <a:pPr algn="r" rtl="1"/>
            <a:r>
              <a:rPr lang="fa-IR" sz="2400" dirty="0">
                <a:cs typeface="B Zar" panose="00000400000000000000" pitchFamily="2" charset="-78"/>
              </a:rPr>
              <a:t> </a:t>
            </a:r>
            <a:endParaRPr lang="en-US" sz="2400" dirty="0">
              <a:cs typeface="B Zar" panose="00000400000000000000" pitchFamily="2" charset="-78"/>
            </a:endParaRPr>
          </a:p>
          <a:p>
            <a:pPr algn="r" rtl="1"/>
            <a:r>
              <a:rPr lang="fa-IR" sz="2400" i="1" dirty="0">
                <a:cs typeface="B Zar" panose="00000400000000000000" pitchFamily="2" charset="-78"/>
              </a:rPr>
              <a:t>ب- مشخصات پمپ</a:t>
            </a:r>
            <a:endParaRPr lang="en-US" sz="2400" dirty="0">
              <a:cs typeface="B Zar" panose="00000400000000000000" pitchFamily="2" charset="-78"/>
            </a:endParaRPr>
          </a:p>
          <a:p>
            <a:pPr algn="r" rtl="1"/>
            <a:r>
              <a:rPr lang="fa-IR" sz="2400" dirty="0">
                <a:cs typeface="B Zar" panose="00000400000000000000" pitchFamily="2" charset="-78"/>
              </a:rPr>
              <a:t>قطر خروجي:                32 تا 500 ميلي متر</a:t>
            </a:r>
            <a:endParaRPr lang="en-US" sz="2400" dirty="0">
              <a:cs typeface="B Zar" panose="00000400000000000000" pitchFamily="2" charset="-78"/>
            </a:endParaRPr>
          </a:p>
          <a:p>
            <a:pPr algn="r" rtl="1"/>
            <a:r>
              <a:rPr lang="fa-IR" sz="2400" dirty="0">
                <a:cs typeface="B Zar" panose="00000400000000000000" pitchFamily="2" charset="-78"/>
              </a:rPr>
              <a:t>ظرفيت آبدهي:              تا 5000 متر مکعب در ساعت</a:t>
            </a:r>
            <a:endParaRPr lang="en-US" sz="2400" dirty="0">
              <a:cs typeface="B Zar" panose="00000400000000000000" pitchFamily="2" charset="-78"/>
            </a:endParaRPr>
          </a:p>
          <a:p>
            <a:pPr algn="r" rtl="1"/>
            <a:r>
              <a:rPr lang="fa-IR" sz="2400" dirty="0">
                <a:cs typeface="B Zar" panose="00000400000000000000" pitchFamily="2" charset="-78"/>
              </a:rPr>
              <a:t>ارتفاع:                        تا 85 متر</a:t>
            </a:r>
            <a:endParaRPr lang="en-US" sz="2400" dirty="0">
              <a:cs typeface="B Zar" panose="00000400000000000000" pitchFamily="2" charset="-78"/>
            </a:endParaRPr>
          </a:p>
          <a:p>
            <a:pPr algn="r"/>
            <a:endParaRPr lang="en-US" sz="2400" dirty="0">
              <a:cs typeface="B Zar" panose="00000400000000000000" pitchFamily="2" charset="-78"/>
            </a:endParaRPr>
          </a:p>
        </p:txBody>
      </p:sp>
      <p:sp>
        <p:nvSpPr>
          <p:cNvPr id="5" name="Footer Placeholder 4"/>
          <p:cNvSpPr>
            <a:spLocks noGrp="1"/>
          </p:cNvSpPr>
          <p:nvPr>
            <p:ph type="ftr" sz="quarter" idx="11"/>
          </p:nvPr>
        </p:nvSpPr>
        <p:spPr/>
        <p:txBody>
          <a:bodyPr/>
          <a:lstStyle/>
          <a:p>
            <a:r>
              <a:rPr lang="en-US" smtClean="0"/>
              <a:t>Dr. Mahdi Gheysari, Isfahan Univ. of Technology, https://gheysari.iut.ac.ir</a:t>
            </a:r>
            <a:endParaRPr lang="en-US" dirty="0"/>
          </a:p>
        </p:txBody>
      </p:sp>
    </p:spTree>
    <p:extLst>
      <p:ext uri="{BB962C8B-B14F-4D97-AF65-F5344CB8AC3E}">
        <p14:creationId xmlns:p14="http://schemas.microsoft.com/office/powerpoint/2010/main" val="309084354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Autofit/>
          </a:bodyPr>
          <a:lstStyle/>
          <a:p>
            <a:pPr algn="r" rtl="1"/>
            <a:r>
              <a:rPr lang="fa-IR" sz="2400" i="1" dirty="0">
                <a:cs typeface="B Zar" panose="00000400000000000000" pitchFamily="2" charset="-78"/>
              </a:rPr>
              <a:t>- ساختمان پمپ</a:t>
            </a:r>
            <a:endParaRPr lang="en-US" sz="2400" dirty="0">
              <a:cs typeface="B Zar" panose="00000400000000000000" pitchFamily="2" charset="-78"/>
            </a:endParaRPr>
          </a:p>
          <a:p>
            <a:pPr algn="r" rtl="1"/>
            <a:r>
              <a:rPr lang="fa-IR" sz="2400" dirty="0">
                <a:cs typeface="B Zar" panose="00000400000000000000" pitchFamily="2" charset="-78"/>
              </a:rPr>
              <a:t>از آنجایی که در اين نوع پمپ‌ها الکتروموتور به همراه پمپ عرضه مي‌شود لذا به آن‌ها الکتروپمپ گفته مي‌شود. پروانه پمپ درقسمت پایين و الكتروموتور در روي آن قرار می‌گیرد. پروانه اين الکتروپمپ‌ها در سه نوع باز، نيمه باز و بسته ساخته مي‌شود. پروانه های باز برای آب یا فاضلاب با ذرات معلق بزرگتر و بیشتر مناسب بوده اما بازده کمتری نسبت به انواع دیگر دارند.</a:t>
            </a:r>
            <a:endParaRPr lang="en-US" sz="2400" dirty="0">
              <a:cs typeface="B Zar" panose="00000400000000000000" pitchFamily="2" charset="-78"/>
            </a:endParaRPr>
          </a:p>
          <a:p>
            <a:pPr algn="r" rtl="1"/>
            <a:r>
              <a:rPr lang="fa-IR" sz="2400" dirty="0">
                <a:cs typeface="B Zar" panose="00000400000000000000" pitchFamily="2" charset="-78"/>
              </a:rPr>
              <a:t>الكتروپمپ شامل سه محفظه اصلي مي‌باشد:</a:t>
            </a:r>
            <a:endParaRPr lang="en-US" sz="2400" dirty="0">
              <a:cs typeface="B Zar" panose="00000400000000000000" pitchFamily="2" charset="-78"/>
            </a:endParaRPr>
          </a:p>
          <a:p>
            <a:pPr lvl="0" algn="r" rtl="1"/>
            <a:r>
              <a:rPr lang="fa-IR" sz="2400" dirty="0">
                <a:cs typeface="B Zar" panose="00000400000000000000" pitchFamily="2" charset="-78"/>
              </a:rPr>
              <a:t>محفظه الكتروموتور: محل استقرار استاتور، روتور، بلبرينگ‌هاي موتور و سنسورها مي‌باشد. </a:t>
            </a:r>
            <a:endParaRPr lang="en-US" sz="2400" dirty="0">
              <a:cs typeface="B Zar" panose="00000400000000000000" pitchFamily="2" charset="-78"/>
            </a:endParaRPr>
          </a:p>
          <a:p>
            <a:pPr lvl="0" algn="r" rtl="1"/>
            <a:r>
              <a:rPr lang="fa-IR" sz="2400" dirty="0">
                <a:cs typeface="B Zar" panose="00000400000000000000" pitchFamily="2" charset="-78"/>
              </a:rPr>
              <a:t>محفظه سيل‌ها (آببندها): فضاي واسطه بين محفظه موتور و پمپ توسط دودست سيل ازورود آب جلوگيري مي‌كند. </a:t>
            </a:r>
            <a:endParaRPr lang="en-US" sz="2400" dirty="0">
              <a:cs typeface="B Zar" panose="00000400000000000000" pitchFamily="2" charset="-78"/>
            </a:endParaRPr>
          </a:p>
          <a:p>
            <a:pPr lvl="0" algn="r" rtl="1"/>
            <a:r>
              <a:rPr lang="fa-IR" sz="2400" dirty="0">
                <a:cs typeface="B Zar" panose="00000400000000000000" pitchFamily="2" charset="-78"/>
              </a:rPr>
              <a:t>محفظه پمپ: فضایي است كه سيال پمپاژ شونده از آن عبور مي‌كند و در برگيرنده اجزاي مهمي چون سيل الماس و پروانه پمپ مي‌باشد.</a:t>
            </a:r>
            <a:endParaRPr lang="en-US" sz="2400" dirty="0">
              <a:cs typeface="B Zar" panose="00000400000000000000" pitchFamily="2" charset="-78"/>
            </a:endParaRPr>
          </a:p>
          <a:p>
            <a:pPr algn="r"/>
            <a:endParaRPr lang="en-US" sz="2400" dirty="0">
              <a:cs typeface="B Zar" panose="00000400000000000000" pitchFamily="2" charset="-78"/>
            </a:endParaRPr>
          </a:p>
        </p:txBody>
      </p:sp>
      <p:sp>
        <p:nvSpPr>
          <p:cNvPr id="4" name="Footer Placeholder 3"/>
          <p:cNvSpPr>
            <a:spLocks noGrp="1"/>
          </p:cNvSpPr>
          <p:nvPr>
            <p:ph type="ftr" sz="quarter" idx="11"/>
          </p:nvPr>
        </p:nvSpPr>
        <p:spPr/>
        <p:txBody>
          <a:bodyPr/>
          <a:lstStyle/>
          <a:p>
            <a:r>
              <a:rPr lang="en-US" smtClean="0"/>
              <a:t>Dr. Mahdi Gheysari, Isfahan Univ. of Technology, https://gheysari.iut.ac.ir</a:t>
            </a:r>
            <a:endParaRPr lang="en-US" dirty="0"/>
          </a:p>
        </p:txBody>
      </p:sp>
    </p:spTree>
    <p:extLst>
      <p:ext uri="{BB962C8B-B14F-4D97-AF65-F5344CB8AC3E}">
        <p14:creationId xmlns:p14="http://schemas.microsoft.com/office/powerpoint/2010/main" val="216861477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fa-IR" sz="4800" dirty="0" smtClean="0">
                <a:cs typeface="Titr" pitchFamily="2" charset="-78"/>
              </a:rPr>
              <a:t>اصطلاحات اصلی</a:t>
            </a:r>
            <a:endParaRPr lang="en-US" sz="4800" dirty="0">
              <a:cs typeface="Titr" pitchFamily="2" charset="-78"/>
            </a:endParaRPr>
          </a:p>
        </p:txBody>
      </p:sp>
      <p:sp>
        <p:nvSpPr>
          <p:cNvPr id="3" name="Content Placeholder 2"/>
          <p:cNvSpPr>
            <a:spLocks noGrp="1"/>
          </p:cNvSpPr>
          <p:nvPr>
            <p:ph idx="1"/>
          </p:nvPr>
        </p:nvSpPr>
        <p:spPr>
          <a:xfrm>
            <a:off x="457200" y="1676400"/>
            <a:ext cx="8229600" cy="4525963"/>
          </a:xfrm>
        </p:spPr>
        <p:txBody>
          <a:bodyPr>
            <a:normAutofit/>
          </a:bodyPr>
          <a:lstStyle/>
          <a:p>
            <a:pPr algn="just" rtl="1">
              <a:lnSpc>
                <a:spcPct val="150000"/>
              </a:lnSpc>
            </a:pPr>
            <a:r>
              <a:rPr lang="fa-IR" sz="2400" b="1" u="sng" dirty="0" smtClean="0">
                <a:cs typeface="2  Titr" pitchFamily="2" charset="-78"/>
              </a:rPr>
              <a:t>دبی حجمی</a:t>
            </a:r>
            <a:r>
              <a:rPr lang="en-US" sz="2400" b="1" dirty="0" smtClean="0">
                <a:cs typeface="2  Titr" pitchFamily="2" charset="-78"/>
              </a:rPr>
              <a:t>:</a:t>
            </a:r>
            <a:r>
              <a:rPr lang="en-US" sz="2400" dirty="0" smtClean="0">
                <a:cs typeface="2  Titr" pitchFamily="2" charset="-78"/>
              </a:rPr>
              <a:t> </a:t>
            </a:r>
            <a:r>
              <a:rPr lang="fa-IR" sz="2000" dirty="0" smtClean="0">
                <a:cs typeface="2  Titr" pitchFamily="2" charset="-78"/>
              </a:rPr>
              <a:t>مقدار موثر حجم سیالی ست که در واحد زمان از دهانه ی خروجی پمپ خارج میگردد.</a:t>
            </a:r>
            <a:r>
              <a:rPr lang="en-US" sz="2400" dirty="0" smtClean="0">
                <a:cs typeface="2  Titr" pitchFamily="2" charset="-78"/>
              </a:rPr>
              <a:t> </a:t>
            </a:r>
            <a:r>
              <a:rPr lang="en-US" sz="2000" dirty="0" smtClean="0">
                <a:cs typeface="2  Titr" pitchFamily="2" charset="-78"/>
              </a:rPr>
              <a:t>(m3/</a:t>
            </a:r>
            <a:r>
              <a:rPr lang="en-US" sz="2000" dirty="0" err="1" smtClean="0">
                <a:cs typeface="2  Titr" pitchFamily="2" charset="-78"/>
              </a:rPr>
              <a:t>hr</a:t>
            </a:r>
            <a:r>
              <a:rPr lang="en-US" sz="2000" dirty="0" smtClean="0">
                <a:cs typeface="2  Titr" pitchFamily="2" charset="-78"/>
              </a:rPr>
              <a:t>).</a:t>
            </a:r>
          </a:p>
          <a:p>
            <a:pPr algn="just" rtl="1">
              <a:lnSpc>
                <a:spcPct val="150000"/>
              </a:lnSpc>
            </a:pPr>
            <a:r>
              <a:rPr lang="fa-IR" sz="2400" b="1" u="sng" dirty="0" smtClean="0">
                <a:cs typeface="2  Titr" pitchFamily="2" charset="-78"/>
              </a:rPr>
              <a:t>ارتفاع کل</a:t>
            </a:r>
            <a:r>
              <a:rPr lang="en-US" sz="2800" b="1" dirty="0" smtClean="0">
                <a:cs typeface="2  Titr" pitchFamily="2" charset="-78"/>
              </a:rPr>
              <a:t>: </a:t>
            </a:r>
            <a:r>
              <a:rPr lang="fa-IR" sz="2000" dirty="0" smtClean="0">
                <a:cs typeface="2  Titr" pitchFamily="2" charset="-78"/>
              </a:rPr>
              <a:t>مقدار قدرت مفیدی که به وسیله ی پمپ به واحد وزن سیال منتقل            می شود(فشار</a:t>
            </a:r>
            <a:r>
              <a:rPr lang="fa-IR" sz="2000" dirty="0">
                <a:cs typeface="2  Titr" pitchFamily="2" charset="-78"/>
              </a:rPr>
              <a:t> </a:t>
            </a:r>
            <a:r>
              <a:rPr lang="fa-IR" sz="2000" dirty="0" smtClean="0">
                <a:cs typeface="2  Titr" pitchFamily="2" charset="-78"/>
              </a:rPr>
              <a:t>در اصطلاح ارتفاع).</a:t>
            </a:r>
            <a:endParaRPr lang="fa-IR" sz="2000" dirty="0">
              <a:cs typeface="2  Titr" pitchFamily="2" charset="-78"/>
            </a:endParaRPr>
          </a:p>
          <a:p>
            <a:pPr marL="0" indent="0" algn="just" rtl="1">
              <a:buNone/>
            </a:pPr>
            <a:endParaRPr lang="en-US" sz="2000" dirty="0" smtClean="0">
              <a:cs typeface="2  Titr" pitchFamily="2" charset="-78"/>
            </a:endParaRPr>
          </a:p>
          <a:p>
            <a:pPr algn="just" rtl="1"/>
            <a:r>
              <a:rPr lang="fa-IR" sz="2400" b="1" u="sng" dirty="0" smtClean="0">
                <a:cs typeface="2  Titr" pitchFamily="2" charset="-78"/>
              </a:rPr>
              <a:t>نیروی هیدرولیکی</a:t>
            </a:r>
            <a:r>
              <a:rPr lang="en-US" sz="2800" dirty="0" smtClean="0">
                <a:cs typeface="2  Titr" pitchFamily="2" charset="-78"/>
              </a:rPr>
              <a:t>: </a:t>
            </a:r>
            <a:r>
              <a:rPr lang="fa-IR" sz="2000" dirty="0" smtClean="0">
                <a:cs typeface="2  Titr" pitchFamily="2" charset="-78"/>
              </a:rPr>
              <a:t>نیرویی که از پمپ به آب منتقل میشود. </a:t>
            </a:r>
          </a:p>
          <a:p>
            <a:pPr marL="0" indent="0" algn="just" rtl="1">
              <a:buNone/>
            </a:pPr>
            <a:endParaRPr lang="en-US" sz="2800" dirty="0" smtClean="0">
              <a:cs typeface="2  Titr" pitchFamily="2" charset="-78"/>
            </a:endParaRPr>
          </a:p>
          <a:p>
            <a:pPr algn="just" rtl="1"/>
            <a:r>
              <a:rPr lang="en-US" sz="2400" b="1" u="sng" dirty="0" smtClean="0">
                <a:cs typeface="2  Titr" pitchFamily="2" charset="-78"/>
              </a:rPr>
              <a:t>)VACUUM</a:t>
            </a:r>
            <a:r>
              <a:rPr lang="fa-IR" sz="2400" b="1" u="sng" dirty="0" smtClean="0">
                <a:cs typeface="2  Titr" pitchFamily="2" charset="-78"/>
              </a:rPr>
              <a:t>خلاء</a:t>
            </a:r>
            <a:r>
              <a:rPr lang="en-US" sz="2800" b="1" dirty="0" smtClean="0">
                <a:cs typeface="2  Titr" pitchFamily="2" charset="-78"/>
              </a:rPr>
              <a:t>: </a:t>
            </a:r>
            <a:r>
              <a:rPr lang="en-US" sz="2800" dirty="0" smtClean="0">
                <a:cs typeface="2  Titr" pitchFamily="2" charset="-78"/>
              </a:rPr>
              <a:t>(</a:t>
            </a:r>
            <a:r>
              <a:rPr lang="fa-IR" sz="2000" dirty="0" smtClean="0">
                <a:cs typeface="2  Titr" pitchFamily="2" charset="-78"/>
              </a:rPr>
              <a:t>فشاری کمتر از فشار اتمسفر.</a:t>
            </a:r>
            <a:endParaRPr lang="en-US" sz="2000" dirty="0" smtClean="0">
              <a:cs typeface="2  Titr" pitchFamily="2" charset="-78"/>
            </a:endParaRPr>
          </a:p>
          <a:p>
            <a:pPr algn="just" rtl="1">
              <a:buNone/>
            </a:pPr>
            <a:endParaRPr lang="en-US" sz="2400" u="sng" dirty="0" smtClean="0">
              <a:cs typeface="2  Titr" pitchFamily="2" charset="-78"/>
            </a:endParaRPr>
          </a:p>
          <a:p>
            <a:pPr algn="just" rtl="1">
              <a:buNone/>
            </a:pPr>
            <a:endParaRPr lang="en-US" sz="2000" dirty="0" smtClean="0">
              <a:cs typeface="2  Titr" pitchFamily="2" charset="-78"/>
            </a:endParaRPr>
          </a:p>
          <a:p>
            <a:pPr algn="just" rtl="1">
              <a:buNone/>
            </a:pPr>
            <a:endParaRPr lang="en-US" sz="2800" dirty="0" smtClean="0">
              <a:cs typeface="2  Titr" pitchFamily="2" charset="-78"/>
            </a:endParaRPr>
          </a:p>
          <a:p>
            <a:pPr algn="just" rtl="1">
              <a:buNone/>
            </a:pPr>
            <a:endParaRPr lang="en-US" sz="2800" dirty="0" smtClean="0">
              <a:cs typeface="2  Titr" pitchFamily="2" charset="-78"/>
            </a:endParaRPr>
          </a:p>
          <a:p>
            <a:pPr algn="just" rtl="1"/>
            <a:endParaRPr lang="en-US" sz="2800" dirty="0" smtClean="0">
              <a:cs typeface="2  Titr" pitchFamily="2" charset="-78"/>
            </a:endParaRPr>
          </a:p>
        </p:txBody>
      </p:sp>
      <p:pic>
        <p:nvPicPr>
          <p:cNvPr id="4" name="Picture 3" descr="what-is-head1.jpg"/>
          <p:cNvPicPr>
            <a:picLocks noChangeAspect="1"/>
          </p:cNvPicPr>
          <p:nvPr/>
        </p:nvPicPr>
        <p:blipFill>
          <a:blip r:embed="rId2" cstate="print"/>
          <a:stretch>
            <a:fillRect/>
          </a:stretch>
        </p:blipFill>
        <p:spPr>
          <a:xfrm>
            <a:off x="228600" y="4419600"/>
            <a:ext cx="2286000" cy="210312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7846" y="76200"/>
            <a:ext cx="1828800" cy="1591056"/>
          </a:xfrm>
          <a:prstGeom prst="rect">
            <a:avLst/>
          </a:prstGeom>
        </p:spPr>
      </p:pic>
      <p:sp>
        <p:nvSpPr>
          <p:cNvPr id="6" name="Footer Placeholder 5"/>
          <p:cNvSpPr>
            <a:spLocks noGrp="1"/>
          </p:cNvSpPr>
          <p:nvPr>
            <p:ph type="ftr" sz="quarter" idx="11"/>
          </p:nvPr>
        </p:nvSpPr>
        <p:spPr/>
        <p:txBody>
          <a:bodyPr/>
          <a:lstStyle/>
          <a:p>
            <a:r>
              <a:rPr lang="en-US" smtClean="0"/>
              <a:t>Dr. Mahdi Gheysari, Isfahan Univ. of Technology, https://gheysari.iut.ac.ir</a:t>
            </a:r>
            <a:endParaRPr lang="en-US" dirty="0"/>
          </a:p>
        </p:txBody>
      </p:sp>
    </p:spTree>
    <p:extLst>
      <p:ext uri="{BB962C8B-B14F-4D97-AF65-F5344CB8AC3E}">
        <p14:creationId xmlns:p14="http://schemas.microsoft.com/office/powerpoint/2010/main" val="187363486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smtClean="0">
                <a:cs typeface="B Titr" pitchFamily="2" charset="-78"/>
              </a:rPr>
              <a:t>پمپ جابجایی در مقایسه سانتریفیوژی</a:t>
            </a:r>
            <a:endParaRPr lang="en-US" dirty="0">
              <a:cs typeface="B Titr" pitchFamily="2" charset="-78"/>
            </a:endParaRPr>
          </a:p>
        </p:txBody>
      </p:sp>
      <p:sp>
        <p:nvSpPr>
          <p:cNvPr id="4" name="Rectangle 3"/>
          <p:cNvSpPr/>
          <p:nvPr/>
        </p:nvSpPr>
        <p:spPr>
          <a:xfrm>
            <a:off x="228600" y="1600200"/>
            <a:ext cx="8686800" cy="4524315"/>
          </a:xfrm>
          <a:prstGeom prst="rect">
            <a:avLst/>
          </a:prstGeom>
        </p:spPr>
        <p:txBody>
          <a:bodyPr wrap="square">
            <a:spAutoFit/>
          </a:bodyPr>
          <a:lstStyle/>
          <a:p>
            <a:pPr algn="just" rtl="1">
              <a:lnSpc>
                <a:spcPct val="200000"/>
              </a:lnSpc>
            </a:pPr>
            <a:r>
              <a:rPr lang="fa-IR" sz="2400" dirty="0">
                <a:cs typeface="B Titr" pitchFamily="2" charset="-78"/>
              </a:rPr>
              <a:t>پمپ های سانتریفیوژی برای فشار کم و جریان زیاد مناسب اند.</a:t>
            </a:r>
            <a:endParaRPr lang="en-US" sz="2400" dirty="0">
              <a:cs typeface="B Titr" pitchFamily="2" charset="-78"/>
            </a:endParaRPr>
          </a:p>
          <a:p>
            <a:pPr algn="just" rtl="1">
              <a:lnSpc>
                <a:spcPct val="200000"/>
              </a:lnSpc>
            </a:pPr>
            <a:r>
              <a:rPr lang="fa-IR" sz="2400" dirty="0">
                <a:cs typeface="B Titr" pitchFamily="2" charset="-78"/>
              </a:rPr>
              <a:t>پمپ های جابجایی مثبت فشار زیاد و جریان کم تولید میکنند.</a:t>
            </a:r>
            <a:endParaRPr lang="en-US" sz="2400" dirty="0">
              <a:cs typeface="B Titr" pitchFamily="2" charset="-78"/>
            </a:endParaRPr>
          </a:p>
          <a:p>
            <a:pPr algn="just" rtl="1">
              <a:lnSpc>
                <a:spcPct val="200000"/>
              </a:lnSpc>
            </a:pPr>
            <a:r>
              <a:rPr lang="fa-IR" sz="2400" dirty="0">
                <a:cs typeface="B Titr" pitchFamily="2" charset="-78"/>
              </a:rPr>
              <a:t>پمپ های جابجایی مثبت برای سرعت های زیاد کاربرد دارند.</a:t>
            </a:r>
            <a:r>
              <a:rPr lang="en-US" sz="2400" dirty="0">
                <a:cs typeface="B Titr" pitchFamily="2" charset="-78"/>
              </a:rPr>
              <a:t> </a:t>
            </a:r>
          </a:p>
          <a:p>
            <a:pPr algn="just" rtl="1">
              <a:lnSpc>
                <a:spcPct val="200000"/>
              </a:lnSpc>
            </a:pPr>
            <a:r>
              <a:rPr lang="fa-IR" sz="2400" dirty="0">
                <a:cs typeface="B Titr" pitchFamily="2" charset="-78"/>
              </a:rPr>
              <a:t>پمپ های سانتریفیوژ برای سرعت های بالا توصیه نمیشوند زیرا با افزایش </a:t>
            </a:r>
            <a:r>
              <a:rPr lang="fa-IR" sz="2400" dirty="0" smtClean="0">
                <a:cs typeface="B Titr" pitchFamily="2" charset="-78"/>
              </a:rPr>
              <a:t>سرعت، دبی </a:t>
            </a:r>
            <a:r>
              <a:rPr lang="fa-IR" sz="2400" dirty="0">
                <a:cs typeface="B Titr" pitchFamily="2" charset="-78"/>
              </a:rPr>
              <a:t>آنها کاهش می یابد.</a:t>
            </a:r>
          </a:p>
          <a:p>
            <a:pPr algn="just" rtl="1">
              <a:lnSpc>
                <a:spcPct val="200000"/>
              </a:lnSpc>
            </a:pPr>
            <a:r>
              <a:rPr lang="fa-IR" sz="2400" dirty="0">
                <a:cs typeface="B Titr" pitchFamily="2" charset="-78"/>
              </a:rPr>
              <a:t>معمولا یک شیر محدود کننده ی فشار همراه با پمپ های جابجایی نصب میگردد.</a:t>
            </a:r>
            <a:endParaRPr lang="en-US" sz="2400" dirty="0">
              <a:cs typeface="B Titr" pitchFamily="2" charset="-78"/>
            </a:endParaRPr>
          </a:p>
        </p:txBody>
      </p:sp>
      <p:sp>
        <p:nvSpPr>
          <p:cNvPr id="3" name="Footer Placeholder 2"/>
          <p:cNvSpPr>
            <a:spLocks noGrp="1"/>
          </p:cNvSpPr>
          <p:nvPr>
            <p:ph type="ftr" sz="quarter" idx="11"/>
          </p:nvPr>
        </p:nvSpPr>
        <p:spPr/>
        <p:txBody>
          <a:bodyPr/>
          <a:lstStyle/>
          <a:p>
            <a:r>
              <a:rPr lang="en-US" smtClean="0"/>
              <a:t>Dr. Mahdi Gheysari, Isfahan Univ. of Technology, https://gheysari.iut.ac.ir</a:t>
            </a:r>
            <a:endParaRPr lang="en-US" dirty="0"/>
          </a:p>
        </p:txBody>
      </p:sp>
    </p:spTree>
    <p:extLst>
      <p:ext uri="{BB962C8B-B14F-4D97-AF65-F5344CB8AC3E}">
        <p14:creationId xmlns:p14="http://schemas.microsoft.com/office/powerpoint/2010/main" val="293256093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4" name="Rectangle 4"/>
          <p:cNvSpPr>
            <a:spLocks noGrp="1" noChangeArrowheads="1"/>
          </p:cNvSpPr>
          <p:nvPr>
            <p:ph type="title"/>
          </p:nvPr>
        </p:nvSpPr>
        <p:spPr>
          <a:xfrm>
            <a:off x="1071538" y="-214338"/>
            <a:ext cx="7772400" cy="1143000"/>
          </a:xfrm>
        </p:spPr>
        <p:txBody>
          <a:bodyPr>
            <a:normAutofit/>
          </a:bodyPr>
          <a:lstStyle/>
          <a:p>
            <a:r>
              <a:rPr lang="en-GB" sz="2400" b="1" dirty="0">
                <a:solidFill>
                  <a:schemeClr val="tx1"/>
                </a:solidFill>
                <a:effectLst>
                  <a:outerShdw blurRad="38100" dist="38100" dir="2700000" algn="tl">
                    <a:srgbClr val="000000">
                      <a:alpha val="43137"/>
                    </a:srgbClr>
                  </a:outerShdw>
                </a:effectLst>
              </a:rPr>
              <a:t>Positive Displacement Characteristic</a:t>
            </a:r>
          </a:p>
        </p:txBody>
      </p:sp>
      <p:sp>
        <p:nvSpPr>
          <p:cNvPr id="76806" name="Rectangle 6"/>
          <p:cNvSpPr>
            <a:spLocks noChangeArrowheads="1"/>
          </p:cNvSpPr>
          <p:nvPr/>
        </p:nvSpPr>
        <p:spPr bwMode="auto">
          <a:xfrm>
            <a:off x="0" y="781050"/>
            <a:ext cx="9144000" cy="0"/>
          </a:xfrm>
          <a:prstGeom prst="rect">
            <a:avLst/>
          </a:prstGeom>
          <a:noFill/>
          <a:ln w="9525">
            <a:noFill/>
            <a:miter lim="800000"/>
            <a:headEnd/>
            <a:tailEnd/>
          </a:ln>
          <a:effectLst/>
        </p:spPr>
        <p:txBody>
          <a:bodyPr wrap="none" anchor="ctr">
            <a:spAutoFit/>
          </a:bodyPr>
          <a:lstStyle/>
          <a:p>
            <a:endParaRPr lang="en-IN"/>
          </a:p>
        </p:txBody>
      </p:sp>
      <p:sp>
        <p:nvSpPr>
          <p:cNvPr id="76809" name="Rectangle 9"/>
          <p:cNvSpPr>
            <a:spLocks noChangeArrowheads="1"/>
          </p:cNvSpPr>
          <p:nvPr/>
        </p:nvSpPr>
        <p:spPr bwMode="auto">
          <a:xfrm>
            <a:off x="8642350" y="5784850"/>
            <a:ext cx="73025" cy="350838"/>
          </a:xfrm>
          <a:prstGeom prst="rect">
            <a:avLst/>
          </a:prstGeom>
          <a:noFill/>
          <a:ln w="9525">
            <a:noFill/>
            <a:miter lim="800000"/>
            <a:headEnd/>
            <a:tailEnd/>
          </a:ln>
        </p:spPr>
        <p:txBody>
          <a:bodyPr wrap="none" lIns="0" tIns="0" rIns="0" bIns="0">
            <a:spAutoFit/>
          </a:bodyPr>
          <a:lstStyle/>
          <a:p>
            <a:pPr algn="l"/>
            <a:r>
              <a:rPr lang="en-GB" sz="2300">
                <a:solidFill>
                  <a:srgbClr val="000000"/>
                </a:solidFill>
                <a:latin typeface="Times New Roman" pitchFamily="18" charset="0"/>
              </a:rPr>
              <a:t> </a:t>
            </a:r>
            <a:endParaRPr lang="en-GB"/>
          </a:p>
        </p:txBody>
      </p:sp>
      <p:sp>
        <p:nvSpPr>
          <p:cNvPr id="76810" name="Freeform 10"/>
          <p:cNvSpPr>
            <a:spLocks/>
          </p:cNvSpPr>
          <p:nvPr/>
        </p:nvSpPr>
        <p:spPr bwMode="auto">
          <a:xfrm>
            <a:off x="4321175" y="1157288"/>
            <a:ext cx="563563" cy="3762375"/>
          </a:xfrm>
          <a:custGeom>
            <a:avLst/>
            <a:gdLst/>
            <a:ahLst/>
            <a:cxnLst>
              <a:cxn ang="0">
                <a:pos x="355" y="2370"/>
              </a:cxn>
              <a:cxn ang="0">
                <a:pos x="352" y="2351"/>
              </a:cxn>
              <a:cxn ang="0">
                <a:pos x="352" y="2330"/>
              </a:cxn>
              <a:cxn ang="0">
                <a:pos x="352" y="2309"/>
              </a:cxn>
              <a:cxn ang="0">
                <a:pos x="350" y="2288"/>
              </a:cxn>
              <a:cxn ang="0">
                <a:pos x="350" y="2262"/>
              </a:cxn>
              <a:cxn ang="0">
                <a:pos x="347" y="2238"/>
              </a:cxn>
              <a:cxn ang="0">
                <a:pos x="347" y="2209"/>
              </a:cxn>
              <a:cxn ang="0">
                <a:pos x="344" y="2180"/>
              </a:cxn>
              <a:cxn ang="0">
                <a:pos x="344" y="2151"/>
              </a:cxn>
              <a:cxn ang="0">
                <a:pos x="344" y="2120"/>
              </a:cxn>
              <a:cxn ang="0">
                <a:pos x="342" y="2088"/>
              </a:cxn>
              <a:cxn ang="0">
                <a:pos x="342" y="2056"/>
              </a:cxn>
              <a:cxn ang="0">
                <a:pos x="339" y="2022"/>
              </a:cxn>
              <a:cxn ang="0">
                <a:pos x="337" y="1985"/>
              </a:cxn>
              <a:cxn ang="0">
                <a:pos x="337" y="1951"/>
              </a:cxn>
              <a:cxn ang="0">
                <a:pos x="334" y="1914"/>
              </a:cxn>
              <a:cxn ang="0">
                <a:pos x="331" y="1838"/>
              </a:cxn>
              <a:cxn ang="0">
                <a:pos x="326" y="1761"/>
              </a:cxn>
              <a:cxn ang="0">
                <a:pos x="321" y="1685"/>
              </a:cxn>
              <a:cxn ang="0">
                <a:pos x="313" y="1606"/>
              </a:cxn>
              <a:cxn ang="0">
                <a:pos x="308" y="1527"/>
              </a:cxn>
              <a:cxn ang="0">
                <a:pos x="300" y="1448"/>
              </a:cxn>
              <a:cxn ang="0">
                <a:pos x="289" y="1372"/>
              </a:cxn>
              <a:cxn ang="0">
                <a:pos x="279" y="1298"/>
              </a:cxn>
              <a:cxn ang="0">
                <a:pos x="273" y="1259"/>
              </a:cxn>
              <a:cxn ang="0">
                <a:pos x="266" y="1219"/>
              </a:cxn>
              <a:cxn ang="0">
                <a:pos x="260" y="1180"/>
              </a:cxn>
              <a:cxn ang="0">
                <a:pos x="252" y="1137"/>
              </a:cxn>
              <a:cxn ang="0">
                <a:pos x="244" y="1095"/>
              </a:cxn>
              <a:cxn ang="0">
                <a:pos x="237" y="1053"/>
              </a:cxn>
              <a:cxn ang="0">
                <a:pos x="226" y="1011"/>
              </a:cxn>
              <a:cxn ang="0">
                <a:pos x="218" y="966"/>
              </a:cxn>
              <a:cxn ang="0">
                <a:pos x="200" y="874"/>
              </a:cxn>
              <a:cxn ang="0">
                <a:pos x="179" y="785"/>
              </a:cxn>
              <a:cxn ang="0">
                <a:pos x="160" y="692"/>
              </a:cxn>
              <a:cxn ang="0">
                <a:pos x="139" y="600"/>
              </a:cxn>
              <a:cxn ang="0">
                <a:pos x="118" y="511"/>
              </a:cxn>
              <a:cxn ang="0">
                <a:pos x="108" y="469"/>
              </a:cxn>
              <a:cxn ang="0">
                <a:pos x="97" y="424"/>
              </a:cxn>
              <a:cxn ang="0">
                <a:pos x="87" y="382"/>
              </a:cxn>
              <a:cxn ang="0">
                <a:pos x="79" y="340"/>
              </a:cxn>
              <a:cxn ang="0">
                <a:pos x="68" y="300"/>
              </a:cxn>
              <a:cxn ang="0">
                <a:pos x="58" y="261"/>
              </a:cxn>
              <a:cxn ang="0">
                <a:pos x="50" y="224"/>
              </a:cxn>
              <a:cxn ang="0">
                <a:pos x="42" y="187"/>
              </a:cxn>
              <a:cxn ang="0">
                <a:pos x="34" y="150"/>
              </a:cxn>
              <a:cxn ang="0">
                <a:pos x="26" y="116"/>
              </a:cxn>
              <a:cxn ang="0">
                <a:pos x="18" y="84"/>
              </a:cxn>
              <a:cxn ang="0">
                <a:pos x="10" y="55"/>
              </a:cxn>
              <a:cxn ang="0">
                <a:pos x="5" y="26"/>
              </a:cxn>
              <a:cxn ang="0">
                <a:pos x="0" y="0"/>
              </a:cxn>
            </a:cxnLst>
            <a:rect l="0" t="0" r="r" b="b"/>
            <a:pathLst>
              <a:path w="355" h="2370">
                <a:moveTo>
                  <a:pt x="355" y="2370"/>
                </a:moveTo>
                <a:lnTo>
                  <a:pt x="352" y="2351"/>
                </a:lnTo>
                <a:lnTo>
                  <a:pt x="352" y="2330"/>
                </a:lnTo>
                <a:lnTo>
                  <a:pt x="352" y="2309"/>
                </a:lnTo>
                <a:lnTo>
                  <a:pt x="350" y="2288"/>
                </a:lnTo>
                <a:lnTo>
                  <a:pt x="350" y="2262"/>
                </a:lnTo>
                <a:lnTo>
                  <a:pt x="347" y="2238"/>
                </a:lnTo>
                <a:lnTo>
                  <a:pt x="347" y="2209"/>
                </a:lnTo>
                <a:lnTo>
                  <a:pt x="344" y="2180"/>
                </a:lnTo>
                <a:lnTo>
                  <a:pt x="344" y="2151"/>
                </a:lnTo>
                <a:lnTo>
                  <a:pt x="344" y="2120"/>
                </a:lnTo>
                <a:lnTo>
                  <a:pt x="342" y="2088"/>
                </a:lnTo>
                <a:lnTo>
                  <a:pt x="342" y="2056"/>
                </a:lnTo>
                <a:lnTo>
                  <a:pt x="339" y="2022"/>
                </a:lnTo>
                <a:lnTo>
                  <a:pt x="337" y="1985"/>
                </a:lnTo>
                <a:lnTo>
                  <a:pt x="337" y="1951"/>
                </a:lnTo>
                <a:lnTo>
                  <a:pt x="334" y="1914"/>
                </a:lnTo>
                <a:lnTo>
                  <a:pt x="331" y="1838"/>
                </a:lnTo>
                <a:lnTo>
                  <a:pt x="326" y="1761"/>
                </a:lnTo>
                <a:lnTo>
                  <a:pt x="321" y="1685"/>
                </a:lnTo>
                <a:lnTo>
                  <a:pt x="313" y="1606"/>
                </a:lnTo>
                <a:lnTo>
                  <a:pt x="308" y="1527"/>
                </a:lnTo>
                <a:lnTo>
                  <a:pt x="300" y="1448"/>
                </a:lnTo>
                <a:lnTo>
                  <a:pt x="289" y="1372"/>
                </a:lnTo>
                <a:lnTo>
                  <a:pt x="279" y="1298"/>
                </a:lnTo>
                <a:lnTo>
                  <a:pt x="273" y="1259"/>
                </a:lnTo>
                <a:lnTo>
                  <a:pt x="266" y="1219"/>
                </a:lnTo>
                <a:lnTo>
                  <a:pt x="260" y="1180"/>
                </a:lnTo>
                <a:lnTo>
                  <a:pt x="252" y="1137"/>
                </a:lnTo>
                <a:lnTo>
                  <a:pt x="244" y="1095"/>
                </a:lnTo>
                <a:lnTo>
                  <a:pt x="237" y="1053"/>
                </a:lnTo>
                <a:lnTo>
                  <a:pt x="226" y="1011"/>
                </a:lnTo>
                <a:lnTo>
                  <a:pt x="218" y="966"/>
                </a:lnTo>
                <a:lnTo>
                  <a:pt x="200" y="874"/>
                </a:lnTo>
                <a:lnTo>
                  <a:pt x="179" y="785"/>
                </a:lnTo>
                <a:lnTo>
                  <a:pt x="160" y="692"/>
                </a:lnTo>
                <a:lnTo>
                  <a:pt x="139" y="600"/>
                </a:lnTo>
                <a:lnTo>
                  <a:pt x="118" y="511"/>
                </a:lnTo>
                <a:lnTo>
                  <a:pt x="108" y="469"/>
                </a:lnTo>
                <a:lnTo>
                  <a:pt x="97" y="424"/>
                </a:lnTo>
                <a:lnTo>
                  <a:pt x="87" y="382"/>
                </a:lnTo>
                <a:lnTo>
                  <a:pt x="79" y="340"/>
                </a:lnTo>
                <a:lnTo>
                  <a:pt x="68" y="300"/>
                </a:lnTo>
                <a:lnTo>
                  <a:pt x="58" y="261"/>
                </a:lnTo>
                <a:lnTo>
                  <a:pt x="50" y="224"/>
                </a:lnTo>
                <a:lnTo>
                  <a:pt x="42" y="187"/>
                </a:lnTo>
                <a:lnTo>
                  <a:pt x="34" y="150"/>
                </a:lnTo>
                <a:lnTo>
                  <a:pt x="26" y="116"/>
                </a:lnTo>
                <a:lnTo>
                  <a:pt x="18" y="84"/>
                </a:lnTo>
                <a:lnTo>
                  <a:pt x="10" y="55"/>
                </a:lnTo>
                <a:lnTo>
                  <a:pt x="5" y="26"/>
                </a:lnTo>
                <a:lnTo>
                  <a:pt x="0" y="0"/>
                </a:lnTo>
              </a:path>
            </a:pathLst>
          </a:custGeom>
          <a:noFill/>
          <a:ln w="61913">
            <a:solidFill>
              <a:srgbClr val="FF0000"/>
            </a:solidFill>
            <a:prstDash val="solid"/>
            <a:round/>
            <a:headEnd/>
            <a:tailEnd/>
          </a:ln>
        </p:spPr>
        <p:txBody>
          <a:bodyPr/>
          <a:lstStyle/>
          <a:p>
            <a:endParaRPr lang="en-IN"/>
          </a:p>
        </p:txBody>
      </p:sp>
      <p:sp>
        <p:nvSpPr>
          <p:cNvPr id="76812" name="Freeform 12"/>
          <p:cNvSpPr>
            <a:spLocks noEditPoints="1"/>
          </p:cNvSpPr>
          <p:nvPr/>
        </p:nvSpPr>
        <p:spPr bwMode="auto">
          <a:xfrm>
            <a:off x="3373438" y="2836863"/>
            <a:ext cx="1323975" cy="409575"/>
          </a:xfrm>
          <a:custGeom>
            <a:avLst/>
            <a:gdLst/>
            <a:ahLst/>
            <a:cxnLst>
              <a:cxn ang="0">
                <a:pos x="3" y="251"/>
              </a:cxn>
              <a:cxn ang="0">
                <a:pos x="768" y="32"/>
              </a:cxn>
              <a:cxn ang="0">
                <a:pos x="770" y="32"/>
              </a:cxn>
              <a:cxn ang="0">
                <a:pos x="770" y="32"/>
              </a:cxn>
              <a:cxn ang="0">
                <a:pos x="773" y="35"/>
              </a:cxn>
              <a:cxn ang="0">
                <a:pos x="773" y="37"/>
              </a:cxn>
              <a:cxn ang="0">
                <a:pos x="773" y="37"/>
              </a:cxn>
              <a:cxn ang="0">
                <a:pos x="773" y="40"/>
              </a:cxn>
              <a:cxn ang="0">
                <a:pos x="770" y="40"/>
              </a:cxn>
              <a:cxn ang="0">
                <a:pos x="5" y="258"/>
              </a:cxn>
              <a:cxn ang="0">
                <a:pos x="3" y="258"/>
              </a:cxn>
              <a:cxn ang="0">
                <a:pos x="3" y="258"/>
              </a:cxn>
              <a:cxn ang="0">
                <a:pos x="0" y="258"/>
              </a:cxn>
              <a:cxn ang="0">
                <a:pos x="0" y="256"/>
              </a:cxn>
              <a:cxn ang="0">
                <a:pos x="0" y="253"/>
              </a:cxn>
              <a:cxn ang="0">
                <a:pos x="0" y="253"/>
              </a:cxn>
              <a:cxn ang="0">
                <a:pos x="0" y="251"/>
              </a:cxn>
              <a:cxn ang="0">
                <a:pos x="3" y="251"/>
              </a:cxn>
              <a:cxn ang="0">
                <a:pos x="3" y="251"/>
              </a:cxn>
              <a:cxn ang="0">
                <a:pos x="747" y="0"/>
              </a:cxn>
              <a:cxn ang="0">
                <a:pos x="834" y="19"/>
              </a:cxn>
              <a:cxn ang="0">
                <a:pos x="768" y="77"/>
              </a:cxn>
              <a:cxn ang="0">
                <a:pos x="747" y="0"/>
              </a:cxn>
            </a:cxnLst>
            <a:rect l="0" t="0" r="r" b="b"/>
            <a:pathLst>
              <a:path w="834" h="258">
                <a:moveTo>
                  <a:pt x="3" y="251"/>
                </a:moveTo>
                <a:lnTo>
                  <a:pt x="768" y="32"/>
                </a:lnTo>
                <a:lnTo>
                  <a:pt x="770" y="32"/>
                </a:lnTo>
                <a:lnTo>
                  <a:pt x="770" y="32"/>
                </a:lnTo>
                <a:lnTo>
                  <a:pt x="773" y="35"/>
                </a:lnTo>
                <a:lnTo>
                  <a:pt x="773" y="37"/>
                </a:lnTo>
                <a:lnTo>
                  <a:pt x="773" y="37"/>
                </a:lnTo>
                <a:lnTo>
                  <a:pt x="773" y="40"/>
                </a:lnTo>
                <a:lnTo>
                  <a:pt x="770" y="40"/>
                </a:lnTo>
                <a:lnTo>
                  <a:pt x="5" y="258"/>
                </a:lnTo>
                <a:lnTo>
                  <a:pt x="3" y="258"/>
                </a:lnTo>
                <a:lnTo>
                  <a:pt x="3" y="258"/>
                </a:lnTo>
                <a:lnTo>
                  <a:pt x="0" y="258"/>
                </a:lnTo>
                <a:lnTo>
                  <a:pt x="0" y="256"/>
                </a:lnTo>
                <a:lnTo>
                  <a:pt x="0" y="253"/>
                </a:lnTo>
                <a:lnTo>
                  <a:pt x="0" y="253"/>
                </a:lnTo>
                <a:lnTo>
                  <a:pt x="0" y="251"/>
                </a:lnTo>
                <a:lnTo>
                  <a:pt x="3" y="251"/>
                </a:lnTo>
                <a:lnTo>
                  <a:pt x="3" y="251"/>
                </a:lnTo>
                <a:close/>
                <a:moveTo>
                  <a:pt x="747" y="0"/>
                </a:moveTo>
                <a:lnTo>
                  <a:pt x="834" y="19"/>
                </a:lnTo>
                <a:lnTo>
                  <a:pt x="768" y="77"/>
                </a:lnTo>
                <a:lnTo>
                  <a:pt x="747" y="0"/>
                </a:lnTo>
                <a:close/>
              </a:path>
            </a:pathLst>
          </a:custGeom>
          <a:solidFill>
            <a:srgbClr val="000000"/>
          </a:solidFill>
          <a:ln w="4763">
            <a:solidFill>
              <a:srgbClr val="000000"/>
            </a:solidFill>
            <a:prstDash val="solid"/>
            <a:round/>
            <a:headEnd/>
            <a:tailEnd/>
          </a:ln>
        </p:spPr>
        <p:txBody>
          <a:bodyPr/>
          <a:lstStyle/>
          <a:p>
            <a:endParaRPr lang="en-IN"/>
          </a:p>
        </p:txBody>
      </p:sp>
      <p:sp>
        <p:nvSpPr>
          <p:cNvPr id="76813" name="Rectangle 13"/>
          <p:cNvSpPr>
            <a:spLocks noChangeArrowheads="1"/>
          </p:cNvSpPr>
          <p:nvPr/>
        </p:nvSpPr>
        <p:spPr bwMode="auto">
          <a:xfrm>
            <a:off x="2405063" y="2949575"/>
            <a:ext cx="827087" cy="350838"/>
          </a:xfrm>
          <a:prstGeom prst="rect">
            <a:avLst/>
          </a:prstGeom>
          <a:noFill/>
          <a:ln w="9525">
            <a:noFill/>
            <a:miter lim="800000"/>
            <a:headEnd/>
            <a:tailEnd/>
          </a:ln>
        </p:spPr>
        <p:txBody>
          <a:bodyPr wrap="none" lIns="0" tIns="0" rIns="0" bIns="0">
            <a:spAutoFit/>
          </a:bodyPr>
          <a:lstStyle/>
          <a:p>
            <a:pPr algn="l"/>
            <a:r>
              <a:rPr lang="en-GB" sz="2300" b="1">
                <a:solidFill>
                  <a:srgbClr val="000000"/>
                </a:solidFill>
                <a:latin typeface="Times New Roman" pitchFamily="18" charset="0"/>
              </a:rPr>
              <a:t>Actual</a:t>
            </a:r>
            <a:endParaRPr lang="en-GB"/>
          </a:p>
        </p:txBody>
      </p:sp>
      <p:sp>
        <p:nvSpPr>
          <p:cNvPr id="76814" name="Rectangle 14"/>
          <p:cNvSpPr>
            <a:spLocks noChangeArrowheads="1"/>
          </p:cNvSpPr>
          <p:nvPr/>
        </p:nvSpPr>
        <p:spPr bwMode="auto">
          <a:xfrm>
            <a:off x="3232150" y="2949575"/>
            <a:ext cx="73025" cy="350838"/>
          </a:xfrm>
          <a:prstGeom prst="rect">
            <a:avLst/>
          </a:prstGeom>
          <a:noFill/>
          <a:ln w="9525">
            <a:noFill/>
            <a:miter lim="800000"/>
            <a:headEnd/>
            <a:tailEnd/>
          </a:ln>
        </p:spPr>
        <p:txBody>
          <a:bodyPr wrap="none" lIns="0" tIns="0" rIns="0" bIns="0">
            <a:spAutoFit/>
          </a:bodyPr>
          <a:lstStyle/>
          <a:p>
            <a:pPr algn="l"/>
            <a:r>
              <a:rPr lang="en-GB" sz="2300" b="1">
                <a:solidFill>
                  <a:srgbClr val="000000"/>
                </a:solidFill>
                <a:latin typeface="Times New Roman" pitchFamily="18" charset="0"/>
              </a:rPr>
              <a:t> </a:t>
            </a:r>
            <a:endParaRPr lang="en-GB"/>
          </a:p>
        </p:txBody>
      </p:sp>
      <p:sp>
        <p:nvSpPr>
          <p:cNvPr id="76816" name="Rectangle 16"/>
          <p:cNvSpPr>
            <a:spLocks noChangeArrowheads="1"/>
          </p:cNvSpPr>
          <p:nvPr/>
        </p:nvSpPr>
        <p:spPr bwMode="auto">
          <a:xfrm>
            <a:off x="5853113" y="2573338"/>
            <a:ext cx="1428750" cy="350837"/>
          </a:xfrm>
          <a:prstGeom prst="rect">
            <a:avLst/>
          </a:prstGeom>
          <a:noFill/>
          <a:ln w="9525">
            <a:noFill/>
            <a:miter lim="800000"/>
            <a:headEnd/>
            <a:tailEnd/>
          </a:ln>
        </p:spPr>
        <p:txBody>
          <a:bodyPr wrap="none" lIns="0" tIns="0" rIns="0" bIns="0">
            <a:spAutoFit/>
          </a:bodyPr>
          <a:lstStyle/>
          <a:p>
            <a:pPr algn="l"/>
            <a:r>
              <a:rPr lang="en-GB" sz="2300" b="1">
                <a:solidFill>
                  <a:srgbClr val="000000"/>
                </a:solidFill>
                <a:latin typeface="Times New Roman" pitchFamily="18" charset="0"/>
              </a:rPr>
              <a:t>Theoretical</a:t>
            </a:r>
            <a:endParaRPr lang="en-GB"/>
          </a:p>
        </p:txBody>
      </p:sp>
      <p:sp>
        <p:nvSpPr>
          <p:cNvPr id="76817" name="Rectangle 17"/>
          <p:cNvSpPr>
            <a:spLocks noChangeArrowheads="1"/>
          </p:cNvSpPr>
          <p:nvPr/>
        </p:nvSpPr>
        <p:spPr bwMode="auto">
          <a:xfrm>
            <a:off x="7277100" y="2573338"/>
            <a:ext cx="73025" cy="350837"/>
          </a:xfrm>
          <a:prstGeom prst="rect">
            <a:avLst/>
          </a:prstGeom>
          <a:noFill/>
          <a:ln w="9525">
            <a:noFill/>
            <a:miter lim="800000"/>
            <a:headEnd/>
            <a:tailEnd/>
          </a:ln>
        </p:spPr>
        <p:txBody>
          <a:bodyPr wrap="none" lIns="0" tIns="0" rIns="0" bIns="0">
            <a:spAutoFit/>
          </a:bodyPr>
          <a:lstStyle/>
          <a:p>
            <a:pPr algn="l"/>
            <a:r>
              <a:rPr lang="en-GB" sz="2300" b="1">
                <a:solidFill>
                  <a:srgbClr val="000000"/>
                </a:solidFill>
                <a:latin typeface="Times New Roman" pitchFamily="18" charset="0"/>
              </a:rPr>
              <a:t> </a:t>
            </a:r>
            <a:endParaRPr lang="en-GB"/>
          </a:p>
        </p:txBody>
      </p:sp>
      <p:sp>
        <p:nvSpPr>
          <p:cNvPr id="76818" name="Freeform 18"/>
          <p:cNvSpPr>
            <a:spLocks noEditPoints="1"/>
          </p:cNvSpPr>
          <p:nvPr/>
        </p:nvSpPr>
        <p:spPr bwMode="auto">
          <a:xfrm>
            <a:off x="4884738" y="2859088"/>
            <a:ext cx="942975" cy="228600"/>
          </a:xfrm>
          <a:custGeom>
            <a:avLst/>
            <a:gdLst/>
            <a:ahLst/>
            <a:cxnLst>
              <a:cxn ang="0">
                <a:pos x="592" y="7"/>
              </a:cxn>
              <a:cxn ang="0">
                <a:pos x="63" y="113"/>
              </a:cxn>
              <a:cxn ang="0">
                <a:pos x="63" y="113"/>
              </a:cxn>
              <a:cxn ang="0">
                <a:pos x="60" y="113"/>
              </a:cxn>
              <a:cxn ang="0">
                <a:pos x="58" y="110"/>
              </a:cxn>
              <a:cxn ang="0">
                <a:pos x="58" y="108"/>
              </a:cxn>
              <a:cxn ang="0">
                <a:pos x="60" y="108"/>
              </a:cxn>
              <a:cxn ang="0">
                <a:pos x="60" y="105"/>
              </a:cxn>
              <a:cxn ang="0">
                <a:pos x="63" y="105"/>
              </a:cxn>
              <a:cxn ang="0">
                <a:pos x="589" y="0"/>
              </a:cxn>
              <a:cxn ang="0">
                <a:pos x="592" y="0"/>
              </a:cxn>
              <a:cxn ang="0">
                <a:pos x="594" y="0"/>
              </a:cxn>
              <a:cxn ang="0">
                <a:pos x="594" y="2"/>
              </a:cxn>
              <a:cxn ang="0">
                <a:pos x="594" y="2"/>
              </a:cxn>
              <a:cxn ang="0">
                <a:pos x="594" y="5"/>
              </a:cxn>
              <a:cxn ang="0">
                <a:pos x="594" y="7"/>
              </a:cxn>
              <a:cxn ang="0">
                <a:pos x="594" y="7"/>
              </a:cxn>
              <a:cxn ang="0">
                <a:pos x="592" y="7"/>
              </a:cxn>
              <a:cxn ang="0">
                <a:pos x="592" y="7"/>
              </a:cxn>
              <a:cxn ang="0">
                <a:pos x="84" y="144"/>
              </a:cxn>
              <a:cxn ang="0">
                <a:pos x="0" y="123"/>
              </a:cxn>
              <a:cxn ang="0">
                <a:pos x="68" y="68"/>
              </a:cxn>
              <a:cxn ang="0">
                <a:pos x="84" y="144"/>
              </a:cxn>
            </a:cxnLst>
            <a:rect l="0" t="0" r="r" b="b"/>
            <a:pathLst>
              <a:path w="594" h="144">
                <a:moveTo>
                  <a:pt x="592" y="7"/>
                </a:moveTo>
                <a:lnTo>
                  <a:pt x="63" y="113"/>
                </a:lnTo>
                <a:lnTo>
                  <a:pt x="63" y="113"/>
                </a:lnTo>
                <a:lnTo>
                  <a:pt x="60" y="113"/>
                </a:lnTo>
                <a:lnTo>
                  <a:pt x="58" y="110"/>
                </a:lnTo>
                <a:lnTo>
                  <a:pt x="58" y="108"/>
                </a:lnTo>
                <a:lnTo>
                  <a:pt x="60" y="108"/>
                </a:lnTo>
                <a:lnTo>
                  <a:pt x="60" y="105"/>
                </a:lnTo>
                <a:lnTo>
                  <a:pt x="63" y="105"/>
                </a:lnTo>
                <a:lnTo>
                  <a:pt x="589" y="0"/>
                </a:lnTo>
                <a:lnTo>
                  <a:pt x="592" y="0"/>
                </a:lnTo>
                <a:lnTo>
                  <a:pt x="594" y="0"/>
                </a:lnTo>
                <a:lnTo>
                  <a:pt x="594" y="2"/>
                </a:lnTo>
                <a:lnTo>
                  <a:pt x="594" y="2"/>
                </a:lnTo>
                <a:lnTo>
                  <a:pt x="594" y="5"/>
                </a:lnTo>
                <a:lnTo>
                  <a:pt x="594" y="7"/>
                </a:lnTo>
                <a:lnTo>
                  <a:pt x="594" y="7"/>
                </a:lnTo>
                <a:lnTo>
                  <a:pt x="592" y="7"/>
                </a:lnTo>
                <a:lnTo>
                  <a:pt x="592" y="7"/>
                </a:lnTo>
                <a:close/>
                <a:moveTo>
                  <a:pt x="84" y="144"/>
                </a:moveTo>
                <a:lnTo>
                  <a:pt x="0" y="123"/>
                </a:lnTo>
                <a:lnTo>
                  <a:pt x="68" y="68"/>
                </a:lnTo>
                <a:lnTo>
                  <a:pt x="84" y="144"/>
                </a:lnTo>
                <a:close/>
              </a:path>
            </a:pathLst>
          </a:custGeom>
          <a:solidFill>
            <a:srgbClr val="000000"/>
          </a:solidFill>
          <a:ln w="4763">
            <a:solidFill>
              <a:srgbClr val="000000"/>
            </a:solidFill>
            <a:prstDash val="solid"/>
            <a:round/>
            <a:headEnd/>
            <a:tailEnd/>
          </a:ln>
        </p:spPr>
        <p:txBody>
          <a:bodyPr/>
          <a:lstStyle/>
          <a:p>
            <a:endParaRPr lang="en-IN"/>
          </a:p>
        </p:txBody>
      </p:sp>
      <p:sp>
        <p:nvSpPr>
          <p:cNvPr id="76820" name="Line 20"/>
          <p:cNvSpPr>
            <a:spLocks noChangeShapeType="1"/>
          </p:cNvSpPr>
          <p:nvPr/>
        </p:nvSpPr>
        <p:spPr bwMode="auto">
          <a:xfrm flipV="1">
            <a:off x="4884738" y="1441450"/>
            <a:ext cx="1587" cy="4308475"/>
          </a:xfrm>
          <a:prstGeom prst="line">
            <a:avLst/>
          </a:prstGeom>
          <a:noFill/>
          <a:ln w="61913">
            <a:solidFill>
              <a:srgbClr val="0000FF"/>
            </a:solidFill>
            <a:round/>
            <a:headEnd/>
            <a:tailEnd/>
          </a:ln>
        </p:spPr>
        <p:txBody>
          <a:bodyPr/>
          <a:lstStyle/>
          <a:p>
            <a:endParaRPr lang="en-IN"/>
          </a:p>
        </p:txBody>
      </p:sp>
      <p:sp>
        <p:nvSpPr>
          <p:cNvPr id="76821" name="Freeform 21"/>
          <p:cNvSpPr>
            <a:spLocks/>
          </p:cNvSpPr>
          <p:nvPr/>
        </p:nvSpPr>
        <p:spPr bwMode="auto">
          <a:xfrm>
            <a:off x="1503363" y="1316038"/>
            <a:ext cx="6554787" cy="4476750"/>
          </a:xfrm>
          <a:custGeom>
            <a:avLst/>
            <a:gdLst/>
            <a:ahLst/>
            <a:cxnLst>
              <a:cxn ang="0">
                <a:pos x="0" y="0"/>
              </a:cxn>
              <a:cxn ang="0">
                <a:pos x="0" y="440"/>
              </a:cxn>
              <a:cxn ang="0">
                <a:pos x="0" y="882"/>
              </a:cxn>
              <a:cxn ang="0">
                <a:pos x="0" y="2317"/>
              </a:cxn>
              <a:cxn ang="0">
                <a:pos x="3590" y="2317"/>
              </a:cxn>
            </a:cxnLst>
            <a:rect l="0" t="0" r="r" b="b"/>
            <a:pathLst>
              <a:path w="3590" h="2317">
                <a:moveTo>
                  <a:pt x="0" y="0"/>
                </a:moveTo>
                <a:lnTo>
                  <a:pt x="0" y="440"/>
                </a:lnTo>
                <a:lnTo>
                  <a:pt x="0" y="882"/>
                </a:lnTo>
                <a:lnTo>
                  <a:pt x="0" y="2317"/>
                </a:lnTo>
                <a:lnTo>
                  <a:pt x="3590" y="2317"/>
                </a:lnTo>
              </a:path>
            </a:pathLst>
          </a:custGeom>
          <a:noFill/>
          <a:ln w="46038">
            <a:solidFill>
              <a:srgbClr val="000000"/>
            </a:solidFill>
            <a:prstDash val="solid"/>
            <a:round/>
            <a:headEnd/>
            <a:tailEnd/>
          </a:ln>
        </p:spPr>
        <p:txBody>
          <a:bodyPr/>
          <a:lstStyle/>
          <a:p>
            <a:endParaRPr lang="en-IN"/>
          </a:p>
        </p:txBody>
      </p:sp>
      <p:sp>
        <p:nvSpPr>
          <p:cNvPr id="76823" name="Rectangle 23"/>
          <p:cNvSpPr>
            <a:spLocks noChangeArrowheads="1"/>
          </p:cNvSpPr>
          <p:nvPr/>
        </p:nvSpPr>
        <p:spPr bwMode="auto">
          <a:xfrm>
            <a:off x="6611938" y="6037263"/>
            <a:ext cx="1506537" cy="350837"/>
          </a:xfrm>
          <a:prstGeom prst="rect">
            <a:avLst/>
          </a:prstGeom>
          <a:noFill/>
          <a:ln w="9525">
            <a:noFill/>
            <a:miter lim="800000"/>
            <a:headEnd/>
            <a:tailEnd/>
          </a:ln>
        </p:spPr>
        <p:txBody>
          <a:bodyPr wrap="none" lIns="0" tIns="0" rIns="0" bIns="0">
            <a:spAutoFit/>
          </a:bodyPr>
          <a:lstStyle/>
          <a:p>
            <a:pPr algn="l"/>
            <a:r>
              <a:rPr lang="en-GB" sz="2300">
                <a:solidFill>
                  <a:srgbClr val="000000"/>
                </a:solidFill>
                <a:latin typeface="Times New Roman" pitchFamily="18" charset="0"/>
              </a:rPr>
              <a:t>Flow Q m</a:t>
            </a:r>
            <a:r>
              <a:rPr lang="en-GB" sz="2300" baseline="30000">
                <a:solidFill>
                  <a:srgbClr val="000000"/>
                </a:solidFill>
                <a:latin typeface="Times New Roman" pitchFamily="18" charset="0"/>
              </a:rPr>
              <a:t>3</a:t>
            </a:r>
            <a:r>
              <a:rPr lang="en-GB" sz="2300">
                <a:solidFill>
                  <a:srgbClr val="000000"/>
                </a:solidFill>
                <a:latin typeface="Times New Roman" pitchFamily="18" charset="0"/>
              </a:rPr>
              <a:t>/h</a:t>
            </a:r>
            <a:endParaRPr lang="en-GB"/>
          </a:p>
        </p:txBody>
      </p:sp>
      <p:sp>
        <p:nvSpPr>
          <p:cNvPr id="76824" name="Rectangle 24"/>
          <p:cNvSpPr>
            <a:spLocks noChangeArrowheads="1"/>
          </p:cNvSpPr>
          <p:nvPr/>
        </p:nvSpPr>
        <p:spPr bwMode="auto">
          <a:xfrm>
            <a:off x="6985000" y="5176838"/>
            <a:ext cx="73025" cy="350837"/>
          </a:xfrm>
          <a:prstGeom prst="rect">
            <a:avLst/>
          </a:prstGeom>
          <a:noFill/>
          <a:ln w="9525">
            <a:noFill/>
            <a:miter lim="800000"/>
            <a:headEnd/>
            <a:tailEnd/>
          </a:ln>
        </p:spPr>
        <p:txBody>
          <a:bodyPr wrap="none" lIns="0" tIns="0" rIns="0" bIns="0">
            <a:spAutoFit/>
          </a:bodyPr>
          <a:lstStyle/>
          <a:p>
            <a:pPr algn="l"/>
            <a:r>
              <a:rPr lang="en-GB" sz="2300" b="1">
                <a:solidFill>
                  <a:srgbClr val="000000"/>
                </a:solidFill>
                <a:latin typeface="Times New Roman" pitchFamily="18" charset="0"/>
              </a:rPr>
              <a:t> </a:t>
            </a:r>
            <a:endParaRPr lang="en-GB"/>
          </a:p>
        </p:txBody>
      </p:sp>
      <p:sp>
        <p:nvSpPr>
          <p:cNvPr id="76825" name="Rectangle 25"/>
          <p:cNvSpPr>
            <a:spLocks noChangeArrowheads="1"/>
          </p:cNvSpPr>
          <p:nvPr/>
        </p:nvSpPr>
        <p:spPr bwMode="auto">
          <a:xfrm>
            <a:off x="630238" y="1254125"/>
            <a:ext cx="584200" cy="773113"/>
          </a:xfrm>
          <a:prstGeom prst="rect">
            <a:avLst/>
          </a:prstGeom>
          <a:solidFill>
            <a:srgbClr val="FFFFFF"/>
          </a:solidFill>
          <a:ln w="9525">
            <a:noFill/>
            <a:miter lim="800000"/>
            <a:headEnd/>
            <a:tailEnd/>
          </a:ln>
        </p:spPr>
        <p:txBody>
          <a:bodyPr/>
          <a:lstStyle/>
          <a:p>
            <a:endParaRPr lang="en-IN"/>
          </a:p>
        </p:txBody>
      </p:sp>
      <p:sp>
        <p:nvSpPr>
          <p:cNvPr id="76826" name="Rectangle 26"/>
          <p:cNvSpPr>
            <a:spLocks noChangeArrowheads="1"/>
          </p:cNvSpPr>
          <p:nvPr/>
        </p:nvSpPr>
        <p:spPr bwMode="auto">
          <a:xfrm>
            <a:off x="549275" y="1235075"/>
            <a:ext cx="668338" cy="1052513"/>
          </a:xfrm>
          <a:prstGeom prst="rect">
            <a:avLst/>
          </a:prstGeom>
          <a:noFill/>
          <a:ln w="9525">
            <a:noFill/>
            <a:miter lim="800000"/>
            <a:headEnd/>
            <a:tailEnd/>
          </a:ln>
        </p:spPr>
        <p:txBody>
          <a:bodyPr lIns="0" tIns="0" rIns="0" bIns="0">
            <a:spAutoFit/>
          </a:bodyPr>
          <a:lstStyle/>
          <a:p>
            <a:r>
              <a:rPr lang="en-GB" sz="2300">
                <a:solidFill>
                  <a:srgbClr val="000000"/>
                </a:solidFill>
                <a:latin typeface="Times New Roman" pitchFamily="18" charset="0"/>
              </a:rPr>
              <a:t>Total Head</a:t>
            </a:r>
          </a:p>
          <a:p>
            <a:r>
              <a:rPr lang="en-GB" sz="2300">
                <a:solidFill>
                  <a:srgbClr val="000000"/>
                </a:solidFill>
                <a:latin typeface="Times New Roman" pitchFamily="18" charset="0"/>
              </a:rPr>
              <a:t>H m</a:t>
            </a:r>
            <a:endParaRPr lang="en-GB"/>
          </a:p>
        </p:txBody>
      </p:sp>
      <p:sp>
        <p:nvSpPr>
          <p:cNvPr id="76827" name="Rectangle 27"/>
          <p:cNvSpPr>
            <a:spLocks noChangeArrowheads="1"/>
          </p:cNvSpPr>
          <p:nvPr/>
        </p:nvSpPr>
        <p:spPr bwMode="auto">
          <a:xfrm>
            <a:off x="993775" y="1331913"/>
            <a:ext cx="73025" cy="350837"/>
          </a:xfrm>
          <a:prstGeom prst="rect">
            <a:avLst/>
          </a:prstGeom>
          <a:noFill/>
          <a:ln w="9525">
            <a:noFill/>
            <a:miter lim="800000"/>
            <a:headEnd/>
            <a:tailEnd/>
          </a:ln>
        </p:spPr>
        <p:txBody>
          <a:bodyPr wrap="none" lIns="0" tIns="0" rIns="0" bIns="0">
            <a:spAutoFit/>
          </a:bodyPr>
          <a:lstStyle/>
          <a:p>
            <a:pPr algn="l"/>
            <a:r>
              <a:rPr lang="en-GB" sz="2300" b="1">
                <a:solidFill>
                  <a:srgbClr val="000000"/>
                </a:solidFill>
                <a:latin typeface="Times New Roman" pitchFamily="18" charset="0"/>
              </a:rPr>
              <a:t> </a:t>
            </a:r>
            <a:endParaRPr lang="en-GB"/>
          </a:p>
        </p:txBody>
      </p:sp>
      <p:sp>
        <p:nvSpPr>
          <p:cNvPr id="76829" name="Rectangle 29"/>
          <p:cNvSpPr>
            <a:spLocks noChangeArrowheads="1"/>
          </p:cNvSpPr>
          <p:nvPr/>
        </p:nvSpPr>
        <p:spPr bwMode="auto">
          <a:xfrm>
            <a:off x="3706813" y="1131888"/>
            <a:ext cx="73025" cy="350837"/>
          </a:xfrm>
          <a:prstGeom prst="rect">
            <a:avLst/>
          </a:prstGeom>
          <a:noFill/>
          <a:ln w="9525">
            <a:noFill/>
            <a:miter lim="800000"/>
            <a:headEnd/>
            <a:tailEnd/>
          </a:ln>
        </p:spPr>
        <p:txBody>
          <a:bodyPr wrap="none" lIns="0" tIns="0" rIns="0" bIns="0">
            <a:spAutoFit/>
          </a:bodyPr>
          <a:lstStyle/>
          <a:p>
            <a:pPr algn="l"/>
            <a:r>
              <a:rPr lang="en-GB" sz="2300" b="1">
                <a:solidFill>
                  <a:srgbClr val="000000"/>
                </a:solidFill>
                <a:latin typeface="Times New Roman" pitchFamily="18" charset="0"/>
              </a:rPr>
              <a:t> </a:t>
            </a:r>
            <a:endParaRPr lang="en-GB"/>
          </a:p>
        </p:txBody>
      </p:sp>
      <p:pic>
        <p:nvPicPr>
          <p:cNvPr id="76830" name="Picture 30" descr="Reciprocating"/>
          <p:cNvPicPr>
            <a:picLocks noGrp="1" noChangeAspect="1" noChangeArrowheads="1"/>
          </p:cNvPicPr>
          <p:nvPr>
            <p:ph idx="1"/>
          </p:nvPr>
        </p:nvPicPr>
        <p:blipFill>
          <a:blip r:embed="rId3" cstate="print"/>
          <a:srcRect l="3244"/>
          <a:stretch>
            <a:fillRect/>
          </a:stretch>
        </p:blipFill>
        <p:spPr>
          <a:xfrm>
            <a:off x="4035425" y="681038"/>
            <a:ext cx="1252538" cy="795337"/>
          </a:xfrm>
          <a:noFill/>
          <a:ln/>
        </p:spPr>
      </p:pic>
      <p:sp>
        <p:nvSpPr>
          <p:cNvPr id="76832" name="Freeform 32"/>
          <p:cNvSpPr>
            <a:spLocks/>
          </p:cNvSpPr>
          <p:nvPr/>
        </p:nvSpPr>
        <p:spPr bwMode="auto">
          <a:xfrm>
            <a:off x="3062288" y="1176338"/>
            <a:ext cx="1838325" cy="4586287"/>
          </a:xfrm>
          <a:custGeom>
            <a:avLst/>
            <a:gdLst/>
            <a:ahLst/>
            <a:cxnLst>
              <a:cxn ang="0">
                <a:pos x="1143" y="2889"/>
              </a:cxn>
              <a:cxn ang="0">
                <a:pos x="1143" y="2432"/>
              </a:cxn>
              <a:cxn ang="0">
                <a:pos x="1052" y="1737"/>
              </a:cxn>
              <a:cxn ang="0">
                <a:pos x="869" y="1088"/>
              </a:cxn>
              <a:cxn ang="0">
                <a:pos x="503" y="484"/>
              </a:cxn>
              <a:cxn ang="0">
                <a:pos x="0" y="0"/>
              </a:cxn>
            </a:cxnLst>
            <a:rect l="0" t="0" r="r" b="b"/>
            <a:pathLst>
              <a:path w="1158" h="2889">
                <a:moveTo>
                  <a:pt x="1143" y="2889"/>
                </a:moveTo>
                <a:cubicBezTo>
                  <a:pt x="1150" y="2756"/>
                  <a:pt x="1158" y="2624"/>
                  <a:pt x="1143" y="2432"/>
                </a:cubicBezTo>
                <a:cubicBezTo>
                  <a:pt x="1128" y="2240"/>
                  <a:pt x="1098" y="1961"/>
                  <a:pt x="1052" y="1737"/>
                </a:cubicBezTo>
                <a:cubicBezTo>
                  <a:pt x="1006" y="1513"/>
                  <a:pt x="961" y="1297"/>
                  <a:pt x="869" y="1088"/>
                </a:cubicBezTo>
                <a:cubicBezTo>
                  <a:pt x="777" y="879"/>
                  <a:pt x="648" y="665"/>
                  <a:pt x="503" y="484"/>
                </a:cubicBezTo>
                <a:cubicBezTo>
                  <a:pt x="358" y="303"/>
                  <a:pt x="179" y="151"/>
                  <a:pt x="0" y="0"/>
                </a:cubicBezTo>
              </a:path>
            </a:pathLst>
          </a:custGeom>
          <a:noFill/>
          <a:ln w="57150" cmpd="sng">
            <a:solidFill>
              <a:srgbClr val="FFCC00"/>
            </a:solidFill>
            <a:round/>
            <a:headEnd/>
            <a:tailEnd/>
          </a:ln>
          <a:effectLst/>
        </p:spPr>
        <p:txBody>
          <a:bodyPr/>
          <a:lstStyle/>
          <a:p>
            <a:endParaRPr lang="en-IN"/>
          </a:p>
        </p:txBody>
      </p:sp>
      <p:sp>
        <p:nvSpPr>
          <p:cNvPr id="76837" name="Oval 37"/>
          <p:cNvSpPr>
            <a:spLocks noChangeAspect="1" noChangeArrowheads="1"/>
          </p:cNvSpPr>
          <p:nvPr/>
        </p:nvSpPr>
        <p:spPr bwMode="auto">
          <a:xfrm>
            <a:off x="4006850" y="2273300"/>
            <a:ext cx="346075" cy="346075"/>
          </a:xfrm>
          <a:prstGeom prst="ellipse">
            <a:avLst/>
          </a:prstGeom>
          <a:noFill/>
          <a:ln w="9525">
            <a:noFill/>
            <a:round/>
            <a:headEnd/>
            <a:tailEnd/>
          </a:ln>
          <a:effectLst/>
        </p:spPr>
        <p:txBody>
          <a:bodyPr wrap="none" anchor="ctr"/>
          <a:lstStyle/>
          <a:p>
            <a:endParaRPr lang="en-IN"/>
          </a:p>
        </p:txBody>
      </p:sp>
      <p:grpSp>
        <p:nvGrpSpPr>
          <p:cNvPr id="2" name="Group 55"/>
          <p:cNvGrpSpPr>
            <a:grpSpLocks/>
          </p:cNvGrpSpPr>
          <p:nvPr/>
        </p:nvGrpSpPr>
        <p:grpSpPr bwMode="auto">
          <a:xfrm>
            <a:off x="2606675" y="968375"/>
            <a:ext cx="476250" cy="463550"/>
            <a:chOff x="1314" y="946"/>
            <a:chExt cx="444" cy="380"/>
          </a:xfrm>
        </p:grpSpPr>
        <p:sp>
          <p:nvSpPr>
            <p:cNvPr id="76833" name="Freeform 33" descr="Wide upward diagonal"/>
            <p:cNvSpPr>
              <a:spLocks/>
            </p:cNvSpPr>
            <p:nvPr/>
          </p:nvSpPr>
          <p:spPr bwMode="auto">
            <a:xfrm>
              <a:off x="1314" y="946"/>
              <a:ext cx="444" cy="380"/>
            </a:xfrm>
            <a:custGeom>
              <a:avLst/>
              <a:gdLst/>
              <a:ahLst/>
              <a:cxnLst>
                <a:cxn ang="0">
                  <a:pos x="22" y="2104"/>
                </a:cxn>
                <a:cxn ang="0">
                  <a:pos x="198" y="2096"/>
                </a:cxn>
                <a:cxn ang="0">
                  <a:pos x="406" y="2216"/>
                </a:cxn>
                <a:cxn ang="0">
                  <a:pos x="534" y="2224"/>
                </a:cxn>
                <a:cxn ang="0">
                  <a:pos x="606" y="2328"/>
                </a:cxn>
                <a:cxn ang="0">
                  <a:pos x="694" y="2424"/>
                </a:cxn>
                <a:cxn ang="0">
                  <a:pos x="798" y="2512"/>
                </a:cxn>
                <a:cxn ang="0">
                  <a:pos x="934" y="2608"/>
                </a:cxn>
                <a:cxn ang="0">
                  <a:pos x="1046" y="2656"/>
                </a:cxn>
                <a:cxn ang="0">
                  <a:pos x="1142" y="2704"/>
                </a:cxn>
                <a:cxn ang="0">
                  <a:pos x="1182" y="2776"/>
                </a:cxn>
                <a:cxn ang="0">
                  <a:pos x="1166" y="2856"/>
                </a:cxn>
                <a:cxn ang="0">
                  <a:pos x="1118" y="2888"/>
                </a:cxn>
                <a:cxn ang="0">
                  <a:pos x="254" y="2888"/>
                </a:cxn>
                <a:cxn ang="0">
                  <a:pos x="158" y="2936"/>
                </a:cxn>
                <a:cxn ang="0">
                  <a:pos x="150" y="2984"/>
                </a:cxn>
                <a:cxn ang="0">
                  <a:pos x="142" y="3040"/>
                </a:cxn>
                <a:cxn ang="0">
                  <a:pos x="2950" y="3040"/>
                </a:cxn>
                <a:cxn ang="0">
                  <a:pos x="2926" y="2944"/>
                </a:cxn>
                <a:cxn ang="0">
                  <a:pos x="2870" y="2872"/>
                </a:cxn>
                <a:cxn ang="0">
                  <a:pos x="1918" y="2864"/>
                </a:cxn>
                <a:cxn ang="0">
                  <a:pos x="1862" y="2832"/>
                </a:cxn>
                <a:cxn ang="0">
                  <a:pos x="1862" y="2768"/>
                </a:cxn>
                <a:cxn ang="0">
                  <a:pos x="1902" y="2704"/>
                </a:cxn>
                <a:cxn ang="0">
                  <a:pos x="2030" y="2656"/>
                </a:cxn>
                <a:cxn ang="0">
                  <a:pos x="2166" y="2576"/>
                </a:cxn>
                <a:cxn ang="0">
                  <a:pos x="2286" y="2488"/>
                </a:cxn>
                <a:cxn ang="0">
                  <a:pos x="2390" y="2376"/>
                </a:cxn>
                <a:cxn ang="0">
                  <a:pos x="2502" y="2248"/>
                </a:cxn>
                <a:cxn ang="0">
                  <a:pos x="2582" y="2080"/>
                </a:cxn>
                <a:cxn ang="0">
                  <a:pos x="2638" y="1864"/>
                </a:cxn>
                <a:cxn ang="0">
                  <a:pos x="2654" y="1656"/>
                </a:cxn>
                <a:cxn ang="0">
                  <a:pos x="2646" y="1384"/>
                </a:cxn>
                <a:cxn ang="0">
                  <a:pos x="2590" y="1176"/>
                </a:cxn>
                <a:cxn ang="0">
                  <a:pos x="2502" y="1008"/>
                </a:cxn>
                <a:cxn ang="0">
                  <a:pos x="2406" y="872"/>
                </a:cxn>
                <a:cxn ang="0">
                  <a:pos x="2310" y="760"/>
                </a:cxn>
                <a:cxn ang="0">
                  <a:pos x="2190" y="656"/>
                </a:cxn>
                <a:cxn ang="0">
                  <a:pos x="2094" y="592"/>
                </a:cxn>
                <a:cxn ang="0">
                  <a:pos x="2062" y="392"/>
                </a:cxn>
                <a:cxn ang="0">
                  <a:pos x="2046" y="312"/>
                </a:cxn>
                <a:cxn ang="0">
                  <a:pos x="1958" y="232"/>
                </a:cxn>
                <a:cxn ang="0">
                  <a:pos x="1950" y="0"/>
                </a:cxn>
                <a:cxn ang="0">
                  <a:pos x="954" y="5"/>
                </a:cxn>
                <a:cxn ang="0">
                  <a:pos x="958" y="224"/>
                </a:cxn>
                <a:cxn ang="0">
                  <a:pos x="870" y="352"/>
                </a:cxn>
                <a:cxn ang="0">
                  <a:pos x="846" y="616"/>
                </a:cxn>
                <a:cxn ang="0">
                  <a:pos x="766" y="688"/>
                </a:cxn>
                <a:cxn ang="0">
                  <a:pos x="678" y="752"/>
                </a:cxn>
                <a:cxn ang="0">
                  <a:pos x="606" y="832"/>
                </a:cxn>
                <a:cxn ang="0">
                  <a:pos x="558" y="912"/>
                </a:cxn>
                <a:cxn ang="0">
                  <a:pos x="510" y="976"/>
                </a:cxn>
                <a:cxn ang="0">
                  <a:pos x="390" y="992"/>
                </a:cxn>
                <a:cxn ang="0">
                  <a:pos x="310" y="1032"/>
                </a:cxn>
                <a:cxn ang="0">
                  <a:pos x="214" y="1064"/>
                </a:cxn>
                <a:cxn ang="0">
                  <a:pos x="166" y="1112"/>
                </a:cxn>
                <a:cxn ang="0">
                  <a:pos x="0" y="1103"/>
                </a:cxn>
                <a:cxn ang="0">
                  <a:pos x="22" y="2104"/>
                </a:cxn>
              </a:cxnLst>
              <a:rect l="0" t="0" r="r" b="b"/>
              <a:pathLst>
                <a:path w="2950" h="3040">
                  <a:moveTo>
                    <a:pt x="22" y="2104"/>
                  </a:moveTo>
                  <a:lnTo>
                    <a:pt x="198" y="2096"/>
                  </a:lnTo>
                  <a:lnTo>
                    <a:pt x="406" y="2216"/>
                  </a:lnTo>
                  <a:lnTo>
                    <a:pt x="534" y="2224"/>
                  </a:lnTo>
                  <a:lnTo>
                    <a:pt x="606" y="2328"/>
                  </a:lnTo>
                  <a:lnTo>
                    <a:pt x="694" y="2424"/>
                  </a:lnTo>
                  <a:lnTo>
                    <a:pt x="798" y="2512"/>
                  </a:lnTo>
                  <a:lnTo>
                    <a:pt x="934" y="2608"/>
                  </a:lnTo>
                  <a:lnTo>
                    <a:pt x="1046" y="2656"/>
                  </a:lnTo>
                  <a:lnTo>
                    <a:pt x="1142" y="2704"/>
                  </a:lnTo>
                  <a:lnTo>
                    <a:pt x="1182" y="2776"/>
                  </a:lnTo>
                  <a:lnTo>
                    <a:pt x="1166" y="2856"/>
                  </a:lnTo>
                  <a:lnTo>
                    <a:pt x="1118" y="2888"/>
                  </a:lnTo>
                  <a:lnTo>
                    <a:pt x="254" y="2888"/>
                  </a:lnTo>
                  <a:lnTo>
                    <a:pt x="158" y="2936"/>
                  </a:lnTo>
                  <a:lnTo>
                    <a:pt x="150" y="2984"/>
                  </a:lnTo>
                  <a:lnTo>
                    <a:pt x="142" y="3040"/>
                  </a:lnTo>
                  <a:lnTo>
                    <a:pt x="2950" y="3040"/>
                  </a:lnTo>
                  <a:lnTo>
                    <a:pt x="2926" y="2944"/>
                  </a:lnTo>
                  <a:lnTo>
                    <a:pt x="2870" y="2872"/>
                  </a:lnTo>
                  <a:lnTo>
                    <a:pt x="1918" y="2864"/>
                  </a:lnTo>
                  <a:lnTo>
                    <a:pt x="1862" y="2832"/>
                  </a:lnTo>
                  <a:lnTo>
                    <a:pt x="1862" y="2768"/>
                  </a:lnTo>
                  <a:lnTo>
                    <a:pt x="1902" y="2704"/>
                  </a:lnTo>
                  <a:lnTo>
                    <a:pt x="2030" y="2656"/>
                  </a:lnTo>
                  <a:lnTo>
                    <a:pt x="2166" y="2576"/>
                  </a:lnTo>
                  <a:lnTo>
                    <a:pt x="2286" y="2488"/>
                  </a:lnTo>
                  <a:lnTo>
                    <a:pt x="2390" y="2376"/>
                  </a:lnTo>
                  <a:lnTo>
                    <a:pt x="2502" y="2248"/>
                  </a:lnTo>
                  <a:lnTo>
                    <a:pt x="2582" y="2080"/>
                  </a:lnTo>
                  <a:lnTo>
                    <a:pt x="2638" y="1864"/>
                  </a:lnTo>
                  <a:lnTo>
                    <a:pt x="2654" y="1656"/>
                  </a:lnTo>
                  <a:lnTo>
                    <a:pt x="2646" y="1384"/>
                  </a:lnTo>
                  <a:lnTo>
                    <a:pt x="2590" y="1176"/>
                  </a:lnTo>
                  <a:lnTo>
                    <a:pt x="2502" y="1008"/>
                  </a:lnTo>
                  <a:lnTo>
                    <a:pt x="2406" y="872"/>
                  </a:lnTo>
                  <a:lnTo>
                    <a:pt x="2310" y="760"/>
                  </a:lnTo>
                  <a:lnTo>
                    <a:pt x="2190" y="656"/>
                  </a:lnTo>
                  <a:lnTo>
                    <a:pt x="2094" y="592"/>
                  </a:lnTo>
                  <a:lnTo>
                    <a:pt x="2062" y="392"/>
                  </a:lnTo>
                  <a:lnTo>
                    <a:pt x="2046" y="312"/>
                  </a:lnTo>
                  <a:lnTo>
                    <a:pt x="1958" y="232"/>
                  </a:lnTo>
                  <a:lnTo>
                    <a:pt x="1950" y="0"/>
                  </a:lnTo>
                  <a:lnTo>
                    <a:pt x="954" y="5"/>
                  </a:lnTo>
                  <a:lnTo>
                    <a:pt x="958" y="224"/>
                  </a:lnTo>
                  <a:lnTo>
                    <a:pt x="870" y="352"/>
                  </a:lnTo>
                  <a:lnTo>
                    <a:pt x="846" y="616"/>
                  </a:lnTo>
                  <a:lnTo>
                    <a:pt x="766" y="688"/>
                  </a:lnTo>
                  <a:lnTo>
                    <a:pt x="678" y="752"/>
                  </a:lnTo>
                  <a:lnTo>
                    <a:pt x="606" y="832"/>
                  </a:lnTo>
                  <a:lnTo>
                    <a:pt x="558" y="912"/>
                  </a:lnTo>
                  <a:lnTo>
                    <a:pt x="510" y="976"/>
                  </a:lnTo>
                  <a:lnTo>
                    <a:pt x="390" y="992"/>
                  </a:lnTo>
                  <a:lnTo>
                    <a:pt x="310" y="1032"/>
                  </a:lnTo>
                  <a:lnTo>
                    <a:pt x="214" y="1064"/>
                  </a:lnTo>
                  <a:lnTo>
                    <a:pt x="166" y="1112"/>
                  </a:lnTo>
                  <a:lnTo>
                    <a:pt x="0" y="1103"/>
                  </a:lnTo>
                  <a:lnTo>
                    <a:pt x="22" y="2104"/>
                  </a:lnTo>
                  <a:close/>
                </a:path>
              </a:pathLst>
            </a:custGeom>
            <a:pattFill prst="wdUpDiag">
              <a:fgClr>
                <a:srgbClr val="FFCC00"/>
              </a:fgClr>
              <a:bgClr>
                <a:schemeClr val="bg1"/>
              </a:bgClr>
            </a:pattFill>
            <a:ln w="28575" cmpd="sng">
              <a:solidFill>
                <a:schemeClr val="tx1"/>
              </a:solidFill>
              <a:round/>
              <a:headEnd/>
              <a:tailEnd/>
            </a:ln>
            <a:effectLst/>
          </p:spPr>
          <p:txBody>
            <a:bodyPr/>
            <a:lstStyle/>
            <a:p>
              <a:endParaRPr lang="en-IN"/>
            </a:p>
          </p:txBody>
        </p:sp>
        <p:sp>
          <p:nvSpPr>
            <p:cNvPr id="76835" name="Freeform 35"/>
            <p:cNvSpPr>
              <a:spLocks/>
            </p:cNvSpPr>
            <p:nvPr/>
          </p:nvSpPr>
          <p:spPr bwMode="auto">
            <a:xfrm>
              <a:off x="1434" y="956"/>
              <a:ext cx="234" cy="160"/>
            </a:xfrm>
            <a:custGeom>
              <a:avLst/>
              <a:gdLst/>
              <a:ahLst/>
              <a:cxnLst>
                <a:cxn ang="0">
                  <a:pos x="0" y="978"/>
                </a:cxn>
                <a:cxn ang="0">
                  <a:pos x="285" y="1179"/>
                </a:cxn>
                <a:cxn ang="0">
                  <a:pos x="1185" y="1278"/>
                </a:cxn>
                <a:cxn ang="0">
                  <a:pos x="1227" y="1203"/>
                </a:cxn>
                <a:cxn ang="0">
                  <a:pos x="1368" y="1101"/>
                </a:cxn>
                <a:cxn ang="0">
                  <a:pos x="1554" y="902"/>
                </a:cxn>
                <a:cxn ang="0">
                  <a:pos x="1302" y="672"/>
                </a:cxn>
                <a:cxn ang="0">
                  <a:pos x="1272" y="609"/>
                </a:cxn>
                <a:cxn ang="0">
                  <a:pos x="1245" y="447"/>
                </a:cxn>
                <a:cxn ang="0">
                  <a:pos x="1233" y="375"/>
                </a:cxn>
                <a:cxn ang="0">
                  <a:pos x="1182" y="309"/>
                </a:cxn>
                <a:cxn ang="0">
                  <a:pos x="1137" y="240"/>
                </a:cxn>
                <a:cxn ang="0">
                  <a:pos x="1134" y="171"/>
                </a:cxn>
                <a:cxn ang="0">
                  <a:pos x="1134" y="0"/>
                </a:cxn>
                <a:cxn ang="0">
                  <a:pos x="384" y="6"/>
                </a:cxn>
                <a:cxn ang="0">
                  <a:pos x="384" y="255"/>
                </a:cxn>
                <a:cxn ang="0">
                  <a:pos x="351" y="309"/>
                </a:cxn>
                <a:cxn ang="0">
                  <a:pos x="282" y="390"/>
                </a:cxn>
                <a:cxn ang="0">
                  <a:pos x="258" y="684"/>
                </a:cxn>
                <a:cxn ang="0">
                  <a:pos x="222" y="738"/>
                </a:cxn>
                <a:cxn ang="0">
                  <a:pos x="0" y="978"/>
                </a:cxn>
              </a:cxnLst>
              <a:rect l="0" t="0" r="r" b="b"/>
              <a:pathLst>
                <a:path w="1554" h="1278">
                  <a:moveTo>
                    <a:pt x="0" y="978"/>
                  </a:moveTo>
                  <a:lnTo>
                    <a:pt x="285" y="1179"/>
                  </a:lnTo>
                  <a:lnTo>
                    <a:pt x="1185" y="1278"/>
                  </a:lnTo>
                  <a:lnTo>
                    <a:pt x="1227" y="1203"/>
                  </a:lnTo>
                  <a:lnTo>
                    <a:pt x="1368" y="1101"/>
                  </a:lnTo>
                  <a:lnTo>
                    <a:pt x="1554" y="902"/>
                  </a:lnTo>
                  <a:lnTo>
                    <a:pt x="1302" y="672"/>
                  </a:lnTo>
                  <a:lnTo>
                    <a:pt x="1272" y="609"/>
                  </a:lnTo>
                  <a:lnTo>
                    <a:pt x="1245" y="447"/>
                  </a:lnTo>
                  <a:lnTo>
                    <a:pt x="1233" y="375"/>
                  </a:lnTo>
                  <a:lnTo>
                    <a:pt x="1182" y="309"/>
                  </a:lnTo>
                  <a:lnTo>
                    <a:pt x="1137" y="240"/>
                  </a:lnTo>
                  <a:lnTo>
                    <a:pt x="1134" y="171"/>
                  </a:lnTo>
                  <a:lnTo>
                    <a:pt x="1134" y="0"/>
                  </a:lnTo>
                  <a:lnTo>
                    <a:pt x="384" y="6"/>
                  </a:lnTo>
                  <a:lnTo>
                    <a:pt x="384" y="255"/>
                  </a:lnTo>
                  <a:lnTo>
                    <a:pt x="351" y="309"/>
                  </a:lnTo>
                  <a:lnTo>
                    <a:pt x="282" y="390"/>
                  </a:lnTo>
                  <a:lnTo>
                    <a:pt x="258" y="684"/>
                  </a:lnTo>
                  <a:lnTo>
                    <a:pt x="222" y="738"/>
                  </a:lnTo>
                  <a:lnTo>
                    <a:pt x="0" y="978"/>
                  </a:lnTo>
                  <a:close/>
                </a:path>
              </a:pathLst>
            </a:custGeom>
            <a:solidFill>
              <a:srgbClr val="FF0000"/>
            </a:solidFill>
            <a:ln w="9525">
              <a:noFill/>
              <a:round/>
              <a:headEnd/>
              <a:tailEnd/>
            </a:ln>
            <a:effectLst/>
          </p:spPr>
          <p:txBody>
            <a:bodyPr/>
            <a:lstStyle/>
            <a:p>
              <a:endParaRPr lang="en-IN"/>
            </a:p>
          </p:txBody>
        </p:sp>
        <p:sp>
          <p:nvSpPr>
            <p:cNvPr id="76834" name="Freeform 34"/>
            <p:cNvSpPr>
              <a:spLocks/>
            </p:cNvSpPr>
            <p:nvPr/>
          </p:nvSpPr>
          <p:spPr bwMode="auto">
            <a:xfrm>
              <a:off x="1332" y="1064"/>
              <a:ext cx="370" cy="207"/>
            </a:xfrm>
            <a:custGeom>
              <a:avLst/>
              <a:gdLst/>
              <a:ahLst/>
              <a:cxnLst>
                <a:cxn ang="0">
                  <a:pos x="0" y="330"/>
                </a:cxn>
                <a:cxn ang="0">
                  <a:pos x="176" y="334"/>
                </a:cxn>
                <a:cxn ang="0">
                  <a:pos x="356" y="206"/>
                </a:cxn>
                <a:cxn ang="0">
                  <a:pos x="592" y="198"/>
                </a:cxn>
                <a:cxn ang="0">
                  <a:pos x="724" y="122"/>
                </a:cxn>
                <a:cxn ang="0">
                  <a:pos x="988" y="294"/>
                </a:cxn>
                <a:cxn ang="0">
                  <a:pos x="1824" y="370"/>
                </a:cxn>
                <a:cxn ang="0">
                  <a:pos x="1924" y="306"/>
                </a:cxn>
                <a:cxn ang="0">
                  <a:pos x="2172" y="0"/>
                </a:cxn>
                <a:cxn ang="0">
                  <a:pos x="2460" y="472"/>
                </a:cxn>
                <a:cxn ang="0">
                  <a:pos x="2452" y="928"/>
                </a:cxn>
                <a:cxn ang="0">
                  <a:pos x="2140" y="1438"/>
                </a:cxn>
                <a:cxn ang="0">
                  <a:pos x="1956" y="1592"/>
                </a:cxn>
                <a:cxn ang="0">
                  <a:pos x="1656" y="1658"/>
                </a:cxn>
                <a:cxn ang="0">
                  <a:pos x="1240" y="1638"/>
                </a:cxn>
                <a:cxn ang="0">
                  <a:pos x="968" y="1510"/>
                </a:cxn>
                <a:cxn ang="0">
                  <a:pos x="600" y="1214"/>
                </a:cxn>
                <a:cxn ang="0">
                  <a:pos x="412" y="1218"/>
                </a:cxn>
                <a:cxn ang="0">
                  <a:pos x="188" y="1070"/>
                </a:cxn>
                <a:cxn ang="0">
                  <a:pos x="12" y="1070"/>
                </a:cxn>
                <a:cxn ang="0">
                  <a:pos x="0" y="330"/>
                </a:cxn>
              </a:cxnLst>
              <a:rect l="0" t="0" r="r" b="b"/>
              <a:pathLst>
                <a:path w="2460" h="1658">
                  <a:moveTo>
                    <a:pt x="0" y="330"/>
                  </a:moveTo>
                  <a:lnTo>
                    <a:pt x="176" y="334"/>
                  </a:lnTo>
                  <a:lnTo>
                    <a:pt x="356" y="206"/>
                  </a:lnTo>
                  <a:lnTo>
                    <a:pt x="592" y="198"/>
                  </a:lnTo>
                  <a:lnTo>
                    <a:pt x="724" y="122"/>
                  </a:lnTo>
                  <a:lnTo>
                    <a:pt x="988" y="294"/>
                  </a:lnTo>
                  <a:lnTo>
                    <a:pt x="1824" y="370"/>
                  </a:lnTo>
                  <a:lnTo>
                    <a:pt x="1924" y="306"/>
                  </a:lnTo>
                  <a:lnTo>
                    <a:pt x="2172" y="0"/>
                  </a:lnTo>
                  <a:lnTo>
                    <a:pt x="2460" y="472"/>
                  </a:lnTo>
                  <a:lnTo>
                    <a:pt x="2452" y="928"/>
                  </a:lnTo>
                  <a:lnTo>
                    <a:pt x="2140" y="1438"/>
                  </a:lnTo>
                  <a:lnTo>
                    <a:pt x="1956" y="1592"/>
                  </a:lnTo>
                  <a:lnTo>
                    <a:pt x="1656" y="1658"/>
                  </a:lnTo>
                  <a:lnTo>
                    <a:pt x="1240" y="1638"/>
                  </a:lnTo>
                  <a:lnTo>
                    <a:pt x="968" y="1510"/>
                  </a:lnTo>
                  <a:lnTo>
                    <a:pt x="600" y="1214"/>
                  </a:lnTo>
                  <a:lnTo>
                    <a:pt x="412" y="1218"/>
                  </a:lnTo>
                  <a:lnTo>
                    <a:pt x="188" y="1070"/>
                  </a:lnTo>
                  <a:lnTo>
                    <a:pt x="12" y="1070"/>
                  </a:lnTo>
                  <a:lnTo>
                    <a:pt x="0" y="330"/>
                  </a:lnTo>
                  <a:close/>
                </a:path>
              </a:pathLst>
            </a:custGeom>
            <a:solidFill>
              <a:srgbClr val="00CC00"/>
            </a:solidFill>
            <a:ln w="9525">
              <a:noFill/>
              <a:round/>
              <a:headEnd/>
              <a:tailEnd/>
            </a:ln>
            <a:effectLst/>
          </p:spPr>
          <p:txBody>
            <a:bodyPr/>
            <a:lstStyle/>
            <a:p>
              <a:endParaRPr lang="en-IN"/>
            </a:p>
          </p:txBody>
        </p:sp>
        <p:grpSp>
          <p:nvGrpSpPr>
            <p:cNvPr id="3" name="Group 42"/>
            <p:cNvGrpSpPr>
              <a:grpSpLocks/>
            </p:cNvGrpSpPr>
            <p:nvPr/>
          </p:nvGrpSpPr>
          <p:grpSpPr bwMode="auto">
            <a:xfrm>
              <a:off x="1394" y="1005"/>
              <a:ext cx="307" cy="255"/>
              <a:chOff x="2226" y="1139"/>
              <a:chExt cx="2043" cy="2041"/>
            </a:xfrm>
          </p:grpSpPr>
          <p:grpSp>
            <p:nvGrpSpPr>
              <p:cNvPr id="4" name="Group 43"/>
              <p:cNvGrpSpPr>
                <a:grpSpLocks/>
              </p:cNvGrpSpPr>
              <p:nvPr/>
            </p:nvGrpSpPr>
            <p:grpSpPr bwMode="auto">
              <a:xfrm>
                <a:off x="2226" y="1139"/>
                <a:ext cx="2043" cy="2041"/>
                <a:chOff x="2226" y="1139"/>
                <a:chExt cx="2043" cy="2041"/>
              </a:xfrm>
            </p:grpSpPr>
            <p:sp>
              <p:nvSpPr>
                <p:cNvPr id="76844" name="Freeform 44"/>
                <p:cNvSpPr>
                  <a:spLocks/>
                </p:cNvSpPr>
                <p:nvPr/>
              </p:nvSpPr>
              <p:spPr bwMode="auto">
                <a:xfrm>
                  <a:off x="2226" y="1139"/>
                  <a:ext cx="2043" cy="2040"/>
                </a:xfrm>
                <a:custGeom>
                  <a:avLst/>
                  <a:gdLst/>
                  <a:ahLst/>
                  <a:cxnLst>
                    <a:cxn ang="0">
                      <a:pos x="240" y="357"/>
                    </a:cxn>
                    <a:cxn ang="0">
                      <a:pos x="0" y="1090"/>
                    </a:cxn>
                    <a:cxn ang="0">
                      <a:pos x="204" y="1624"/>
                    </a:cxn>
                    <a:cxn ang="0">
                      <a:pos x="660" y="1977"/>
                    </a:cxn>
                    <a:cxn ang="0">
                      <a:pos x="1188" y="2025"/>
                    </a:cxn>
                    <a:cxn ang="0">
                      <a:pos x="1716" y="1762"/>
                    </a:cxn>
                    <a:cxn ang="0">
                      <a:pos x="1988" y="1344"/>
                    </a:cxn>
                    <a:cxn ang="0">
                      <a:pos x="2022" y="825"/>
                    </a:cxn>
                    <a:cxn ang="0">
                      <a:pos x="1869" y="454"/>
                    </a:cxn>
                    <a:cxn ang="0">
                      <a:pos x="1397" y="73"/>
                    </a:cxn>
                    <a:cxn ang="0">
                      <a:pos x="1038" y="101"/>
                    </a:cxn>
                    <a:cxn ang="0">
                      <a:pos x="1222" y="181"/>
                    </a:cxn>
                    <a:cxn ang="0">
                      <a:pos x="1210" y="317"/>
                    </a:cxn>
                    <a:cxn ang="0">
                      <a:pos x="1374" y="377"/>
                    </a:cxn>
                    <a:cxn ang="0">
                      <a:pos x="1518" y="317"/>
                    </a:cxn>
                    <a:cxn ang="0">
                      <a:pos x="1634" y="393"/>
                    </a:cxn>
                    <a:cxn ang="0">
                      <a:pos x="1562" y="529"/>
                    </a:cxn>
                    <a:cxn ang="0">
                      <a:pos x="1778" y="701"/>
                    </a:cxn>
                    <a:cxn ang="0">
                      <a:pos x="1938" y="793"/>
                    </a:cxn>
                    <a:cxn ang="0">
                      <a:pos x="1742" y="881"/>
                    </a:cxn>
                    <a:cxn ang="0">
                      <a:pos x="1754" y="1069"/>
                    </a:cxn>
                    <a:cxn ang="0">
                      <a:pos x="1882" y="1157"/>
                    </a:cxn>
                    <a:cxn ang="0">
                      <a:pos x="1906" y="1333"/>
                    </a:cxn>
                    <a:cxn ang="0">
                      <a:pos x="1701" y="1293"/>
                    </a:cxn>
                    <a:cxn ang="0">
                      <a:pos x="1602" y="1461"/>
                    </a:cxn>
                    <a:cxn ang="0">
                      <a:pos x="1726" y="1641"/>
                    </a:cxn>
                    <a:cxn ang="0">
                      <a:pos x="1522" y="1657"/>
                    </a:cxn>
                    <a:cxn ang="0">
                      <a:pos x="1346" y="1673"/>
                    </a:cxn>
                    <a:cxn ang="0">
                      <a:pos x="1278" y="1901"/>
                    </a:cxn>
                    <a:cxn ang="0">
                      <a:pos x="1070" y="1753"/>
                    </a:cxn>
                    <a:cxn ang="0">
                      <a:pos x="866" y="1733"/>
                    </a:cxn>
                    <a:cxn ang="0">
                      <a:pos x="606" y="1833"/>
                    </a:cxn>
                    <a:cxn ang="0">
                      <a:pos x="650" y="1649"/>
                    </a:cxn>
                    <a:cxn ang="0">
                      <a:pos x="502" y="1537"/>
                    </a:cxn>
                    <a:cxn ang="0">
                      <a:pos x="322" y="1613"/>
                    </a:cxn>
                    <a:cxn ang="0">
                      <a:pos x="318" y="1377"/>
                    </a:cxn>
                    <a:cxn ang="0">
                      <a:pos x="300" y="1150"/>
                    </a:cxn>
                    <a:cxn ang="0">
                      <a:pos x="82" y="1125"/>
                    </a:cxn>
                    <a:cxn ang="0">
                      <a:pos x="290" y="917"/>
                    </a:cxn>
                    <a:cxn ang="0">
                      <a:pos x="346" y="733"/>
                    </a:cxn>
                    <a:cxn ang="0">
                      <a:pos x="178" y="601"/>
                    </a:cxn>
                    <a:cxn ang="0">
                      <a:pos x="394" y="533"/>
                    </a:cxn>
                    <a:cxn ang="0">
                      <a:pos x="582" y="441"/>
                    </a:cxn>
                    <a:cxn ang="0">
                      <a:pos x="538" y="233"/>
                    </a:cxn>
                    <a:cxn ang="0">
                      <a:pos x="758" y="269"/>
                    </a:cxn>
                    <a:cxn ang="0">
                      <a:pos x="962" y="289"/>
                    </a:cxn>
                    <a:cxn ang="0">
                      <a:pos x="1038" y="141"/>
                    </a:cxn>
                    <a:cxn ang="0">
                      <a:pos x="701" y="51"/>
                    </a:cxn>
                  </a:cxnLst>
                  <a:rect l="0" t="0" r="r" b="b"/>
                  <a:pathLst>
                    <a:path w="2043" h="2040">
                      <a:moveTo>
                        <a:pt x="582" y="101"/>
                      </a:moveTo>
                      <a:lnTo>
                        <a:pt x="389" y="219"/>
                      </a:lnTo>
                      <a:lnTo>
                        <a:pt x="240" y="357"/>
                      </a:lnTo>
                      <a:lnTo>
                        <a:pt x="117" y="537"/>
                      </a:lnTo>
                      <a:lnTo>
                        <a:pt x="6" y="873"/>
                      </a:lnTo>
                      <a:lnTo>
                        <a:pt x="0" y="1090"/>
                      </a:lnTo>
                      <a:lnTo>
                        <a:pt x="42" y="1303"/>
                      </a:lnTo>
                      <a:lnTo>
                        <a:pt x="114" y="1494"/>
                      </a:lnTo>
                      <a:lnTo>
                        <a:pt x="204" y="1624"/>
                      </a:lnTo>
                      <a:lnTo>
                        <a:pt x="312" y="1756"/>
                      </a:lnTo>
                      <a:lnTo>
                        <a:pt x="470" y="1881"/>
                      </a:lnTo>
                      <a:lnTo>
                        <a:pt x="660" y="1977"/>
                      </a:lnTo>
                      <a:lnTo>
                        <a:pt x="885" y="2029"/>
                      </a:lnTo>
                      <a:lnTo>
                        <a:pt x="1023" y="2040"/>
                      </a:lnTo>
                      <a:lnTo>
                        <a:pt x="1188" y="2025"/>
                      </a:lnTo>
                      <a:lnTo>
                        <a:pt x="1406" y="1963"/>
                      </a:lnTo>
                      <a:lnTo>
                        <a:pt x="1586" y="1873"/>
                      </a:lnTo>
                      <a:lnTo>
                        <a:pt x="1716" y="1762"/>
                      </a:lnTo>
                      <a:lnTo>
                        <a:pt x="1812" y="1659"/>
                      </a:lnTo>
                      <a:lnTo>
                        <a:pt x="1913" y="1528"/>
                      </a:lnTo>
                      <a:lnTo>
                        <a:pt x="1988" y="1344"/>
                      </a:lnTo>
                      <a:lnTo>
                        <a:pt x="2028" y="1182"/>
                      </a:lnTo>
                      <a:lnTo>
                        <a:pt x="2043" y="969"/>
                      </a:lnTo>
                      <a:lnTo>
                        <a:pt x="2022" y="825"/>
                      </a:lnTo>
                      <a:lnTo>
                        <a:pt x="1992" y="709"/>
                      </a:lnTo>
                      <a:lnTo>
                        <a:pt x="1937" y="573"/>
                      </a:lnTo>
                      <a:lnTo>
                        <a:pt x="1869" y="454"/>
                      </a:lnTo>
                      <a:lnTo>
                        <a:pt x="1760" y="321"/>
                      </a:lnTo>
                      <a:lnTo>
                        <a:pt x="1630" y="189"/>
                      </a:lnTo>
                      <a:lnTo>
                        <a:pt x="1397" y="73"/>
                      </a:lnTo>
                      <a:lnTo>
                        <a:pt x="1244" y="25"/>
                      </a:lnTo>
                      <a:lnTo>
                        <a:pt x="1035" y="0"/>
                      </a:lnTo>
                      <a:lnTo>
                        <a:pt x="1038" y="101"/>
                      </a:lnTo>
                      <a:lnTo>
                        <a:pt x="1050" y="109"/>
                      </a:lnTo>
                      <a:lnTo>
                        <a:pt x="1230" y="129"/>
                      </a:lnTo>
                      <a:lnTo>
                        <a:pt x="1222" y="181"/>
                      </a:lnTo>
                      <a:lnTo>
                        <a:pt x="1218" y="233"/>
                      </a:lnTo>
                      <a:lnTo>
                        <a:pt x="1214" y="281"/>
                      </a:lnTo>
                      <a:lnTo>
                        <a:pt x="1210" y="317"/>
                      </a:lnTo>
                      <a:lnTo>
                        <a:pt x="1294" y="341"/>
                      </a:lnTo>
                      <a:lnTo>
                        <a:pt x="1334" y="361"/>
                      </a:lnTo>
                      <a:lnTo>
                        <a:pt x="1374" y="377"/>
                      </a:lnTo>
                      <a:lnTo>
                        <a:pt x="1406" y="401"/>
                      </a:lnTo>
                      <a:lnTo>
                        <a:pt x="1458" y="381"/>
                      </a:lnTo>
                      <a:lnTo>
                        <a:pt x="1518" y="317"/>
                      </a:lnTo>
                      <a:lnTo>
                        <a:pt x="1558" y="277"/>
                      </a:lnTo>
                      <a:lnTo>
                        <a:pt x="1662" y="361"/>
                      </a:lnTo>
                      <a:lnTo>
                        <a:pt x="1634" y="393"/>
                      </a:lnTo>
                      <a:lnTo>
                        <a:pt x="1606" y="425"/>
                      </a:lnTo>
                      <a:lnTo>
                        <a:pt x="1582" y="481"/>
                      </a:lnTo>
                      <a:lnTo>
                        <a:pt x="1562" y="529"/>
                      </a:lnTo>
                      <a:lnTo>
                        <a:pt x="1638" y="621"/>
                      </a:lnTo>
                      <a:lnTo>
                        <a:pt x="1682" y="709"/>
                      </a:lnTo>
                      <a:lnTo>
                        <a:pt x="1778" y="701"/>
                      </a:lnTo>
                      <a:lnTo>
                        <a:pt x="1894" y="673"/>
                      </a:lnTo>
                      <a:lnTo>
                        <a:pt x="1918" y="741"/>
                      </a:lnTo>
                      <a:lnTo>
                        <a:pt x="1938" y="793"/>
                      </a:lnTo>
                      <a:lnTo>
                        <a:pt x="1850" y="837"/>
                      </a:lnTo>
                      <a:lnTo>
                        <a:pt x="1786" y="865"/>
                      </a:lnTo>
                      <a:lnTo>
                        <a:pt x="1742" y="881"/>
                      </a:lnTo>
                      <a:lnTo>
                        <a:pt x="1750" y="953"/>
                      </a:lnTo>
                      <a:lnTo>
                        <a:pt x="1754" y="1009"/>
                      </a:lnTo>
                      <a:lnTo>
                        <a:pt x="1754" y="1069"/>
                      </a:lnTo>
                      <a:lnTo>
                        <a:pt x="1750" y="1101"/>
                      </a:lnTo>
                      <a:lnTo>
                        <a:pt x="1810" y="1121"/>
                      </a:lnTo>
                      <a:lnTo>
                        <a:pt x="1882" y="1157"/>
                      </a:lnTo>
                      <a:lnTo>
                        <a:pt x="1942" y="1173"/>
                      </a:lnTo>
                      <a:lnTo>
                        <a:pt x="1926" y="1261"/>
                      </a:lnTo>
                      <a:lnTo>
                        <a:pt x="1906" y="1333"/>
                      </a:lnTo>
                      <a:lnTo>
                        <a:pt x="1850" y="1313"/>
                      </a:lnTo>
                      <a:lnTo>
                        <a:pt x="1802" y="1301"/>
                      </a:lnTo>
                      <a:lnTo>
                        <a:pt x="1701" y="1293"/>
                      </a:lnTo>
                      <a:lnTo>
                        <a:pt x="1670" y="1361"/>
                      </a:lnTo>
                      <a:lnTo>
                        <a:pt x="1638" y="1421"/>
                      </a:lnTo>
                      <a:lnTo>
                        <a:pt x="1602" y="1461"/>
                      </a:lnTo>
                      <a:lnTo>
                        <a:pt x="1630" y="1521"/>
                      </a:lnTo>
                      <a:lnTo>
                        <a:pt x="1666" y="1581"/>
                      </a:lnTo>
                      <a:lnTo>
                        <a:pt x="1726" y="1641"/>
                      </a:lnTo>
                      <a:lnTo>
                        <a:pt x="1614" y="1757"/>
                      </a:lnTo>
                      <a:lnTo>
                        <a:pt x="1562" y="1709"/>
                      </a:lnTo>
                      <a:lnTo>
                        <a:pt x="1522" y="1657"/>
                      </a:lnTo>
                      <a:lnTo>
                        <a:pt x="1462" y="1613"/>
                      </a:lnTo>
                      <a:lnTo>
                        <a:pt x="1404" y="1641"/>
                      </a:lnTo>
                      <a:lnTo>
                        <a:pt x="1346" y="1673"/>
                      </a:lnTo>
                      <a:lnTo>
                        <a:pt x="1282" y="1701"/>
                      </a:lnTo>
                      <a:lnTo>
                        <a:pt x="1274" y="1785"/>
                      </a:lnTo>
                      <a:lnTo>
                        <a:pt x="1278" y="1901"/>
                      </a:lnTo>
                      <a:lnTo>
                        <a:pt x="1110" y="1913"/>
                      </a:lnTo>
                      <a:lnTo>
                        <a:pt x="1098" y="1837"/>
                      </a:lnTo>
                      <a:lnTo>
                        <a:pt x="1070" y="1753"/>
                      </a:lnTo>
                      <a:lnTo>
                        <a:pt x="990" y="1745"/>
                      </a:lnTo>
                      <a:lnTo>
                        <a:pt x="942" y="1745"/>
                      </a:lnTo>
                      <a:lnTo>
                        <a:pt x="866" y="1733"/>
                      </a:lnTo>
                      <a:lnTo>
                        <a:pt x="822" y="1797"/>
                      </a:lnTo>
                      <a:lnTo>
                        <a:pt x="754" y="1885"/>
                      </a:lnTo>
                      <a:lnTo>
                        <a:pt x="606" y="1833"/>
                      </a:lnTo>
                      <a:lnTo>
                        <a:pt x="638" y="1765"/>
                      </a:lnTo>
                      <a:lnTo>
                        <a:pt x="650" y="1705"/>
                      </a:lnTo>
                      <a:lnTo>
                        <a:pt x="650" y="1649"/>
                      </a:lnTo>
                      <a:lnTo>
                        <a:pt x="586" y="1601"/>
                      </a:lnTo>
                      <a:lnTo>
                        <a:pt x="526" y="1557"/>
                      </a:lnTo>
                      <a:lnTo>
                        <a:pt x="502" y="1537"/>
                      </a:lnTo>
                      <a:lnTo>
                        <a:pt x="426" y="1557"/>
                      </a:lnTo>
                      <a:lnTo>
                        <a:pt x="366" y="1597"/>
                      </a:lnTo>
                      <a:lnTo>
                        <a:pt x="322" y="1613"/>
                      </a:lnTo>
                      <a:lnTo>
                        <a:pt x="218" y="1489"/>
                      </a:lnTo>
                      <a:lnTo>
                        <a:pt x="274" y="1425"/>
                      </a:lnTo>
                      <a:lnTo>
                        <a:pt x="318" y="1377"/>
                      </a:lnTo>
                      <a:lnTo>
                        <a:pt x="358" y="1333"/>
                      </a:lnTo>
                      <a:lnTo>
                        <a:pt x="318" y="1241"/>
                      </a:lnTo>
                      <a:lnTo>
                        <a:pt x="300" y="1150"/>
                      </a:lnTo>
                      <a:lnTo>
                        <a:pt x="242" y="1133"/>
                      </a:lnTo>
                      <a:lnTo>
                        <a:pt x="190" y="1125"/>
                      </a:lnTo>
                      <a:lnTo>
                        <a:pt x="82" y="1125"/>
                      </a:lnTo>
                      <a:lnTo>
                        <a:pt x="82" y="949"/>
                      </a:lnTo>
                      <a:lnTo>
                        <a:pt x="190" y="949"/>
                      </a:lnTo>
                      <a:lnTo>
                        <a:pt x="290" y="917"/>
                      </a:lnTo>
                      <a:lnTo>
                        <a:pt x="310" y="845"/>
                      </a:lnTo>
                      <a:lnTo>
                        <a:pt x="330" y="773"/>
                      </a:lnTo>
                      <a:lnTo>
                        <a:pt x="346" y="733"/>
                      </a:lnTo>
                      <a:lnTo>
                        <a:pt x="290" y="673"/>
                      </a:lnTo>
                      <a:lnTo>
                        <a:pt x="202" y="609"/>
                      </a:lnTo>
                      <a:lnTo>
                        <a:pt x="178" y="601"/>
                      </a:lnTo>
                      <a:lnTo>
                        <a:pt x="270" y="449"/>
                      </a:lnTo>
                      <a:lnTo>
                        <a:pt x="350" y="505"/>
                      </a:lnTo>
                      <a:lnTo>
                        <a:pt x="394" y="533"/>
                      </a:lnTo>
                      <a:lnTo>
                        <a:pt x="462" y="541"/>
                      </a:lnTo>
                      <a:lnTo>
                        <a:pt x="522" y="493"/>
                      </a:lnTo>
                      <a:lnTo>
                        <a:pt x="582" y="441"/>
                      </a:lnTo>
                      <a:lnTo>
                        <a:pt x="598" y="377"/>
                      </a:lnTo>
                      <a:lnTo>
                        <a:pt x="558" y="269"/>
                      </a:lnTo>
                      <a:lnTo>
                        <a:pt x="538" y="233"/>
                      </a:lnTo>
                      <a:lnTo>
                        <a:pt x="702" y="157"/>
                      </a:lnTo>
                      <a:lnTo>
                        <a:pt x="730" y="213"/>
                      </a:lnTo>
                      <a:lnTo>
                        <a:pt x="758" y="269"/>
                      </a:lnTo>
                      <a:lnTo>
                        <a:pt x="801" y="322"/>
                      </a:lnTo>
                      <a:lnTo>
                        <a:pt x="874" y="305"/>
                      </a:lnTo>
                      <a:lnTo>
                        <a:pt x="962" y="289"/>
                      </a:lnTo>
                      <a:lnTo>
                        <a:pt x="998" y="289"/>
                      </a:lnTo>
                      <a:lnTo>
                        <a:pt x="1030" y="229"/>
                      </a:lnTo>
                      <a:lnTo>
                        <a:pt x="1038" y="141"/>
                      </a:lnTo>
                      <a:lnTo>
                        <a:pt x="1038" y="1"/>
                      </a:lnTo>
                      <a:lnTo>
                        <a:pt x="845" y="16"/>
                      </a:lnTo>
                      <a:lnTo>
                        <a:pt x="701" y="51"/>
                      </a:lnTo>
                      <a:lnTo>
                        <a:pt x="582" y="101"/>
                      </a:lnTo>
                    </a:path>
                  </a:pathLst>
                </a:custGeom>
                <a:solidFill>
                  <a:srgbClr val="9966FF"/>
                </a:solidFill>
                <a:ln w="9525">
                  <a:solidFill>
                    <a:schemeClr val="tx1"/>
                  </a:solidFill>
                  <a:round/>
                  <a:headEnd/>
                  <a:tailEnd/>
                </a:ln>
                <a:effectLst/>
              </p:spPr>
              <p:txBody>
                <a:bodyPr/>
                <a:lstStyle/>
                <a:p>
                  <a:endParaRPr lang="en-IN"/>
                </a:p>
              </p:txBody>
            </p:sp>
            <p:sp>
              <p:nvSpPr>
                <p:cNvPr id="76845" name="Oval 45"/>
                <p:cNvSpPr>
                  <a:spLocks noChangeArrowheads="1"/>
                </p:cNvSpPr>
                <p:nvPr/>
              </p:nvSpPr>
              <p:spPr bwMode="auto">
                <a:xfrm>
                  <a:off x="2228" y="1140"/>
                  <a:ext cx="2040" cy="2040"/>
                </a:xfrm>
                <a:prstGeom prst="ellipse">
                  <a:avLst/>
                </a:prstGeom>
                <a:noFill/>
                <a:ln w="28575">
                  <a:solidFill>
                    <a:schemeClr val="tx1"/>
                  </a:solidFill>
                  <a:round/>
                  <a:headEnd/>
                  <a:tailEnd/>
                </a:ln>
                <a:effectLst/>
              </p:spPr>
              <p:txBody>
                <a:bodyPr wrap="none" anchor="ctr"/>
                <a:lstStyle/>
                <a:p>
                  <a:endParaRPr lang="en-IN"/>
                </a:p>
              </p:txBody>
            </p:sp>
          </p:grpSp>
          <p:sp>
            <p:nvSpPr>
              <p:cNvPr id="76846" name="Rectangle 46"/>
              <p:cNvSpPr>
                <a:spLocks noChangeArrowheads="1"/>
              </p:cNvSpPr>
              <p:nvPr/>
            </p:nvSpPr>
            <p:spPr bwMode="auto">
              <a:xfrm>
                <a:off x="3234" y="1149"/>
                <a:ext cx="60" cy="87"/>
              </a:xfrm>
              <a:prstGeom prst="rect">
                <a:avLst/>
              </a:prstGeom>
              <a:solidFill>
                <a:srgbClr val="9966FF"/>
              </a:solidFill>
              <a:ln w="9525">
                <a:noFill/>
                <a:miter lim="800000"/>
                <a:headEnd/>
                <a:tailEnd/>
              </a:ln>
              <a:effectLst/>
            </p:spPr>
            <p:txBody>
              <a:bodyPr wrap="none" anchor="ctr"/>
              <a:lstStyle/>
              <a:p>
                <a:endParaRPr lang="en-IN"/>
              </a:p>
            </p:txBody>
          </p:sp>
        </p:grpSp>
        <p:grpSp>
          <p:nvGrpSpPr>
            <p:cNvPr id="5" name="Group 47"/>
            <p:cNvGrpSpPr>
              <a:grpSpLocks/>
            </p:cNvGrpSpPr>
            <p:nvPr/>
          </p:nvGrpSpPr>
          <p:grpSpPr bwMode="auto">
            <a:xfrm>
              <a:off x="1412" y="1038"/>
              <a:ext cx="212" cy="176"/>
              <a:chOff x="2040" y="1650"/>
              <a:chExt cx="1406" cy="1406"/>
            </a:xfrm>
          </p:grpSpPr>
          <p:sp>
            <p:nvSpPr>
              <p:cNvPr id="76848" name="Freeform 48"/>
              <p:cNvSpPr>
                <a:spLocks/>
              </p:cNvSpPr>
              <p:nvPr/>
            </p:nvSpPr>
            <p:spPr bwMode="auto">
              <a:xfrm>
                <a:off x="2043" y="1668"/>
                <a:ext cx="1386" cy="1386"/>
              </a:xfrm>
              <a:custGeom>
                <a:avLst/>
                <a:gdLst/>
                <a:ahLst/>
                <a:cxnLst>
                  <a:cxn ang="0">
                    <a:pos x="168" y="225"/>
                  </a:cxn>
                  <a:cxn ang="0">
                    <a:pos x="285" y="291"/>
                  </a:cxn>
                  <a:cxn ang="0">
                    <a:pos x="396" y="306"/>
                  </a:cxn>
                  <a:cxn ang="0">
                    <a:pos x="486" y="252"/>
                  </a:cxn>
                  <a:cxn ang="0">
                    <a:pos x="504" y="126"/>
                  </a:cxn>
                  <a:cxn ang="0">
                    <a:pos x="477" y="27"/>
                  </a:cxn>
                  <a:cxn ang="0">
                    <a:pos x="597" y="54"/>
                  </a:cxn>
                  <a:cxn ang="0">
                    <a:pos x="645" y="129"/>
                  </a:cxn>
                  <a:cxn ang="0">
                    <a:pos x="729" y="195"/>
                  </a:cxn>
                  <a:cxn ang="0">
                    <a:pos x="816" y="192"/>
                  </a:cxn>
                  <a:cxn ang="0">
                    <a:pos x="894" y="81"/>
                  </a:cxn>
                  <a:cxn ang="0">
                    <a:pos x="1032" y="63"/>
                  </a:cxn>
                  <a:cxn ang="0">
                    <a:pos x="984" y="186"/>
                  </a:cxn>
                  <a:cxn ang="0">
                    <a:pos x="987" y="291"/>
                  </a:cxn>
                  <a:cxn ang="0">
                    <a:pos x="1059" y="378"/>
                  </a:cxn>
                  <a:cxn ang="0">
                    <a:pos x="1206" y="393"/>
                  </a:cxn>
                  <a:cxn ang="0">
                    <a:pos x="1314" y="360"/>
                  </a:cxn>
                  <a:cxn ang="0">
                    <a:pos x="1284" y="486"/>
                  </a:cxn>
                  <a:cxn ang="0">
                    <a:pos x="1188" y="573"/>
                  </a:cxn>
                  <a:cxn ang="0">
                    <a:pos x="1173" y="675"/>
                  </a:cxn>
                  <a:cxn ang="0">
                    <a:pos x="1254" y="786"/>
                  </a:cxn>
                  <a:cxn ang="0">
                    <a:pos x="1386" y="849"/>
                  </a:cxn>
                  <a:cxn ang="0">
                    <a:pos x="1266" y="915"/>
                  </a:cxn>
                  <a:cxn ang="0">
                    <a:pos x="1113" y="933"/>
                  </a:cxn>
                  <a:cxn ang="0">
                    <a:pos x="1062" y="1059"/>
                  </a:cxn>
                  <a:cxn ang="0">
                    <a:pos x="1140" y="1230"/>
                  </a:cxn>
                  <a:cxn ang="0">
                    <a:pos x="1002" y="1218"/>
                  </a:cxn>
                  <a:cxn ang="0">
                    <a:pos x="876" y="1140"/>
                  </a:cxn>
                  <a:cxn ang="0">
                    <a:pos x="771" y="1191"/>
                  </a:cxn>
                  <a:cxn ang="0">
                    <a:pos x="726" y="1320"/>
                  </a:cxn>
                  <a:cxn ang="0">
                    <a:pos x="612" y="1377"/>
                  </a:cxn>
                  <a:cxn ang="0">
                    <a:pos x="618" y="1248"/>
                  </a:cxn>
                  <a:cxn ang="0">
                    <a:pos x="558" y="1152"/>
                  </a:cxn>
                  <a:cxn ang="0">
                    <a:pos x="465" y="1113"/>
                  </a:cxn>
                  <a:cxn ang="0">
                    <a:pos x="357" y="1149"/>
                  </a:cxn>
                  <a:cxn ang="0">
                    <a:pos x="264" y="1227"/>
                  </a:cxn>
                  <a:cxn ang="0">
                    <a:pos x="237" y="1092"/>
                  </a:cxn>
                  <a:cxn ang="0">
                    <a:pos x="288" y="966"/>
                  </a:cxn>
                  <a:cxn ang="0">
                    <a:pos x="231" y="849"/>
                  </a:cxn>
                  <a:cxn ang="0">
                    <a:pos x="105" y="810"/>
                  </a:cxn>
                  <a:cxn ang="0">
                    <a:pos x="9" y="807"/>
                  </a:cxn>
                  <a:cxn ang="0">
                    <a:pos x="102" y="687"/>
                  </a:cxn>
                  <a:cxn ang="0">
                    <a:pos x="231" y="591"/>
                  </a:cxn>
                  <a:cxn ang="0">
                    <a:pos x="240" y="435"/>
                  </a:cxn>
                  <a:cxn ang="0">
                    <a:pos x="117" y="306"/>
                  </a:cxn>
                </a:cxnLst>
                <a:rect l="0" t="0" r="r" b="b"/>
                <a:pathLst>
                  <a:path w="1386" h="1386">
                    <a:moveTo>
                      <a:pt x="117" y="306"/>
                    </a:moveTo>
                    <a:lnTo>
                      <a:pt x="168" y="225"/>
                    </a:lnTo>
                    <a:lnTo>
                      <a:pt x="243" y="276"/>
                    </a:lnTo>
                    <a:lnTo>
                      <a:pt x="285" y="291"/>
                    </a:lnTo>
                    <a:lnTo>
                      <a:pt x="339" y="306"/>
                    </a:lnTo>
                    <a:lnTo>
                      <a:pt x="396" y="306"/>
                    </a:lnTo>
                    <a:lnTo>
                      <a:pt x="444" y="294"/>
                    </a:lnTo>
                    <a:lnTo>
                      <a:pt x="486" y="252"/>
                    </a:lnTo>
                    <a:lnTo>
                      <a:pt x="501" y="192"/>
                    </a:lnTo>
                    <a:lnTo>
                      <a:pt x="504" y="126"/>
                    </a:lnTo>
                    <a:lnTo>
                      <a:pt x="489" y="63"/>
                    </a:lnTo>
                    <a:lnTo>
                      <a:pt x="477" y="27"/>
                    </a:lnTo>
                    <a:lnTo>
                      <a:pt x="573" y="0"/>
                    </a:lnTo>
                    <a:lnTo>
                      <a:pt x="597" y="54"/>
                    </a:lnTo>
                    <a:lnTo>
                      <a:pt x="618" y="96"/>
                    </a:lnTo>
                    <a:lnTo>
                      <a:pt x="645" y="129"/>
                    </a:lnTo>
                    <a:lnTo>
                      <a:pt x="684" y="165"/>
                    </a:lnTo>
                    <a:lnTo>
                      <a:pt x="729" y="195"/>
                    </a:lnTo>
                    <a:lnTo>
                      <a:pt x="768" y="204"/>
                    </a:lnTo>
                    <a:lnTo>
                      <a:pt x="816" y="192"/>
                    </a:lnTo>
                    <a:lnTo>
                      <a:pt x="867" y="138"/>
                    </a:lnTo>
                    <a:lnTo>
                      <a:pt x="894" y="81"/>
                    </a:lnTo>
                    <a:lnTo>
                      <a:pt x="921" y="21"/>
                    </a:lnTo>
                    <a:lnTo>
                      <a:pt x="1032" y="63"/>
                    </a:lnTo>
                    <a:lnTo>
                      <a:pt x="999" y="135"/>
                    </a:lnTo>
                    <a:lnTo>
                      <a:pt x="984" y="186"/>
                    </a:lnTo>
                    <a:lnTo>
                      <a:pt x="978" y="249"/>
                    </a:lnTo>
                    <a:lnTo>
                      <a:pt x="987" y="291"/>
                    </a:lnTo>
                    <a:lnTo>
                      <a:pt x="1017" y="342"/>
                    </a:lnTo>
                    <a:lnTo>
                      <a:pt x="1059" y="378"/>
                    </a:lnTo>
                    <a:lnTo>
                      <a:pt x="1128" y="393"/>
                    </a:lnTo>
                    <a:lnTo>
                      <a:pt x="1206" y="393"/>
                    </a:lnTo>
                    <a:lnTo>
                      <a:pt x="1272" y="375"/>
                    </a:lnTo>
                    <a:lnTo>
                      <a:pt x="1314" y="360"/>
                    </a:lnTo>
                    <a:lnTo>
                      <a:pt x="1356" y="450"/>
                    </a:lnTo>
                    <a:lnTo>
                      <a:pt x="1284" y="486"/>
                    </a:lnTo>
                    <a:lnTo>
                      <a:pt x="1230" y="519"/>
                    </a:lnTo>
                    <a:lnTo>
                      <a:pt x="1188" y="573"/>
                    </a:lnTo>
                    <a:lnTo>
                      <a:pt x="1173" y="627"/>
                    </a:lnTo>
                    <a:lnTo>
                      <a:pt x="1173" y="675"/>
                    </a:lnTo>
                    <a:lnTo>
                      <a:pt x="1194" y="726"/>
                    </a:lnTo>
                    <a:lnTo>
                      <a:pt x="1254" y="786"/>
                    </a:lnTo>
                    <a:lnTo>
                      <a:pt x="1332" y="822"/>
                    </a:lnTo>
                    <a:lnTo>
                      <a:pt x="1386" y="849"/>
                    </a:lnTo>
                    <a:lnTo>
                      <a:pt x="1353" y="942"/>
                    </a:lnTo>
                    <a:lnTo>
                      <a:pt x="1266" y="915"/>
                    </a:lnTo>
                    <a:lnTo>
                      <a:pt x="1197" y="915"/>
                    </a:lnTo>
                    <a:lnTo>
                      <a:pt x="1113" y="933"/>
                    </a:lnTo>
                    <a:lnTo>
                      <a:pt x="1068" y="987"/>
                    </a:lnTo>
                    <a:lnTo>
                      <a:pt x="1062" y="1059"/>
                    </a:lnTo>
                    <a:lnTo>
                      <a:pt x="1080" y="1143"/>
                    </a:lnTo>
                    <a:lnTo>
                      <a:pt x="1140" y="1230"/>
                    </a:lnTo>
                    <a:lnTo>
                      <a:pt x="1062" y="1284"/>
                    </a:lnTo>
                    <a:lnTo>
                      <a:pt x="1002" y="1218"/>
                    </a:lnTo>
                    <a:lnTo>
                      <a:pt x="945" y="1170"/>
                    </a:lnTo>
                    <a:lnTo>
                      <a:pt x="876" y="1140"/>
                    </a:lnTo>
                    <a:lnTo>
                      <a:pt x="825" y="1146"/>
                    </a:lnTo>
                    <a:lnTo>
                      <a:pt x="771" y="1191"/>
                    </a:lnTo>
                    <a:lnTo>
                      <a:pt x="744" y="1245"/>
                    </a:lnTo>
                    <a:lnTo>
                      <a:pt x="726" y="1320"/>
                    </a:lnTo>
                    <a:lnTo>
                      <a:pt x="714" y="1386"/>
                    </a:lnTo>
                    <a:lnTo>
                      <a:pt x="612" y="1377"/>
                    </a:lnTo>
                    <a:lnTo>
                      <a:pt x="618" y="1287"/>
                    </a:lnTo>
                    <a:lnTo>
                      <a:pt x="618" y="1248"/>
                    </a:lnTo>
                    <a:lnTo>
                      <a:pt x="594" y="1197"/>
                    </a:lnTo>
                    <a:lnTo>
                      <a:pt x="558" y="1152"/>
                    </a:lnTo>
                    <a:lnTo>
                      <a:pt x="510" y="1119"/>
                    </a:lnTo>
                    <a:lnTo>
                      <a:pt x="465" y="1113"/>
                    </a:lnTo>
                    <a:lnTo>
                      <a:pt x="405" y="1122"/>
                    </a:lnTo>
                    <a:lnTo>
                      <a:pt x="357" y="1149"/>
                    </a:lnTo>
                    <a:lnTo>
                      <a:pt x="318" y="1173"/>
                    </a:lnTo>
                    <a:lnTo>
                      <a:pt x="264" y="1227"/>
                    </a:lnTo>
                    <a:lnTo>
                      <a:pt x="180" y="1155"/>
                    </a:lnTo>
                    <a:lnTo>
                      <a:pt x="237" y="1092"/>
                    </a:lnTo>
                    <a:lnTo>
                      <a:pt x="273" y="1032"/>
                    </a:lnTo>
                    <a:lnTo>
                      <a:pt x="288" y="966"/>
                    </a:lnTo>
                    <a:lnTo>
                      <a:pt x="276" y="894"/>
                    </a:lnTo>
                    <a:lnTo>
                      <a:pt x="231" y="849"/>
                    </a:lnTo>
                    <a:lnTo>
                      <a:pt x="168" y="822"/>
                    </a:lnTo>
                    <a:lnTo>
                      <a:pt x="105" y="810"/>
                    </a:lnTo>
                    <a:lnTo>
                      <a:pt x="51" y="807"/>
                    </a:lnTo>
                    <a:lnTo>
                      <a:pt x="9" y="807"/>
                    </a:lnTo>
                    <a:lnTo>
                      <a:pt x="0" y="702"/>
                    </a:lnTo>
                    <a:lnTo>
                      <a:pt x="102" y="687"/>
                    </a:lnTo>
                    <a:lnTo>
                      <a:pt x="174" y="657"/>
                    </a:lnTo>
                    <a:lnTo>
                      <a:pt x="231" y="591"/>
                    </a:lnTo>
                    <a:lnTo>
                      <a:pt x="261" y="510"/>
                    </a:lnTo>
                    <a:lnTo>
                      <a:pt x="240" y="435"/>
                    </a:lnTo>
                    <a:lnTo>
                      <a:pt x="186" y="363"/>
                    </a:lnTo>
                    <a:lnTo>
                      <a:pt x="117" y="306"/>
                    </a:lnTo>
                    <a:close/>
                  </a:path>
                </a:pathLst>
              </a:custGeom>
              <a:solidFill>
                <a:srgbClr val="FFFF00"/>
              </a:solidFill>
              <a:ln w="9525">
                <a:solidFill>
                  <a:schemeClr val="tx1"/>
                </a:solidFill>
                <a:round/>
                <a:headEnd/>
                <a:tailEnd/>
              </a:ln>
              <a:effectLst/>
            </p:spPr>
            <p:txBody>
              <a:bodyPr/>
              <a:lstStyle/>
              <a:p>
                <a:endParaRPr lang="en-IN"/>
              </a:p>
            </p:txBody>
          </p:sp>
          <p:sp>
            <p:nvSpPr>
              <p:cNvPr id="76849" name="Oval 49"/>
              <p:cNvSpPr>
                <a:spLocks noChangeArrowheads="1"/>
              </p:cNvSpPr>
              <p:nvPr/>
            </p:nvSpPr>
            <p:spPr bwMode="auto">
              <a:xfrm>
                <a:off x="2040" y="1650"/>
                <a:ext cx="1406" cy="1406"/>
              </a:xfrm>
              <a:prstGeom prst="ellipse">
                <a:avLst/>
              </a:prstGeom>
              <a:noFill/>
              <a:ln w="9525">
                <a:noFill/>
                <a:round/>
                <a:headEnd/>
                <a:tailEnd/>
              </a:ln>
              <a:effectLst/>
            </p:spPr>
            <p:txBody>
              <a:bodyPr wrap="none" anchor="ctr"/>
              <a:lstStyle/>
              <a:p>
                <a:endParaRPr lang="en-IN"/>
              </a:p>
            </p:txBody>
          </p:sp>
        </p:grpSp>
        <p:grpSp>
          <p:nvGrpSpPr>
            <p:cNvPr id="6" name="Group 50"/>
            <p:cNvGrpSpPr>
              <a:grpSpLocks/>
            </p:cNvGrpSpPr>
            <p:nvPr/>
          </p:nvGrpSpPr>
          <p:grpSpPr bwMode="auto">
            <a:xfrm>
              <a:off x="1497" y="1118"/>
              <a:ext cx="42" cy="35"/>
              <a:chOff x="2937" y="1956"/>
              <a:chExt cx="279" cy="279"/>
            </a:xfrm>
          </p:grpSpPr>
          <p:sp>
            <p:nvSpPr>
              <p:cNvPr id="76851" name="Oval 51"/>
              <p:cNvSpPr>
                <a:spLocks noChangeArrowheads="1"/>
              </p:cNvSpPr>
              <p:nvPr/>
            </p:nvSpPr>
            <p:spPr bwMode="auto">
              <a:xfrm>
                <a:off x="2961" y="1983"/>
                <a:ext cx="227" cy="227"/>
              </a:xfrm>
              <a:prstGeom prst="ellipse">
                <a:avLst/>
              </a:prstGeom>
              <a:gradFill rotWithShape="1">
                <a:gsLst>
                  <a:gs pos="0">
                    <a:srgbClr val="FFCC00">
                      <a:gamma/>
                      <a:shade val="46275"/>
                      <a:invGamma/>
                    </a:srgbClr>
                  </a:gs>
                  <a:gs pos="100000">
                    <a:srgbClr val="FFCC00"/>
                  </a:gs>
                </a:gsLst>
                <a:path path="shape">
                  <a:fillToRect l="50000" t="50000" r="50000" b="50000"/>
                </a:path>
              </a:gradFill>
              <a:ln w="9525">
                <a:solidFill>
                  <a:schemeClr val="tx1"/>
                </a:solidFill>
                <a:round/>
                <a:headEnd/>
                <a:tailEnd/>
              </a:ln>
              <a:effectLst/>
            </p:spPr>
            <p:txBody>
              <a:bodyPr wrap="none" anchor="ctr"/>
              <a:lstStyle/>
              <a:p>
                <a:endParaRPr lang="en-IN"/>
              </a:p>
            </p:txBody>
          </p:sp>
          <p:sp>
            <p:nvSpPr>
              <p:cNvPr id="76852" name="Rectangle 52"/>
              <p:cNvSpPr>
                <a:spLocks noChangeArrowheads="1"/>
              </p:cNvSpPr>
              <p:nvPr/>
            </p:nvSpPr>
            <p:spPr bwMode="auto">
              <a:xfrm>
                <a:off x="3048" y="1962"/>
                <a:ext cx="56" cy="56"/>
              </a:xfrm>
              <a:prstGeom prst="rect">
                <a:avLst/>
              </a:prstGeom>
              <a:solidFill>
                <a:schemeClr val="tx1"/>
              </a:solidFill>
              <a:ln w="9525">
                <a:solidFill>
                  <a:schemeClr val="tx1"/>
                </a:solidFill>
                <a:miter lim="800000"/>
                <a:headEnd/>
                <a:tailEnd/>
              </a:ln>
              <a:effectLst/>
            </p:spPr>
            <p:txBody>
              <a:bodyPr wrap="none" anchor="ctr"/>
              <a:lstStyle/>
              <a:p>
                <a:endParaRPr lang="en-IN"/>
              </a:p>
            </p:txBody>
          </p:sp>
          <p:sp>
            <p:nvSpPr>
              <p:cNvPr id="76853" name="Oval 53"/>
              <p:cNvSpPr>
                <a:spLocks noChangeArrowheads="1"/>
              </p:cNvSpPr>
              <p:nvPr/>
            </p:nvSpPr>
            <p:spPr bwMode="auto">
              <a:xfrm>
                <a:off x="2937" y="1956"/>
                <a:ext cx="279" cy="279"/>
              </a:xfrm>
              <a:prstGeom prst="ellipse">
                <a:avLst/>
              </a:prstGeom>
              <a:noFill/>
              <a:ln w="9525">
                <a:noFill/>
                <a:round/>
                <a:headEnd/>
                <a:tailEnd/>
              </a:ln>
              <a:effectLst/>
            </p:spPr>
            <p:txBody>
              <a:bodyPr wrap="none" anchor="ctr"/>
              <a:lstStyle/>
              <a:p>
                <a:endParaRPr lang="en-IN"/>
              </a:p>
            </p:txBody>
          </p:sp>
        </p:grpSp>
        <p:sp>
          <p:nvSpPr>
            <p:cNvPr id="76839" name="Freeform 39"/>
            <p:cNvSpPr>
              <a:spLocks/>
            </p:cNvSpPr>
            <p:nvPr/>
          </p:nvSpPr>
          <p:spPr bwMode="auto">
            <a:xfrm>
              <a:off x="1520" y="1072"/>
              <a:ext cx="135" cy="153"/>
            </a:xfrm>
            <a:custGeom>
              <a:avLst/>
              <a:gdLst/>
              <a:ahLst/>
              <a:cxnLst>
                <a:cxn ang="0">
                  <a:pos x="636" y="159"/>
                </a:cxn>
                <a:cxn ang="0">
                  <a:pos x="660" y="219"/>
                </a:cxn>
                <a:cxn ang="0">
                  <a:pos x="681" y="315"/>
                </a:cxn>
                <a:cxn ang="0">
                  <a:pos x="690" y="384"/>
                </a:cxn>
                <a:cxn ang="0">
                  <a:pos x="690" y="468"/>
                </a:cxn>
                <a:cxn ang="0">
                  <a:pos x="681" y="564"/>
                </a:cxn>
                <a:cxn ang="0">
                  <a:pos x="651" y="669"/>
                </a:cxn>
                <a:cxn ang="0">
                  <a:pos x="615" y="759"/>
                </a:cxn>
                <a:cxn ang="0">
                  <a:pos x="555" y="843"/>
                </a:cxn>
                <a:cxn ang="0">
                  <a:pos x="483" y="930"/>
                </a:cxn>
                <a:cxn ang="0">
                  <a:pos x="384" y="1011"/>
                </a:cxn>
                <a:cxn ang="0">
                  <a:pos x="273" y="1068"/>
                </a:cxn>
                <a:cxn ang="0">
                  <a:pos x="150" y="1113"/>
                </a:cxn>
                <a:cxn ang="0">
                  <a:pos x="45" y="1131"/>
                </a:cxn>
                <a:cxn ang="0">
                  <a:pos x="0" y="1131"/>
                </a:cxn>
                <a:cxn ang="0">
                  <a:pos x="0" y="1197"/>
                </a:cxn>
                <a:cxn ang="0">
                  <a:pos x="90" y="1218"/>
                </a:cxn>
                <a:cxn ang="0">
                  <a:pos x="222" y="1221"/>
                </a:cxn>
                <a:cxn ang="0">
                  <a:pos x="357" y="1203"/>
                </a:cxn>
                <a:cxn ang="0">
                  <a:pos x="462" y="1170"/>
                </a:cxn>
                <a:cxn ang="0">
                  <a:pos x="570" y="1113"/>
                </a:cxn>
                <a:cxn ang="0">
                  <a:pos x="678" y="1026"/>
                </a:cxn>
                <a:cxn ang="0">
                  <a:pos x="753" y="939"/>
                </a:cxn>
                <a:cxn ang="0">
                  <a:pos x="819" y="828"/>
                </a:cxn>
                <a:cxn ang="0">
                  <a:pos x="873" y="708"/>
                </a:cxn>
                <a:cxn ang="0">
                  <a:pos x="900" y="576"/>
                </a:cxn>
                <a:cxn ang="0">
                  <a:pos x="900" y="450"/>
                </a:cxn>
                <a:cxn ang="0">
                  <a:pos x="891" y="351"/>
                </a:cxn>
                <a:cxn ang="0">
                  <a:pos x="855" y="237"/>
                </a:cxn>
                <a:cxn ang="0">
                  <a:pos x="807" y="135"/>
                </a:cxn>
                <a:cxn ang="0">
                  <a:pos x="741" y="36"/>
                </a:cxn>
                <a:cxn ang="0">
                  <a:pos x="711" y="0"/>
                </a:cxn>
                <a:cxn ang="0">
                  <a:pos x="597" y="75"/>
                </a:cxn>
                <a:cxn ang="0">
                  <a:pos x="624" y="123"/>
                </a:cxn>
                <a:cxn ang="0">
                  <a:pos x="636" y="159"/>
                </a:cxn>
              </a:cxnLst>
              <a:rect l="0" t="0" r="r" b="b"/>
              <a:pathLst>
                <a:path w="900" h="1221">
                  <a:moveTo>
                    <a:pt x="636" y="159"/>
                  </a:moveTo>
                  <a:lnTo>
                    <a:pt x="660" y="219"/>
                  </a:lnTo>
                  <a:lnTo>
                    <a:pt x="681" y="315"/>
                  </a:lnTo>
                  <a:lnTo>
                    <a:pt x="690" y="384"/>
                  </a:lnTo>
                  <a:lnTo>
                    <a:pt x="690" y="468"/>
                  </a:lnTo>
                  <a:lnTo>
                    <a:pt x="681" y="564"/>
                  </a:lnTo>
                  <a:lnTo>
                    <a:pt x="651" y="669"/>
                  </a:lnTo>
                  <a:lnTo>
                    <a:pt x="615" y="759"/>
                  </a:lnTo>
                  <a:lnTo>
                    <a:pt x="555" y="843"/>
                  </a:lnTo>
                  <a:lnTo>
                    <a:pt x="483" y="930"/>
                  </a:lnTo>
                  <a:lnTo>
                    <a:pt x="384" y="1011"/>
                  </a:lnTo>
                  <a:lnTo>
                    <a:pt x="273" y="1068"/>
                  </a:lnTo>
                  <a:lnTo>
                    <a:pt x="150" y="1113"/>
                  </a:lnTo>
                  <a:lnTo>
                    <a:pt x="45" y="1131"/>
                  </a:lnTo>
                  <a:lnTo>
                    <a:pt x="0" y="1131"/>
                  </a:lnTo>
                  <a:lnTo>
                    <a:pt x="0" y="1197"/>
                  </a:lnTo>
                  <a:lnTo>
                    <a:pt x="90" y="1218"/>
                  </a:lnTo>
                  <a:lnTo>
                    <a:pt x="222" y="1221"/>
                  </a:lnTo>
                  <a:lnTo>
                    <a:pt x="357" y="1203"/>
                  </a:lnTo>
                  <a:lnTo>
                    <a:pt x="462" y="1170"/>
                  </a:lnTo>
                  <a:lnTo>
                    <a:pt x="570" y="1113"/>
                  </a:lnTo>
                  <a:lnTo>
                    <a:pt x="678" y="1026"/>
                  </a:lnTo>
                  <a:lnTo>
                    <a:pt x="753" y="939"/>
                  </a:lnTo>
                  <a:lnTo>
                    <a:pt x="819" y="828"/>
                  </a:lnTo>
                  <a:lnTo>
                    <a:pt x="873" y="708"/>
                  </a:lnTo>
                  <a:lnTo>
                    <a:pt x="900" y="576"/>
                  </a:lnTo>
                  <a:lnTo>
                    <a:pt x="900" y="450"/>
                  </a:lnTo>
                  <a:lnTo>
                    <a:pt x="891" y="351"/>
                  </a:lnTo>
                  <a:lnTo>
                    <a:pt x="855" y="237"/>
                  </a:lnTo>
                  <a:lnTo>
                    <a:pt x="807" y="135"/>
                  </a:lnTo>
                  <a:lnTo>
                    <a:pt x="741" y="36"/>
                  </a:lnTo>
                  <a:lnTo>
                    <a:pt x="711" y="0"/>
                  </a:lnTo>
                  <a:lnTo>
                    <a:pt x="597" y="75"/>
                  </a:lnTo>
                  <a:lnTo>
                    <a:pt x="624" y="123"/>
                  </a:lnTo>
                  <a:lnTo>
                    <a:pt x="636" y="159"/>
                  </a:lnTo>
                  <a:close/>
                </a:path>
              </a:pathLst>
            </a:custGeom>
            <a:solidFill>
              <a:srgbClr val="3333FF"/>
            </a:solidFill>
            <a:ln w="9525">
              <a:solidFill>
                <a:schemeClr val="tx1"/>
              </a:solidFill>
              <a:round/>
              <a:headEnd/>
              <a:tailEnd/>
            </a:ln>
            <a:effectLst/>
          </p:spPr>
          <p:txBody>
            <a:bodyPr/>
            <a:lstStyle/>
            <a:p>
              <a:endParaRPr lang="en-IN"/>
            </a:p>
          </p:txBody>
        </p:sp>
      </p:grpSp>
      <p:sp>
        <p:nvSpPr>
          <p:cNvPr id="7" name="Footer Placeholder 6"/>
          <p:cNvSpPr>
            <a:spLocks noGrp="1"/>
          </p:cNvSpPr>
          <p:nvPr>
            <p:ph type="ftr" sz="quarter" idx="11"/>
          </p:nvPr>
        </p:nvSpPr>
        <p:spPr/>
        <p:txBody>
          <a:bodyPr/>
          <a:lstStyle/>
          <a:p>
            <a:r>
              <a:rPr lang="en-US" smtClean="0"/>
              <a:t>Dr. Mahdi Gheysari, Isfahan Univ. of Technology, https://gheysari.iut.ac.ir</a:t>
            </a:r>
            <a:endParaRPr lang="en-US" dirty="0"/>
          </a:p>
        </p:txBody>
      </p:sp>
    </p:spTree>
    <p:extLst>
      <p:ext uri="{BB962C8B-B14F-4D97-AF65-F5344CB8AC3E}">
        <p14:creationId xmlns:p14="http://schemas.microsoft.com/office/powerpoint/2010/main" val="3302091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6820"/>
                                        </p:tgtEl>
                                        <p:attrNameLst>
                                          <p:attrName>style.visibility</p:attrName>
                                        </p:attrNameLst>
                                      </p:cBhvr>
                                      <p:to>
                                        <p:strVal val="visible"/>
                                      </p:to>
                                    </p:set>
                                    <p:animEffect transition="in" filter="wipe(down)">
                                      <p:cBhvr>
                                        <p:cTn id="7" dur="2000"/>
                                        <p:tgtEl>
                                          <p:spTgt spid="76820"/>
                                        </p:tgtEl>
                                      </p:cBhvr>
                                    </p:animEffect>
                                  </p:childTnLst>
                                </p:cTn>
                              </p:par>
                            </p:childTnLst>
                          </p:cTn>
                        </p:par>
                        <p:par>
                          <p:cTn id="8" fill="hold">
                            <p:stCondLst>
                              <p:cond delay="2000"/>
                            </p:stCondLst>
                            <p:childTnLst>
                              <p:par>
                                <p:cTn id="9" presetID="1" presetClass="entr" presetSubtype="0" fill="hold" grpId="0" nodeType="afterEffect">
                                  <p:stCondLst>
                                    <p:cond delay="0"/>
                                  </p:stCondLst>
                                  <p:childTnLst>
                                    <p:set>
                                      <p:cBhvr>
                                        <p:cTn id="10" dur="1" fill="hold">
                                          <p:stCondLst>
                                            <p:cond delay="0"/>
                                          </p:stCondLst>
                                        </p:cTn>
                                        <p:tgtEl>
                                          <p:spTgt spid="768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68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6810"/>
                                        </p:tgtEl>
                                        <p:attrNameLst>
                                          <p:attrName>style.visibility</p:attrName>
                                        </p:attrNameLst>
                                      </p:cBhvr>
                                      <p:to>
                                        <p:strVal val="visible"/>
                                      </p:to>
                                    </p:set>
                                    <p:animEffect transition="in" filter="wipe(down)">
                                      <p:cBhvr>
                                        <p:cTn id="17" dur="2000"/>
                                        <p:tgtEl>
                                          <p:spTgt spid="76810"/>
                                        </p:tgtEl>
                                      </p:cBhvr>
                                    </p:animEffect>
                                  </p:childTnLst>
                                </p:cTn>
                              </p:par>
                            </p:childTnLst>
                          </p:cTn>
                        </p:par>
                        <p:par>
                          <p:cTn id="18" fill="hold">
                            <p:stCondLst>
                              <p:cond delay="2000"/>
                            </p:stCondLst>
                            <p:childTnLst>
                              <p:par>
                                <p:cTn id="19" presetID="1" presetClass="entr" presetSubtype="0" fill="hold" nodeType="afterEffect">
                                  <p:stCondLst>
                                    <p:cond delay="0"/>
                                  </p:stCondLst>
                                  <p:childTnLst>
                                    <p:set>
                                      <p:cBhvr>
                                        <p:cTn id="20" dur="1" fill="hold">
                                          <p:stCondLst>
                                            <p:cond delay="0"/>
                                          </p:stCondLst>
                                        </p:cTn>
                                        <p:tgtEl>
                                          <p:spTgt spid="7683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68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68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76832"/>
                                        </p:tgtEl>
                                        <p:attrNameLst>
                                          <p:attrName>style.visibility</p:attrName>
                                        </p:attrNameLst>
                                      </p:cBhvr>
                                      <p:to>
                                        <p:strVal val="visible"/>
                                      </p:to>
                                    </p:set>
                                    <p:animEffect transition="in" filter="wipe(down)">
                                      <p:cBhvr>
                                        <p:cTn id="31" dur="2000"/>
                                        <p:tgtEl>
                                          <p:spTgt spid="76832"/>
                                        </p:tgtEl>
                                      </p:cBhvr>
                                    </p:animEffect>
                                  </p:childTnLst>
                                </p:cTn>
                              </p:par>
                            </p:childTnLst>
                          </p:cTn>
                        </p:par>
                        <p:par>
                          <p:cTn id="32" fill="hold">
                            <p:stCondLst>
                              <p:cond delay="2000"/>
                            </p:stCondLst>
                            <p:childTnLst>
                              <p:par>
                                <p:cTn id="33" presetID="1" presetClass="entr" presetSubtype="0"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10" grpId="0" animBg="1"/>
      <p:bldP spid="76812" grpId="0" animBg="1"/>
      <p:bldP spid="76813" grpId="0"/>
      <p:bldP spid="76816" grpId="0"/>
      <p:bldP spid="76818" grpId="0" animBg="1"/>
      <p:bldP spid="76820" grpId="0" animBg="1"/>
      <p:bldP spid="76832"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928662" y="0"/>
            <a:ext cx="7772400" cy="1143000"/>
          </a:xfrm>
        </p:spPr>
        <p:txBody>
          <a:bodyPr/>
          <a:lstStyle/>
          <a:p>
            <a:r>
              <a:rPr lang="en-GB" b="1" dirty="0">
                <a:solidFill>
                  <a:schemeClr val="tx1"/>
                </a:solidFill>
                <a:effectLst>
                  <a:outerShdw blurRad="38100" dist="38100" dir="2700000" algn="tl">
                    <a:srgbClr val="000000">
                      <a:alpha val="43137"/>
                    </a:srgbClr>
                  </a:outerShdw>
                </a:effectLst>
              </a:rPr>
              <a:t>Centrifugal Pump Characteristic</a:t>
            </a:r>
          </a:p>
        </p:txBody>
      </p:sp>
      <p:sp>
        <p:nvSpPr>
          <p:cNvPr id="79875" name="Rectangle 3"/>
          <p:cNvSpPr>
            <a:spLocks noChangeArrowheads="1"/>
          </p:cNvSpPr>
          <p:nvPr/>
        </p:nvSpPr>
        <p:spPr bwMode="auto">
          <a:xfrm>
            <a:off x="0" y="781050"/>
            <a:ext cx="9144000" cy="0"/>
          </a:xfrm>
          <a:prstGeom prst="rect">
            <a:avLst/>
          </a:prstGeom>
          <a:noFill/>
          <a:ln w="9525">
            <a:noFill/>
            <a:miter lim="800000"/>
            <a:headEnd/>
            <a:tailEnd/>
          </a:ln>
          <a:effectLst/>
        </p:spPr>
        <p:txBody>
          <a:bodyPr wrap="none" anchor="ctr">
            <a:spAutoFit/>
          </a:bodyPr>
          <a:lstStyle/>
          <a:p>
            <a:endParaRPr lang="en-IN"/>
          </a:p>
        </p:txBody>
      </p:sp>
      <p:sp>
        <p:nvSpPr>
          <p:cNvPr id="79876" name="Rectangle 4"/>
          <p:cNvSpPr>
            <a:spLocks noChangeArrowheads="1"/>
          </p:cNvSpPr>
          <p:nvPr/>
        </p:nvSpPr>
        <p:spPr bwMode="auto">
          <a:xfrm>
            <a:off x="8642350" y="5784850"/>
            <a:ext cx="73025" cy="350838"/>
          </a:xfrm>
          <a:prstGeom prst="rect">
            <a:avLst/>
          </a:prstGeom>
          <a:noFill/>
          <a:ln w="9525">
            <a:noFill/>
            <a:miter lim="800000"/>
            <a:headEnd/>
            <a:tailEnd/>
          </a:ln>
        </p:spPr>
        <p:txBody>
          <a:bodyPr wrap="none" lIns="0" tIns="0" rIns="0" bIns="0">
            <a:spAutoFit/>
          </a:bodyPr>
          <a:lstStyle/>
          <a:p>
            <a:pPr algn="l"/>
            <a:r>
              <a:rPr lang="en-GB" sz="2300">
                <a:solidFill>
                  <a:srgbClr val="000000"/>
                </a:solidFill>
                <a:latin typeface="Times New Roman" pitchFamily="18" charset="0"/>
              </a:rPr>
              <a:t> </a:t>
            </a:r>
            <a:endParaRPr lang="en-GB"/>
          </a:p>
        </p:txBody>
      </p:sp>
      <p:sp>
        <p:nvSpPr>
          <p:cNvPr id="79881" name="Rectangle 9"/>
          <p:cNvSpPr>
            <a:spLocks noChangeArrowheads="1"/>
          </p:cNvSpPr>
          <p:nvPr/>
        </p:nvSpPr>
        <p:spPr bwMode="auto">
          <a:xfrm>
            <a:off x="3232150" y="2949575"/>
            <a:ext cx="73025" cy="350838"/>
          </a:xfrm>
          <a:prstGeom prst="rect">
            <a:avLst/>
          </a:prstGeom>
          <a:noFill/>
          <a:ln w="9525">
            <a:noFill/>
            <a:miter lim="800000"/>
            <a:headEnd/>
            <a:tailEnd/>
          </a:ln>
        </p:spPr>
        <p:txBody>
          <a:bodyPr wrap="none" lIns="0" tIns="0" rIns="0" bIns="0">
            <a:spAutoFit/>
          </a:bodyPr>
          <a:lstStyle/>
          <a:p>
            <a:pPr algn="l"/>
            <a:r>
              <a:rPr lang="en-GB" sz="2300" b="1">
                <a:solidFill>
                  <a:srgbClr val="000000"/>
                </a:solidFill>
                <a:latin typeface="Times New Roman" pitchFamily="18" charset="0"/>
              </a:rPr>
              <a:t> </a:t>
            </a:r>
            <a:endParaRPr lang="en-GB"/>
          </a:p>
        </p:txBody>
      </p:sp>
      <p:sp>
        <p:nvSpPr>
          <p:cNvPr id="79883" name="Rectangle 11"/>
          <p:cNvSpPr>
            <a:spLocks noChangeArrowheads="1"/>
          </p:cNvSpPr>
          <p:nvPr/>
        </p:nvSpPr>
        <p:spPr bwMode="auto">
          <a:xfrm>
            <a:off x="7277100" y="2573338"/>
            <a:ext cx="73025" cy="350837"/>
          </a:xfrm>
          <a:prstGeom prst="rect">
            <a:avLst/>
          </a:prstGeom>
          <a:noFill/>
          <a:ln w="9525">
            <a:noFill/>
            <a:miter lim="800000"/>
            <a:headEnd/>
            <a:tailEnd/>
          </a:ln>
        </p:spPr>
        <p:txBody>
          <a:bodyPr wrap="none" lIns="0" tIns="0" rIns="0" bIns="0">
            <a:spAutoFit/>
          </a:bodyPr>
          <a:lstStyle/>
          <a:p>
            <a:pPr algn="l"/>
            <a:r>
              <a:rPr lang="en-GB" sz="2300" b="1">
                <a:solidFill>
                  <a:srgbClr val="000000"/>
                </a:solidFill>
                <a:latin typeface="Times New Roman" pitchFamily="18" charset="0"/>
              </a:rPr>
              <a:t> </a:t>
            </a:r>
            <a:endParaRPr lang="en-GB"/>
          </a:p>
        </p:txBody>
      </p:sp>
      <p:sp>
        <p:nvSpPr>
          <p:cNvPr id="79887" name="Freeform 15"/>
          <p:cNvSpPr>
            <a:spLocks/>
          </p:cNvSpPr>
          <p:nvPr/>
        </p:nvSpPr>
        <p:spPr bwMode="auto">
          <a:xfrm>
            <a:off x="1503363" y="1316038"/>
            <a:ext cx="6554787" cy="4476750"/>
          </a:xfrm>
          <a:custGeom>
            <a:avLst/>
            <a:gdLst/>
            <a:ahLst/>
            <a:cxnLst>
              <a:cxn ang="0">
                <a:pos x="0" y="0"/>
              </a:cxn>
              <a:cxn ang="0">
                <a:pos x="0" y="440"/>
              </a:cxn>
              <a:cxn ang="0">
                <a:pos x="0" y="882"/>
              </a:cxn>
              <a:cxn ang="0">
                <a:pos x="0" y="2317"/>
              </a:cxn>
              <a:cxn ang="0">
                <a:pos x="3590" y="2317"/>
              </a:cxn>
            </a:cxnLst>
            <a:rect l="0" t="0" r="r" b="b"/>
            <a:pathLst>
              <a:path w="3590" h="2317">
                <a:moveTo>
                  <a:pt x="0" y="0"/>
                </a:moveTo>
                <a:lnTo>
                  <a:pt x="0" y="440"/>
                </a:lnTo>
                <a:lnTo>
                  <a:pt x="0" y="882"/>
                </a:lnTo>
                <a:lnTo>
                  <a:pt x="0" y="2317"/>
                </a:lnTo>
                <a:lnTo>
                  <a:pt x="3590" y="2317"/>
                </a:lnTo>
              </a:path>
            </a:pathLst>
          </a:custGeom>
          <a:noFill/>
          <a:ln w="46038">
            <a:solidFill>
              <a:srgbClr val="000000"/>
            </a:solidFill>
            <a:prstDash val="solid"/>
            <a:round/>
            <a:headEnd/>
            <a:tailEnd/>
          </a:ln>
        </p:spPr>
        <p:txBody>
          <a:bodyPr/>
          <a:lstStyle/>
          <a:p>
            <a:endParaRPr lang="en-IN"/>
          </a:p>
        </p:txBody>
      </p:sp>
      <p:sp>
        <p:nvSpPr>
          <p:cNvPr id="79888" name="Rectangle 16"/>
          <p:cNvSpPr>
            <a:spLocks noChangeArrowheads="1"/>
          </p:cNvSpPr>
          <p:nvPr/>
        </p:nvSpPr>
        <p:spPr bwMode="auto">
          <a:xfrm>
            <a:off x="6611938" y="6037263"/>
            <a:ext cx="1506537" cy="350837"/>
          </a:xfrm>
          <a:prstGeom prst="rect">
            <a:avLst/>
          </a:prstGeom>
          <a:noFill/>
          <a:ln w="9525">
            <a:noFill/>
            <a:miter lim="800000"/>
            <a:headEnd/>
            <a:tailEnd/>
          </a:ln>
        </p:spPr>
        <p:txBody>
          <a:bodyPr wrap="none" lIns="0" tIns="0" rIns="0" bIns="0">
            <a:spAutoFit/>
          </a:bodyPr>
          <a:lstStyle/>
          <a:p>
            <a:pPr algn="l"/>
            <a:r>
              <a:rPr lang="en-GB" sz="2300">
                <a:solidFill>
                  <a:srgbClr val="000000"/>
                </a:solidFill>
                <a:latin typeface="Times New Roman" pitchFamily="18" charset="0"/>
              </a:rPr>
              <a:t>Flow Q m</a:t>
            </a:r>
            <a:r>
              <a:rPr lang="en-GB" sz="2300" baseline="30000">
                <a:solidFill>
                  <a:srgbClr val="000000"/>
                </a:solidFill>
                <a:latin typeface="Times New Roman" pitchFamily="18" charset="0"/>
              </a:rPr>
              <a:t>3</a:t>
            </a:r>
            <a:r>
              <a:rPr lang="en-GB" sz="2300">
                <a:solidFill>
                  <a:srgbClr val="000000"/>
                </a:solidFill>
                <a:latin typeface="Times New Roman" pitchFamily="18" charset="0"/>
              </a:rPr>
              <a:t>/h</a:t>
            </a:r>
            <a:endParaRPr lang="en-GB"/>
          </a:p>
        </p:txBody>
      </p:sp>
      <p:sp>
        <p:nvSpPr>
          <p:cNvPr id="79889" name="Rectangle 17"/>
          <p:cNvSpPr>
            <a:spLocks noChangeArrowheads="1"/>
          </p:cNvSpPr>
          <p:nvPr/>
        </p:nvSpPr>
        <p:spPr bwMode="auto">
          <a:xfrm>
            <a:off x="6985000" y="5176838"/>
            <a:ext cx="73025" cy="350837"/>
          </a:xfrm>
          <a:prstGeom prst="rect">
            <a:avLst/>
          </a:prstGeom>
          <a:noFill/>
          <a:ln w="9525">
            <a:noFill/>
            <a:miter lim="800000"/>
            <a:headEnd/>
            <a:tailEnd/>
          </a:ln>
        </p:spPr>
        <p:txBody>
          <a:bodyPr wrap="none" lIns="0" tIns="0" rIns="0" bIns="0">
            <a:spAutoFit/>
          </a:bodyPr>
          <a:lstStyle/>
          <a:p>
            <a:pPr algn="l"/>
            <a:r>
              <a:rPr lang="en-GB" sz="2300" b="1">
                <a:solidFill>
                  <a:srgbClr val="000000"/>
                </a:solidFill>
                <a:latin typeface="Times New Roman" pitchFamily="18" charset="0"/>
              </a:rPr>
              <a:t> </a:t>
            </a:r>
            <a:endParaRPr lang="en-GB"/>
          </a:p>
        </p:txBody>
      </p:sp>
      <p:sp>
        <p:nvSpPr>
          <p:cNvPr id="79890" name="Rectangle 18"/>
          <p:cNvSpPr>
            <a:spLocks noChangeArrowheads="1"/>
          </p:cNvSpPr>
          <p:nvPr/>
        </p:nvSpPr>
        <p:spPr bwMode="auto">
          <a:xfrm>
            <a:off x="630238" y="1254125"/>
            <a:ext cx="584200" cy="773113"/>
          </a:xfrm>
          <a:prstGeom prst="rect">
            <a:avLst/>
          </a:prstGeom>
          <a:solidFill>
            <a:srgbClr val="FFFFFF"/>
          </a:solidFill>
          <a:ln w="9525">
            <a:noFill/>
            <a:miter lim="800000"/>
            <a:headEnd/>
            <a:tailEnd/>
          </a:ln>
        </p:spPr>
        <p:txBody>
          <a:bodyPr/>
          <a:lstStyle/>
          <a:p>
            <a:endParaRPr lang="en-IN"/>
          </a:p>
        </p:txBody>
      </p:sp>
      <p:sp>
        <p:nvSpPr>
          <p:cNvPr id="79891" name="Rectangle 19"/>
          <p:cNvSpPr>
            <a:spLocks noChangeArrowheads="1"/>
          </p:cNvSpPr>
          <p:nvPr/>
        </p:nvSpPr>
        <p:spPr bwMode="auto">
          <a:xfrm>
            <a:off x="549275" y="1235075"/>
            <a:ext cx="668338" cy="1052513"/>
          </a:xfrm>
          <a:prstGeom prst="rect">
            <a:avLst/>
          </a:prstGeom>
          <a:noFill/>
          <a:ln w="9525">
            <a:noFill/>
            <a:miter lim="800000"/>
            <a:headEnd/>
            <a:tailEnd/>
          </a:ln>
        </p:spPr>
        <p:txBody>
          <a:bodyPr lIns="0" tIns="0" rIns="0" bIns="0">
            <a:spAutoFit/>
          </a:bodyPr>
          <a:lstStyle/>
          <a:p>
            <a:r>
              <a:rPr lang="en-GB" sz="2300">
                <a:solidFill>
                  <a:srgbClr val="000000"/>
                </a:solidFill>
                <a:latin typeface="Times New Roman" pitchFamily="18" charset="0"/>
              </a:rPr>
              <a:t>Total Head</a:t>
            </a:r>
          </a:p>
          <a:p>
            <a:r>
              <a:rPr lang="en-GB" sz="2300">
                <a:solidFill>
                  <a:srgbClr val="000000"/>
                </a:solidFill>
                <a:latin typeface="Times New Roman" pitchFamily="18" charset="0"/>
              </a:rPr>
              <a:t>H m</a:t>
            </a:r>
            <a:endParaRPr lang="en-GB"/>
          </a:p>
        </p:txBody>
      </p:sp>
      <p:sp>
        <p:nvSpPr>
          <p:cNvPr id="79892" name="Rectangle 20"/>
          <p:cNvSpPr>
            <a:spLocks noChangeArrowheads="1"/>
          </p:cNvSpPr>
          <p:nvPr/>
        </p:nvSpPr>
        <p:spPr bwMode="auto">
          <a:xfrm>
            <a:off x="993775" y="1331913"/>
            <a:ext cx="73025" cy="350837"/>
          </a:xfrm>
          <a:prstGeom prst="rect">
            <a:avLst/>
          </a:prstGeom>
          <a:noFill/>
          <a:ln w="9525">
            <a:noFill/>
            <a:miter lim="800000"/>
            <a:headEnd/>
            <a:tailEnd/>
          </a:ln>
        </p:spPr>
        <p:txBody>
          <a:bodyPr wrap="none" lIns="0" tIns="0" rIns="0" bIns="0">
            <a:spAutoFit/>
          </a:bodyPr>
          <a:lstStyle/>
          <a:p>
            <a:pPr algn="l"/>
            <a:r>
              <a:rPr lang="en-GB" sz="2300" b="1">
                <a:solidFill>
                  <a:srgbClr val="000000"/>
                </a:solidFill>
                <a:latin typeface="Times New Roman" pitchFamily="18" charset="0"/>
              </a:rPr>
              <a:t> </a:t>
            </a:r>
            <a:endParaRPr lang="en-GB"/>
          </a:p>
        </p:txBody>
      </p:sp>
      <p:sp>
        <p:nvSpPr>
          <p:cNvPr id="79894" name="Rectangle 22"/>
          <p:cNvSpPr>
            <a:spLocks noChangeArrowheads="1"/>
          </p:cNvSpPr>
          <p:nvPr/>
        </p:nvSpPr>
        <p:spPr bwMode="auto">
          <a:xfrm>
            <a:off x="3706813" y="1131888"/>
            <a:ext cx="73025" cy="350837"/>
          </a:xfrm>
          <a:prstGeom prst="rect">
            <a:avLst/>
          </a:prstGeom>
          <a:noFill/>
          <a:ln w="9525">
            <a:noFill/>
            <a:miter lim="800000"/>
            <a:headEnd/>
            <a:tailEnd/>
          </a:ln>
        </p:spPr>
        <p:txBody>
          <a:bodyPr wrap="none" lIns="0" tIns="0" rIns="0" bIns="0">
            <a:spAutoFit/>
          </a:bodyPr>
          <a:lstStyle/>
          <a:p>
            <a:pPr algn="l"/>
            <a:r>
              <a:rPr lang="en-GB" sz="2300" b="1">
                <a:solidFill>
                  <a:srgbClr val="000000"/>
                </a:solidFill>
                <a:latin typeface="Times New Roman" pitchFamily="18" charset="0"/>
              </a:rPr>
              <a:t> </a:t>
            </a:r>
            <a:endParaRPr lang="en-GB"/>
          </a:p>
        </p:txBody>
      </p:sp>
      <p:sp>
        <p:nvSpPr>
          <p:cNvPr id="79897" name="Oval 25"/>
          <p:cNvSpPr>
            <a:spLocks noChangeAspect="1" noChangeArrowheads="1"/>
          </p:cNvSpPr>
          <p:nvPr/>
        </p:nvSpPr>
        <p:spPr bwMode="auto">
          <a:xfrm>
            <a:off x="4006850" y="2273300"/>
            <a:ext cx="346075" cy="346075"/>
          </a:xfrm>
          <a:prstGeom prst="ellipse">
            <a:avLst/>
          </a:prstGeom>
          <a:noFill/>
          <a:ln w="9525">
            <a:noFill/>
            <a:round/>
            <a:headEnd/>
            <a:tailEnd/>
          </a:ln>
          <a:effectLst/>
        </p:spPr>
        <p:txBody>
          <a:bodyPr wrap="none" anchor="ctr"/>
          <a:lstStyle/>
          <a:p>
            <a:endParaRPr lang="en-IN"/>
          </a:p>
        </p:txBody>
      </p:sp>
      <p:sp>
        <p:nvSpPr>
          <p:cNvPr id="79916" name="Line 44"/>
          <p:cNvSpPr>
            <a:spLocks noChangeShapeType="1"/>
          </p:cNvSpPr>
          <p:nvPr/>
        </p:nvSpPr>
        <p:spPr bwMode="auto">
          <a:xfrm>
            <a:off x="1495425" y="1509713"/>
            <a:ext cx="6356350" cy="4267200"/>
          </a:xfrm>
          <a:prstGeom prst="line">
            <a:avLst/>
          </a:prstGeom>
          <a:noFill/>
          <a:ln w="38100">
            <a:solidFill>
              <a:srgbClr val="3333FF"/>
            </a:solidFill>
            <a:round/>
            <a:headEnd/>
            <a:tailEnd/>
          </a:ln>
          <a:effectLst/>
        </p:spPr>
        <p:txBody>
          <a:bodyPr/>
          <a:lstStyle/>
          <a:p>
            <a:endParaRPr lang="en-IN"/>
          </a:p>
        </p:txBody>
      </p:sp>
      <p:sp>
        <p:nvSpPr>
          <p:cNvPr id="79919" name="Freeform 47"/>
          <p:cNvSpPr>
            <a:spLocks/>
          </p:cNvSpPr>
          <p:nvPr/>
        </p:nvSpPr>
        <p:spPr bwMode="auto">
          <a:xfrm>
            <a:off x="1509713" y="2728913"/>
            <a:ext cx="5181600" cy="3062287"/>
          </a:xfrm>
          <a:custGeom>
            <a:avLst/>
            <a:gdLst/>
            <a:ahLst/>
            <a:cxnLst>
              <a:cxn ang="0">
                <a:pos x="0" y="0"/>
              </a:cxn>
              <a:cxn ang="0">
                <a:pos x="1847" y="676"/>
              </a:cxn>
              <a:cxn ang="0">
                <a:pos x="3264" y="1929"/>
              </a:cxn>
            </a:cxnLst>
            <a:rect l="0" t="0" r="r" b="b"/>
            <a:pathLst>
              <a:path w="3264" h="1929">
                <a:moveTo>
                  <a:pt x="0" y="0"/>
                </a:moveTo>
                <a:cubicBezTo>
                  <a:pt x="308" y="113"/>
                  <a:pt x="1303" y="355"/>
                  <a:pt x="1847" y="676"/>
                </a:cubicBezTo>
                <a:cubicBezTo>
                  <a:pt x="2391" y="997"/>
                  <a:pt x="2969" y="1668"/>
                  <a:pt x="3264" y="1929"/>
                </a:cubicBezTo>
              </a:path>
            </a:pathLst>
          </a:custGeom>
          <a:noFill/>
          <a:ln w="38100" cmpd="sng">
            <a:solidFill>
              <a:srgbClr val="FF0000"/>
            </a:solidFill>
            <a:round/>
            <a:headEnd/>
            <a:tailEnd/>
          </a:ln>
          <a:effectLst/>
        </p:spPr>
        <p:txBody>
          <a:bodyPr/>
          <a:lstStyle/>
          <a:p>
            <a:endParaRPr lang="en-IN"/>
          </a:p>
        </p:txBody>
      </p:sp>
      <p:sp>
        <p:nvSpPr>
          <p:cNvPr id="79920" name="Line 48"/>
          <p:cNvSpPr>
            <a:spLocks noChangeShapeType="1"/>
          </p:cNvSpPr>
          <p:nvPr/>
        </p:nvSpPr>
        <p:spPr bwMode="auto">
          <a:xfrm flipH="1">
            <a:off x="2336800" y="1798638"/>
            <a:ext cx="1247775" cy="247650"/>
          </a:xfrm>
          <a:prstGeom prst="line">
            <a:avLst/>
          </a:prstGeom>
          <a:noFill/>
          <a:ln w="9525">
            <a:solidFill>
              <a:schemeClr val="tx1"/>
            </a:solidFill>
            <a:round/>
            <a:headEnd/>
            <a:tailEnd type="triangle" w="med" len="med"/>
          </a:ln>
          <a:effectLst/>
        </p:spPr>
        <p:txBody>
          <a:bodyPr/>
          <a:lstStyle/>
          <a:p>
            <a:endParaRPr lang="en-IN"/>
          </a:p>
        </p:txBody>
      </p:sp>
      <p:sp>
        <p:nvSpPr>
          <p:cNvPr id="79921" name="Text Box 49"/>
          <p:cNvSpPr txBox="1">
            <a:spLocks noChangeArrowheads="1"/>
          </p:cNvSpPr>
          <p:nvPr/>
        </p:nvSpPr>
        <p:spPr bwMode="auto">
          <a:xfrm>
            <a:off x="3175000" y="1330325"/>
            <a:ext cx="1644650" cy="457200"/>
          </a:xfrm>
          <a:prstGeom prst="rect">
            <a:avLst/>
          </a:prstGeom>
          <a:noFill/>
          <a:ln w="9525">
            <a:noFill/>
            <a:miter lim="800000"/>
            <a:headEnd/>
            <a:tailEnd/>
          </a:ln>
          <a:effectLst/>
        </p:spPr>
        <p:txBody>
          <a:bodyPr wrap="none">
            <a:spAutoFit/>
          </a:bodyPr>
          <a:lstStyle/>
          <a:p>
            <a:pPr algn="l"/>
            <a:r>
              <a:rPr lang="en-GB" sz="2400">
                <a:latin typeface="Times New Roman" pitchFamily="18" charset="0"/>
              </a:rPr>
              <a:t>Theoretical </a:t>
            </a:r>
          </a:p>
        </p:txBody>
      </p:sp>
      <p:sp>
        <p:nvSpPr>
          <p:cNvPr id="79926" name="Line 54"/>
          <p:cNvSpPr>
            <a:spLocks noChangeShapeType="1"/>
          </p:cNvSpPr>
          <p:nvPr/>
        </p:nvSpPr>
        <p:spPr bwMode="auto">
          <a:xfrm flipH="1">
            <a:off x="4338638" y="2614613"/>
            <a:ext cx="1247775" cy="1130300"/>
          </a:xfrm>
          <a:prstGeom prst="line">
            <a:avLst/>
          </a:prstGeom>
          <a:noFill/>
          <a:ln w="9525">
            <a:solidFill>
              <a:schemeClr val="tx1"/>
            </a:solidFill>
            <a:round/>
            <a:headEnd/>
            <a:tailEnd type="triangle" w="med" len="med"/>
          </a:ln>
          <a:effectLst/>
        </p:spPr>
        <p:txBody>
          <a:bodyPr/>
          <a:lstStyle/>
          <a:p>
            <a:endParaRPr lang="en-IN"/>
          </a:p>
        </p:txBody>
      </p:sp>
      <p:sp>
        <p:nvSpPr>
          <p:cNvPr id="79927" name="Text Box 55"/>
          <p:cNvSpPr txBox="1">
            <a:spLocks noChangeArrowheads="1"/>
          </p:cNvSpPr>
          <p:nvPr/>
        </p:nvSpPr>
        <p:spPr bwMode="auto">
          <a:xfrm>
            <a:off x="4171950" y="2095500"/>
            <a:ext cx="4148138" cy="457200"/>
          </a:xfrm>
          <a:prstGeom prst="rect">
            <a:avLst/>
          </a:prstGeom>
          <a:noFill/>
          <a:ln w="9525">
            <a:noFill/>
            <a:miter lim="800000"/>
            <a:headEnd/>
            <a:tailEnd/>
          </a:ln>
          <a:effectLst/>
        </p:spPr>
        <p:txBody>
          <a:bodyPr wrap="none">
            <a:spAutoFit/>
          </a:bodyPr>
          <a:lstStyle/>
          <a:p>
            <a:pPr algn="l"/>
            <a:r>
              <a:rPr lang="en-GB" sz="2400">
                <a:latin typeface="Times New Roman" pitchFamily="18" charset="0"/>
              </a:rPr>
              <a:t>Actual Discharge Characteristic </a:t>
            </a:r>
          </a:p>
        </p:txBody>
      </p:sp>
      <p:sp>
        <p:nvSpPr>
          <p:cNvPr id="2" name="Footer Placeholder 1"/>
          <p:cNvSpPr>
            <a:spLocks noGrp="1"/>
          </p:cNvSpPr>
          <p:nvPr>
            <p:ph type="ftr" sz="quarter" idx="11"/>
          </p:nvPr>
        </p:nvSpPr>
        <p:spPr/>
        <p:txBody>
          <a:bodyPr/>
          <a:lstStyle/>
          <a:p>
            <a:r>
              <a:rPr lang="en-US" smtClean="0"/>
              <a:t>Dr. Mahdi Gheysari, Isfahan Univ. of Technology, https://gheysari.iut.ac.ir</a:t>
            </a:r>
            <a:endParaRPr lang="en-US" dirty="0"/>
          </a:p>
        </p:txBody>
      </p:sp>
    </p:spTree>
    <p:extLst>
      <p:ext uri="{BB962C8B-B14F-4D97-AF65-F5344CB8AC3E}">
        <p14:creationId xmlns:p14="http://schemas.microsoft.com/office/powerpoint/2010/main" val="4166751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9916"/>
                                        </p:tgtEl>
                                        <p:attrNameLst>
                                          <p:attrName>style.visibility</p:attrName>
                                        </p:attrNameLst>
                                      </p:cBhvr>
                                      <p:to>
                                        <p:strVal val="visible"/>
                                      </p:to>
                                    </p:set>
                                    <p:animEffect transition="in" filter="wipe(left)">
                                      <p:cBhvr>
                                        <p:cTn id="7" dur="1000"/>
                                        <p:tgtEl>
                                          <p:spTgt spid="79916"/>
                                        </p:tgtEl>
                                      </p:cBhvr>
                                    </p:animEffect>
                                  </p:childTnLst>
                                </p:cTn>
                              </p:par>
                            </p:childTnLst>
                          </p:cTn>
                        </p:par>
                        <p:par>
                          <p:cTn id="8" fill="hold">
                            <p:stCondLst>
                              <p:cond delay="1000"/>
                            </p:stCondLst>
                            <p:childTnLst>
                              <p:par>
                                <p:cTn id="9" presetID="1" presetClass="entr" presetSubtype="0" fill="hold" grpId="0" nodeType="afterEffect">
                                  <p:stCondLst>
                                    <p:cond delay="0"/>
                                  </p:stCondLst>
                                  <p:childTnLst>
                                    <p:set>
                                      <p:cBhvr>
                                        <p:cTn id="10" dur="1" fill="hold">
                                          <p:stCondLst>
                                            <p:cond delay="0"/>
                                          </p:stCondLst>
                                        </p:cTn>
                                        <p:tgtEl>
                                          <p:spTgt spid="79921"/>
                                        </p:tgtEl>
                                        <p:attrNameLst>
                                          <p:attrName>style.visibility</p:attrName>
                                        </p:attrNameLst>
                                      </p:cBhvr>
                                      <p:to>
                                        <p:strVal val="visible"/>
                                      </p:to>
                                    </p:set>
                                  </p:childTnLst>
                                </p:cTn>
                              </p:par>
                            </p:childTnLst>
                          </p:cTn>
                        </p:par>
                        <p:par>
                          <p:cTn id="11" fill="hold">
                            <p:stCondLst>
                              <p:cond delay="1000"/>
                            </p:stCondLst>
                            <p:childTnLst>
                              <p:par>
                                <p:cTn id="12" presetID="1" presetClass="entr" presetSubtype="0" fill="hold" grpId="0" nodeType="afterEffect">
                                  <p:stCondLst>
                                    <p:cond delay="0"/>
                                  </p:stCondLst>
                                  <p:childTnLst>
                                    <p:set>
                                      <p:cBhvr>
                                        <p:cTn id="13" dur="1" fill="hold">
                                          <p:stCondLst>
                                            <p:cond delay="0"/>
                                          </p:stCondLst>
                                        </p:cTn>
                                        <p:tgtEl>
                                          <p:spTgt spid="79920"/>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79919"/>
                                        </p:tgtEl>
                                        <p:attrNameLst>
                                          <p:attrName>style.visibility</p:attrName>
                                        </p:attrNameLst>
                                      </p:cBhvr>
                                      <p:to>
                                        <p:strVal val="visible"/>
                                      </p:to>
                                    </p:set>
                                    <p:animEffect transition="in" filter="wipe(left)">
                                      <p:cBhvr>
                                        <p:cTn id="18" dur="1000"/>
                                        <p:tgtEl>
                                          <p:spTgt spid="79919"/>
                                        </p:tgtEl>
                                      </p:cBhvr>
                                    </p:animEffect>
                                  </p:child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0"/>
                                          </p:stCondLst>
                                        </p:cTn>
                                        <p:tgtEl>
                                          <p:spTgt spid="79927"/>
                                        </p:tgtEl>
                                        <p:attrNameLst>
                                          <p:attrName>style.visibility</p:attrName>
                                        </p:attrNameLst>
                                      </p:cBhvr>
                                      <p:to>
                                        <p:strVal val="visible"/>
                                      </p:to>
                                    </p:set>
                                  </p:childTnLst>
                                </p:cTn>
                              </p:par>
                            </p:childTnLst>
                          </p:cTn>
                        </p:par>
                        <p:par>
                          <p:cTn id="22" fill="hold">
                            <p:stCondLst>
                              <p:cond delay="1000"/>
                            </p:stCondLst>
                            <p:childTnLst>
                              <p:par>
                                <p:cTn id="23" presetID="1" presetClass="entr" presetSubtype="0" fill="hold" grpId="0" nodeType="afterEffect">
                                  <p:stCondLst>
                                    <p:cond delay="0"/>
                                  </p:stCondLst>
                                  <p:childTnLst>
                                    <p:set>
                                      <p:cBhvr>
                                        <p:cTn id="24" dur="1" fill="hold">
                                          <p:stCondLst>
                                            <p:cond delay="0"/>
                                          </p:stCondLst>
                                        </p:cTn>
                                        <p:tgtEl>
                                          <p:spTgt spid="799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916" grpId="0" animBg="1"/>
      <p:bldP spid="79919" grpId="0" animBg="1"/>
      <p:bldP spid="79920" grpId="0" animBg="1"/>
      <p:bldP spid="79921" grpId="0"/>
      <p:bldP spid="79926" grpId="0" animBg="1"/>
      <p:bldP spid="79927"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Titr" pitchFamily="2" charset="-78"/>
              </a:rPr>
              <a:t>اصطلاحات فنی مرتبط</a:t>
            </a:r>
            <a:endParaRPr lang="en-US" dirty="0">
              <a:cs typeface="B Titr" pitchFamily="2" charset="-78"/>
            </a:endParaRPr>
          </a:p>
        </p:txBody>
      </p:sp>
      <p:sp>
        <p:nvSpPr>
          <p:cNvPr id="6" name="TextBox 5"/>
          <p:cNvSpPr txBox="1"/>
          <p:nvPr/>
        </p:nvSpPr>
        <p:spPr>
          <a:xfrm>
            <a:off x="272514" y="1143000"/>
            <a:ext cx="8510663" cy="1338828"/>
          </a:xfrm>
          <a:prstGeom prst="rect">
            <a:avLst/>
          </a:prstGeom>
          <a:noFill/>
        </p:spPr>
        <p:txBody>
          <a:bodyPr wrap="none" rtlCol="0">
            <a:spAutoFit/>
          </a:bodyPr>
          <a:lstStyle/>
          <a:p>
            <a:pPr algn="r" rtl="1">
              <a:lnSpc>
                <a:spcPct val="150000"/>
              </a:lnSpc>
            </a:pPr>
            <a:r>
              <a:rPr lang="fa-IR" sz="3200" u="sng" dirty="0">
                <a:cs typeface="B Titr" pitchFamily="2" charset="-78"/>
              </a:rPr>
              <a:t>کاویتاسیون</a:t>
            </a:r>
            <a:r>
              <a:rPr lang="en-US" sz="3200" dirty="0" smtClean="0">
                <a:cs typeface="B Titr" pitchFamily="2" charset="-78"/>
              </a:rPr>
              <a:t>:</a:t>
            </a:r>
            <a:r>
              <a:rPr lang="fa-IR" sz="3200" dirty="0" smtClean="0">
                <a:cs typeface="B Titr" pitchFamily="2" charset="-78"/>
              </a:rPr>
              <a:t> </a:t>
            </a:r>
            <a:r>
              <a:rPr lang="fa-IR" sz="2400" dirty="0" smtClean="0">
                <a:cs typeface="B Titr" pitchFamily="2" charset="-78"/>
              </a:rPr>
              <a:t>فرآیندی ست که در طی آن به دلیل افت فشار حباب هایی در</a:t>
            </a:r>
            <a:br>
              <a:rPr lang="fa-IR" sz="2400" dirty="0" smtClean="0">
                <a:cs typeface="B Titr" pitchFamily="2" charset="-78"/>
              </a:rPr>
            </a:br>
            <a:r>
              <a:rPr lang="fa-IR" sz="2400" dirty="0" smtClean="0">
                <a:cs typeface="B Titr" pitchFamily="2" charset="-78"/>
              </a:rPr>
              <a:t> مکش پمپ ایجاد می شود.</a:t>
            </a:r>
            <a:r>
              <a:rPr lang="en-US" sz="2400" dirty="0" smtClean="0">
                <a:cs typeface="B Titr" pitchFamily="2" charset="-78"/>
              </a:rPr>
              <a:t> </a:t>
            </a:r>
            <a:endParaRPr lang="en-US" sz="2400" dirty="0">
              <a:cs typeface="B Titr" pitchFamily="2" charset="-78"/>
            </a:endParaRPr>
          </a:p>
        </p:txBody>
      </p:sp>
      <p:pic>
        <p:nvPicPr>
          <p:cNvPr id="2050" name="Picture 2"/>
          <p:cNvPicPr>
            <a:picLocks noGrp="1" noChangeAspect="1" noChangeArrowheads="1"/>
          </p:cNvPicPr>
          <p:nvPr>
            <p:ph idx="1"/>
          </p:nvPr>
        </p:nvPicPr>
        <p:blipFill>
          <a:blip r:embed="rId2" cstate="print"/>
          <a:srcRect/>
          <a:stretch>
            <a:fillRect/>
          </a:stretch>
        </p:blipFill>
        <p:spPr bwMode="auto">
          <a:xfrm>
            <a:off x="304800" y="3183760"/>
            <a:ext cx="5330658" cy="2574161"/>
          </a:xfrm>
          <a:prstGeom prst="rect">
            <a:avLst/>
          </a:prstGeom>
          <a:noFill/>
          <a:ln w="9525">
            <a:noFill/>
            <a:miter lim="800000"/>
            <a:headEnd/>
            <a:tailEnd/>
          </a:ln>
        </p:spPr>
      </p:pic>
      <p:sp>
        <p:nvSpPr>
          <p:cNvPr id="7" name="Rectangle 6"/>
          <p:cNvSpPr/>
          <p:nvPr/>
        </p:nvSpPr>
        <p:spPr>
          <a:xfrm>
            <a:off x="4114800" y="2514600"/>
            <a:ext cx="4572000" cy="4708981"/>
          </a:xfrm>
          <a:prstGeom prst="rect">
            <a:avLst/>
          </a:prstGeom>
        </p:spPr>
        <p:txBody>
          <a:bodyPr>
            <a:spAutoFit/>
          </a:bodyPr>
          <a:lstStyle/>
          <a:p>
            <a:pPr algn="r" rtl="1">
              <a:lnSpc>
                <a:spcPct val="150000"/>
              </a:lnSpc>
            </a:pPr>
            <a:r>
              <a:rPr lang="fa-IR" sz="2000" dirty="0" smtClean="0">
                <a:cs typeface="B Titr" pitchFamily="2" charset="-78"/>
              </a:rPr>
              <a:t>شکل گیری حباب در داخل پمپ</a:t>
            </a:r>
            <a:endParaRPr lang="en-US" sz="2000" dirty="0" smtClean="0">
              <a:cs typeface="B Titr" pitchFamily="2" charset="-78"/>
            </a:endParaRPr>
          </a:p>
          <a:p>
            <a:pPr algn="r" rtl="1">
              <a:lnSpc>
                <a:spcPct val="150000"/>
              </a:lnSpc>
            </a:pPr>
            <a:r>
              <a:rPr lang="fa-IR" sz="2000" dirty="0" smtClean="0">
                <a:cs typeface="B Titr" pitchFamily="2" charset="-78"/>
              </a:rPr>
              <a:t>رشد حباب ها.</a:t>
            </a:r>
          </a:p>
          <a:p>
            <a:pPr algn="r" rtl="1">
              <a:lnSpc>
                <a:spcPct val="150000"/>
              </a:lnSpc>
            </a:pPr>
            <a:r>
              <a:rPr lang="fa-IR" sz="2000" dirty="0" smtClean="0">
                <a:cs typeface="B Titr" pitchFamily="2" charset="-78"/>
              </a:rPr>
              <a:t>ترکیدن حباب ها</a:t>
            </a:r>
            <a:r>
              <a:rPr lang="en-US" sz="2000" dirty="0" smtClean="0">
                <a:cs typeface="B Titr" pitchFamily="2" charset="-78"/>
              </a:rPr>
              <a:t>.</a:t>
            </a:r>
          </a:p>
          <a:p>
            <a:pPr algn="r" rtl="1">
              <a:lnSpc>
                <a:spcPct val="150000"/>
              </a:lnSpc>
            </a:pPr>
            <a:r>
              <a:rPr lang="fa-IR" sz="2000" dirty="0" smtClean="0">
                <a:cs typeface="B Titr" pitchFamily="2" charset="-78"/>
              </a:rPr>
              <a:t>کاویتاسیون</a:t>
            </a:r>
            <a:r>
              <a:rPr lang="en-US" sz="2000" dirty="0" smtClean="0">
                <a:cs typeface="B Titr" pitchFamily="2" charset="-78"/>
              </a:rPr>
              <a:t>.</a:t>
            </a:r>
          </a:p>
          <a:p>
            <a:pPr algn="r" rtl="1">
              <a:lnSpc>
                <a:spcPct val="150000"/>
              </a:lnSpc>
            </a:pPr>
            <a:r>
              <a:rPr lang="fa-IR" sz="2000" dirty="0" smtClean="0">
                <a:cs typeface="B Titr" pitchFamily="2" charset="-78"/>
              </a:rPr>
              <a:t>تولید امواج مخرب</a:t>
            </a:r>
            <a:r>
              <a:rPr lang="en-US" sz="2000" dirty="0" smtClean="0">
                <a:cs typeface="B Titr" pitchFamily="2" charset="-78"/>
              </a:rPr>
              <a:t>.</a:t>
            </a:r>
          </a:p>
          <a:p>
            <a:pPr algn="r" rtl="1">
              <a:lnSpc>
                <a:spcPct val="150000"/>
              </a:lnSpc>
            </a:pPr>
            <a:endParaRPr lang="en-US" sz="2000" dirty="0" smtClean="0">
              <a:cs typeface="B Titr" pitchFamily="2" charset="-78"/>
            </a:endParaRPr>
          </a:p>
          <a:p>
            <a:pPr algn="r" rtl="1">
              <a:lnSpc>
                <a:spcPct val="150000"/>
              </a:lnSpc>
              <a:buFont typeface="Wingdings" pitchFamily="2" charset="2"/>
              <a:buChar char="Ø"/>
            </a:pPr>
            <a:r>
              <a:rPr lang="en-US" sz="2000" u="sng" dirty="0" smtClean="0">
                <a:cs typeface="B Titr" pitchFamily="2" charset="-78"/>
              </a:rPr>
              <a:t> </a:t>
            </a:r>
            <a:r>
              <a:rPr lang="fa-IR" sz="2000" u="sng" dirty="0" smtClean="0">
                <a:cs typeface="B Titr" pitchFamily="2" charset="-78"/>
              </a:rPr>
              <a:t>پمپ های معلق</a:t>
            </a:r>
            <a:r>
              <a:rPr lang="en-US" sz="2000" dirty="0" smtClean="0">
                <a:cs typeface="B Titr" pitchFamily="2" charset="-78"/>
              </a:rPr>
              <a:t>:</a:t>
            </a:r>
          </a:p>
          <a:p>
            <a:pPr algn="r" rtl="1">
              <a:lnSpc>
                <a:spcPct val="150000"/>
              </a:lnSpc>
              <a:buFont typeface="Wingdings" pitchFamily="2" charset="2"/>
              <a:buChar char="Ø"/>
            </a:pPr>
            <a:r>
              <a:rPr lang="en-US" sz="2000" u="sng" dirty="0" smtClean="0">
                <a:cs typeface="B Titr" pitchFamily="2" charset="-78"/>
              </a:rPr>
              <a:t> </a:t>
            </a:r>
            <a:r>
              <a:rPr lang="fa-IR" sz="2000" u="sng" dirty="0" smtClean="0">
                <a:cs typeface="B Titr" pitchFamily="2" charset="-78"/>
              </a:rPr>
              <a:t>پمپ های بین بلبرینگ</a:t>
            </a:r>
            <a:r>
              <a:rPr lang="en-US" sz="2000" dirty="0" smtClean="0">
                <a:cs typeface="B Titr" pitchFamily="2" charset="-78"/>
              </a:rPr>
              <a:t>:</a:t>
            </a:r>
          </a:p>
          <a:p>
            <a:pPr algn="r" rtl="1">
              <a:lnSpc>
                <a:spcPct val="150000"/>
              </a:lnSpc>
              <a:buFont typeface="Wingdings" pitchFamily="2" charset="2"/>
              <a:buChar char="Ø"/>
            </a:pPr>
            <a:r>
              <a:rPr lang="en-US" sz="2000" u="sng" dirty="0" smtClean="0">
                <a:cs typeface="B Titr" pitchFamily="2" charset="-78"/>
              </a:rPr>
              <a:t> </a:t>
            </a:r>
            <a:r>
              <a:rPr lang="fa-IR" sz="2000" u="sng" dirty="0" smtClean="0">
                <a:cs typeface="B Titr" pitchFamily="2" charset="-78"/>
              </a:rPr>
              <a:t>پمپ موتور سرخود</a:t>
            </a:r>
            <a:r>
              <a:rPr lang="en-US" sz="2000" u="sng" dirty="0" smtClean="0">
                <a:cs typeface="B Titr" pitchFamily="2" charset="-78"/>
              </a:rPr>
              <a:t>:</a:t>
            </a:r>
          </a:p>
          <a:p>
            <a:pPr algn="r" rtl="1">
              <a:lnSpc>
                <a:spcPct val="150000"/>
              </a:lnSpc>
            </a:pPr>
            <a:endParaRPr lang="en-US" sz="2000" dirty="0" smtClean="0">
              <a:cs typeface="B Titr" pitchFamily="2" charset="-78"/>
            </a:endParaRPr>
          </a:p>
        </p:txBody>
      </p:sp>
      <p:sp>
        <p:nvSpPr>
          <p:cNvPr id="3" name="Footer Placeholder 2"/>
          <p:cNvSpPr>
            <a:spLocks noGrp="1"/>
          </p:cNvSpPr>
          <p:nvPr>
            <p:ph type="ftr" sz="quarter" idx="11"/>
          </p:nvPr>
        </p:nvSpPr>
        <p:spPr/>
        <p:txBody>
          <a:bodyPr/>
          <a:lstStyle/>
          <a:p>
            <a:r>
              <a:rPr lang="en-US" smtClean="0"/>
              <a:t>Dr. Mahdi Gheysari, Isfahan Univ. of Technology, https://gheysari.iut.ac.ir</a:t>
            </a:r>
            <a:endParaRPr lang="en-US" dirty="0"/>
          </a:p>
        </p:txBody>
      </p:sp>
    </p:spTree>
    <p:extLst>
      <p:ext uri="{BB962C8B-B14F-4D97-AF65-F5344CB8AC3E}">
        <p14:creationId xmlns:p14="http://schemas.microsoft.com/office/powerpoint/2010/main" val="25376538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lgn="ctr" rtl="0">
              <a:spcBef>
                <a:spcPct val="0"/>
              </a:spcBef>
            </a:pPr>
            <a:r>
              <a:rPr lang="fa-IR" sz="2000" b="1" dirty="0" smtClean="0">
                <a:cs typeface="B Zar" panose="00000400000000000000" pitchFamily="2" charset="-78"/>
              </a:rPr>
              <a:t> طبقه بندی پمپ‌ها</a:t>
            </a:r>
            <a:r>
              <a:rPr lang="en-US" sz="2000" b="1" dirty="0" smtClean="0">
                <a:cs typeface="B Zar" panose="00000400000000000000" pitchFamily="2" charset="-78"/>
              </a:rPr>
              <a:t/>
            </a:r>
            <a:br>
              <a:rPr lang="en-US" sz="2000" b="1" dirty="0" smtClean="0">
                <a:cs typeface="B Zar" panose="00000400000000000000" pitchFamily="2" charset="-78"/>
              </a:rPr>
            </a:br>
            <a:endParaRPr lang="en-US" sz="2000" dirty="0">
              <a:cs typeface="B Zar" panose="00000400000000000000" pitchFamily="2" charset="-78"/>
            </a:endParaRPr>
          </a:p>
        </p:txBody>
      </p:sp>
      <p:sp>
        <p:nvSpPr>
          <p:cNvPr id="3" name="Content Placeholder 2"/>
          <p:cNvSpPr>
            <a:spLocks noGrp="1"/>
          </p:cNvSpPr>
          <p:nvPr>
            <p:ph idx="1"/>
          </p:nvPr>
        </p:nvSpPr>
        <p:spPr>
          <a:xfrm>
            <a:off x="457200" y="1219200"/>
            <a:ext cx="8229600" cy="4906963"/>
          </a:xfrm>
        </p:spPr>
        <p:txBody>
          <a:bodyPr>
            <a:normAutofit fontScale="92500" lnSpcReduction="10000"/>
          </a:bodyPr>
          <a:lstStyle/>
          <a:p>
            <a:pPr marL="0" indent="0" algn="r" rtl="1">
              <a:lnSpc>
                <a:spcPct val="150000"/>
              </a:lnSpc>
              <a:buNone/>
            </a:pPr>
            <a:r>
              <a:rPr lang="fa-IR" dirty="0">
                <a:cs typeface="B Zar" panose="00000400000000000000" pitchFamily="2" charset="-78"/>
              </a:rPr>
              <a:t> </a:t>
            </a:r>
            <a:r>
              <a:rPr lang="fa-IR" dirty="0" smtClean="0">
                <a:cs typeface="B Zar" panose="00000400000000000000" pitchFamily="2" charset="-78"/>
              </a:rPr>
              <a:t>برای </a:t>
            </a:r>
            <a:r>
              <a:rPr lang="fa-IR" dirty="0">
                <a:cs typeface="B Zar" panose="00000400000000000000" pitchFamily="2" charset="-78"/>
              </a:rPr>
              <a:t>طبقه‌بندی پمپ‌ها معیارهای مختلفی وجود دارد، بعنوان مثال می‌توان پمپ‌ها را بر مبنای جنس پمپ، نوع سیالی که پمپ می‌شود، نحوه انتقال انرژی و غیره طبقه‌بندی کرد</a:t>
            </a:r>
            <a:r>
              <a:rPr lang="fa-IR" dirty="0" smtClean="0">
                <a:cs typeface="B Zar" panose="00000400000000000000" pitchFamily="2" charset="-78"/>
              </a:rPr>
              <a:t>.</a:t>
            </a:r>
          </a:p>
          <a:p>
            <a:pPr algn="r" rtl="1">
              <a:lnSpc>
                <a:spcPct val="150000"/>
              </a:lnSpc>
            </a:pPr>
            <a:r>
              <a:rPr lang="fa-IR" dirty="0" smtClean="0">
                <a:cs typeface="B Zar" panose="00000400000000000000" pitchFamily="2" charset="-78"/>
              </a:rPr>
              <a:t> </a:t>
            </a:r>
            <a:r>
              <a:rPr lang="fa-IR" dirty="0">
                <a:cs typeface="B Zar" panose="00000400000000000000" pitchFamily="2" charset="-78"/>
              </a:rPr>
              <a:t>رایج ترین و بهترین نوع طبقه‌بندی پمپ‌ها، طبقه‌بندی بر مبنای نحوه انتقال انرژی به سیال می‌باشد. براین اساس پمپ‌ها به دو دسته اصلی تقسیم می‌شوند</a:t>
            </a:r>
            <a:r>
              <a:rPr lang="fa-IR" dirty="0" smtClean="0">
                <a:cs typeface="B Zar" panose="00000400000000000000" pitchFamily="2" charset="-78"/>
              </a:rPr>
              <a:t>.</a:t>
            </a:r>
          </a:p>
          <a:p>
            <a:pPr marL="0" indent="0" algn="r" rtl="1">
              <a:lnSpc>
                <a:spcPct val="150000"/>
              </a:lnSpc>
              <a:buNone/>
            </a:pPr>
            <a:r>
              <a:rPr lang="fa-IR" dirty="0" smtClean="0">
                <a:cs typeface="B Zar" panose="00000400000000000000" pitchFamily="2" charset="-78"/>
              </a:rPr>
              <a:t> </a:t>
            </a:r>
            <a:r>
              <a:rPr lang="fa-IR" dirty="0">
                <a:cs typeface="B Zar" panose="00000400000000000000" pitchFamily="2" charset="-78"/>
              </a:rPr>
              <a:t>1ـ پمپ‌های جابجایی مثبت (</a:t>
            </a:r>
            <a:r>
              <a:rPr lang="en-US" sz="2800" dirty="0">
                <a:cs typeface="B Zar" panose="00000400000000000000" pitchFamily="2" charset="-78"/>
              </a:rPr>
              <a:t>PDP</a:t>
            </a:r>
            <a:r>
              <a:rPr lang="fa-IR" dirty="0">
                <a:cs typeface="B Zar" panose="00000400000000000000" pitchFamily="2" charset="-78"/>
              </a:rPr>
              <a:t>)، 2ـ پمپ‌های </a:t>
            </a:r>
            <a:r>
              <a:rPr lang="fa-IR" dirty="0" smtClean="0">
                <a:cs typeface="B Zar" panose="00000400000000000000" pitchFamily="2" charset="-78"/>
              </a:rPr>
              <a:t>دینامیکی</a:t>
            </a:r>
            <a:endParaRPr lang="en-US" sz="2800" dirty="0">
              <a:cs typeface="B Zar" panose="00000400000000000000" pitchFamily="2" charset="-78"/>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7846" y="76200"/>
            <a:ext cx="1828800" cy="1591056"/>
          </a:xfrm>
          <a:prstGeom prst="rect">
            <a:avLst/>
          </a:prstGeom>
        </p:spPr>
      </p:pic>
      <p:sp>
        <p:nvSpPr>
          <p:cNvPr id="5" name="Footer Placeholder 4"/>
          <p:cNvSpPr>
            <a:spLocks noGrp="1"/>
          </p:cNvSpPr>
          <p:nvPr>
            <p:ph type="ftr" sz="quarter" idx="11"/>
          </p:nvPr>
        </p:nvSpPr>
        <p:spPr/>
        <p:txBody>
          <a:bodyPr/>
          <a:lstStyle/>
          <a:p>
            <a:r>
              <a:rPr lang="en-US" smtClean="0"/>
              <a:t>Dr. Mahdi Gheysari, Isfahan Univ. of Technology, https://gheysari.iut.ac.ir</a:t>
            </a:r>
            <a:endParaRPr lang="en-US" dirty="0"/>
          </a:p>
        </p:txBody>
      </p:sp>
    </p:spTree>
    <p:extLst>
      <p:ext uri="{BB962C8B-B14F-4D97-AF65-F5344CB8AC3E}">
        <p14:creationId xmlns:p14="http://schemas.microsoft.com/office/powerpoint/2010/main" val="28730412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1200" y="274638"/>
            <a:ext cx="2895600" cy="527464"/>
          </a:xfrm>
        </p:spPr>
        <p:txBody>
          <a:bodyPr>
            <a:normAutofit fontScale="90000"/>
          </a:bodyPr>
          <a:lstStyle/>
          <a:p>
            <a:r>
              <a:rPr lang="fa-IR" sz="4800" dirty="0" smtClean="0">
                <a:cs typeface="B Titr" pitchFamily="2" charset="-78"/>
              </a:rPr>
              <a:t>تعاریف</a:t>
            </a:r>
            <a:endParaRPr lang="en-US" sz="4800" dirty="0">
              <a:cs typeface="B Titr" pitchFamily="2" charset="-78"/>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828800" cy="1591056"/>
          </a:xfrm>
          <a:prstGeom prst="rect">
            <a:avLst/>
          </a:prstGeom>
        </p:spPr>
      </p:pic>
      <p:sp>
        <p:nvSpPr>
          <p:cNvPr id="5" name="TextBox 4"/>
          <p:cNvSpPr txBox="1"/>
          <p:nvPr/>
        </p:nvSpPr>
        <p:spPr>
          <a:xfrm>
            <a:off x="381000" y="802102"/>
            <a:ext cx="8382000" cy="2550698"/>
          </a:xfrm>
          <a:prstGeom prst="rect">
            <a:avLst/>
          </a:prstGeom>
          <a:noFill/>
        </p:spPr>
        <p:txBody>
          <a:bodyPr wrap="square" rtlCol="1">
            <a:spAutoFit/>
          </a:bodyPr>
          <a:lstStyle/>
          <a:p>
            <a:pPr algn="just" rtl="1">
              <a:lnSpc>
                <a:spcPct val="150000"/>
              </a:lnSpc>
            </a:pPr>
            <a:endParaRPr lang="en-US" sz="1050" u="sng" dirty="0">
              <a:cs typeface="B Zar" panose="00000400000000000000" pitchFamily="2" charset="-78"/>
            </a:endParaRPr>
          </a:p>
          <a:p>
            <a:pPr algn="just" rtl="1">
              <a:lnSpc>
                <a:spcPct val="200000"/>
              </a:lnSpc>
              <a:tabLst>
                <a:tab pos="5913438" algn="l"/>
              </a:tabLst>
            </a:pPr>
            <a:r>
              <a:rPr lang="fa-IR" sz="3200" b="1" u="sng" dirty="0">
                <a:cs typeface="B Zar" panose="00000400000000000000" pitchFamily="2" charset="-78"/>
              </a:rPr>
              <a:t>پمپ</a:t>
            </a:r>
            <a:r>
              <a:rPr lang="en-US" sz="3200" b="1" dirty="0">
                <a:cs typeface="B Zar" panose="00000400000000000000" pitchFamily="2" charset="-78"/>
              </a:rPr>
              <a:t>: </a:t>
            </a:r>
            <a:r>
              <a:rPr lang="fa-IR" sz="2800" b="1" dirty="0">
                <a:cs typeface="B Zar" panose="00000400000000000000" pitchFamily="2" charset="-78"/>
              </a:rPr>
              <a:t>  </a:t>
            </a:r>
            <a:r>
              <a:rPr lang="fa-IR" sz="2000" dirty="0">
                <a:cs typeface="B Zar" panose="00000400000000000000" pitchFamily="2" charset="-78"/>
              </a:rPr>
              <a:t>برای حرکت سیال در یک سیستم از پمپ استفاده می </a:t>
            </a:r>
            <a:r>
              <a:rPr lang="fa-IR" sz="2000" dirty="0" smtClean="0">
                <a:cs typeface="B Zar" panose="00000400000000000000" pitchFamily="2" charset="-78"/>
              </a:rPr>
              <a:t>شود.</a:t>
            </a:r>
            <a:r>
              <a:rPr lang="fa-IR" sz="2000" dirty="0">
                <a:cs typeface="B Zar" panose="00000400000000000000" pitchFamily="2" charset="-78"/>
              </a:rPr>
              <a:t> </a:t>
            </a:r>
            <a:r>
              <a:rPr lang="fa-IR" sz="2000" dirty="0" smtClean="0">
                <a:cs typeface="B Zar" panose="00000400000000000000" pitchFamily="2" charset="-78"/>
              </a:rPr>
              <a:t>کاربرد </a:t>
            </a:r>
            <a:r>
              <a:rPr lang="fa-IR" sz="2000" dirty="0">
                <a:cs typeface="B Zar" panose="00000400000000000000" pitchFamily="2" charset="-78"/>
              </a:rPr>
              <a:t>پمپ افزایش انرژی سیال است یعنی پمپ دستگاهی </a:t>
            </a:r>
            <a:r>
              <a:rPr lang="fa-IR" sz="2000" dirty="0" smtClean="0">
                <a:cs typeface="B Zar" panose="00000400000000000000" pitchFamily="2" charset="-78"/>
              </a:rPr>
              <a:t>است </a:t>
            </a:r>
            <a:r>
              <a:rPr lang="fa-IR" sz="2000" dirty="0">
                <a:cs typeface="B Zar" panose="00000400000000000000" pitchFamily="2" charset="-78"/>
              </a:rPr>
              <a:t>که انرژی مکانیکی را از یک منبع اخذ و به سیالی که از آن </a:t>
            </a:r>
            <a:r>
              <a:rPr lang="fa-IR" sz="2000" dirty="0" smtClean="0">
                <a:cs typeface="B Zar" panose="00000400000000000000" pitchFamily="2" charset="-78"/>
              </a:rPr>
              <a:t>عبور می </a:t>
            </a:r>
            <a:r>
              <a:rPr lang="fa-IR" sz="2000" dirty="0">
                <a:cs typeface="B Zar" panose="00000400000000000000" pitchFamily="2" charset="-78"/>
              </a:rPr>
              <a:t>نماید</a:t>
            </a:r>
            <a:r>
              <a:rPr lang="fa-IR" sz="2000" dirty="0" smtClean="0">
                <a:cs typeface="B Zar" panose="00000400000000000000" pitchFamily="2" charset="-78"/>
              </a:rPr>
              <a:t>، انتقال </a:t>
            </a:r>
            <a:r>
              <a:rPr lang="fa-IR" sz="2000" dirty="0">
                <a:cs typeface="B Zar" panose="00000400000000000000" pitchFamily="2" charset="-78"/>
              </a:rPr>
              <a:t>دهد</a:t>
            </a:r>
            <a:r>
              <a:rPr lang="fa-IR" sz="2000" dirty="0" smtClean="0">
                <a:cs typeface="B Zar" panose="00000400000000000000" pitchFamily="2" charset="-78"/>
              </a:rPr>
              <a:t>.</a:t>
            </a:r>
            <a:endParaRPr lang="en-US" dirty="0">
              <a:cs typeface="B Zar" panose="00000400000000000000" pitchFamily="2" charset="-78"/>
            </a:endParaRPr>
          </a:p>
        </p:txBody>
      </p:sp>
      <p:sp>
        <p:nvSpPr>
          <p:cNvPr id="6" name="TextBox 5"/>
          <p:cNvSpPr txBox="1"/>
          <p:nvPr/>
        </p:nvSpPr>
        <p:spPr>
          <a:xfrm>
            <a:off x="381000" y="3523833"/>
            <a:ext cx="8382000" cy="2800767"/>
          </a:xfrm>
          <a:prstGeom prst="rect">
            <a:avLst/>
          </a:prstGeom>
          <a:noFill/>
        </p:spPr>
        <p:txBody>
          <a:bodyPr wrap="square" rtlCol="1">
            <a:spAutoFit/>
          </a:bodyPr>
          <a:lstStyle/>
          <a:p>
            <a:pPr algn="r" rtl="1"/>
            <a:r>
              <a:rPr lang="fa-IR" sz="3200" u="sng" dirty="0">
                <a:cs typeface="B Zar" panose="00000400000000000000" pitchFamily="2" charset="-78"/>
              </a:rPr>
              <a:t>موارد استفاده از پمپ</a:t>
            </a:r>
            <a:r>
              <a:rPr lang="en-US" sz="3200" u="sng" dirty="0">
                <a:cs typeface="B Zar" panose="00000400000000000000" pitchFamily="2" charset="-78"/>
              </a:rPr>
              <a:t>:</a:t>
            </a:r>
          </a:p>
          <a:p>
            <a:pPr algn="r" rtl="1"/>
            <a:endParaRPr lang="en-US" sz="2400" u="sng" dirty="0">
              <a:cs typeface="B Zar" panose="00000400000000000000" pitchFamily="2" charset="-78"/>
            </a:endParaRPr>
          </a:p>
          <a:p>
            <a:pPr algn="r" rtl="1">
              <a:buFont typeface="Wingdings" pitchFamily="2" charset="2"/>
              <a:buChar char="Ø"/>
            </a:pPr>
            <a:r>
              <a:rPr lang="fa-IR" sz="2400" dirty="0">
                <a:cs typeface="B Zar" panose="00000400000000000000" pitchFamily="2" charset="-78"/>
              </a:rPr>
              <a:t>پمپاژ سیال از منطقه ی کم فشار به </a:t>
            </a:r>
            <a:r>
              <a:rPr lang="fa-IR" sz="2400" dirty="0" smtClean="0">
                <a:cs typeface="B Zar" panose="00000400000000000000" pitchFamily="2" charset="-78"/>
              </a:rPr>
              <a:t>پرفشار</a:t>
            </a:r>
            <a:endParaRPr lang="en-US" sz="2400" dirty="0" smtClean="0">
              <a:cs typeface="B Zar" panose="00000400000000000000" pitchFamily="2" charset="-78"/>
            </a:endParaRPr>
          </a:p>
          <a:p>
            <a:pPr algn="r" rtl="1">
              <a:buNone/>
            </a:pPr>
            <a:endParaRPr lang="en-US" sz="2400" dirty="0" smtClean="0">
              <a:cs typeface="B Zar" panose="00000400000000000000" pitchFamily="2" charset="-78"/>
            </a:endParaRPr>
          </a:p>
          <a:p>
            <a:pPr algn="r" rtl="1">
              <a:buFont typeface="Wingdings" pitchFamily="2" charset="2"/>
              <a:buChar char="Ø"/>
            </a:pPr>
            <a:r>
              <a:rPr lang="fa-IR" sz="2400" dirty="0" smtClean="0">
                <a:cs typeface="B Zar" panose="00000400000000000000" pitchFamily="2" charset="-78"/>
              </a:rPr>
              <a:t>به منظور افزایش دبی جریان</a:t>
            </a:r>
          </a:p>
          <a:p>
            <a:pPr algn="r" rtl="1">
              <a:buFont typeface="Wingdings" pitchFamily="2" charset="2"/>
              <a:buChar char="Ø"/>
            </a:pPr>
            <a:endParaRPr lang="en-US" sz="2400" dirty="0">
              <a:cs typeface="B Zar" panose="00000400000000000000" pitchFamily="2" charset="-78"/>
            </a:endParaRPr>
          </a:p>
          <a:p>
            <a:pPr algn="r" rtl="1">
              <a:buFont typeface="Wingdings" pitchFamily="2" charset="2"/>
              <a:buChar char="Ø"/>
            </a:pPr>
            <a:r>
              <a:rPr lang="en-US" sz="2400" dirty="0">
                <a:cs typeface="B Zar" panose="00000400000000000000" pitchFamily="2" charset="-78"/>
              </a:rPr>
              <a:t> </a:t>
            </a:r>
            <a:r>
              <a:rPr lang="fa-IR" sz="2400" dirty="0">
                <a:cs typeface="B Zar" panose="00000400000000000000" pitchFamily="2" charset="-78"/>
              </a:rPr>
              <a:t>انتقال سیال از کد ارتفاعی پایین تر به کد ارتفاعی </a:t>
            </a:r>
            <a:r>
              <a:rPr lang="fa-IR" sz="2400" dirty="0" smtClean="0">
                <a:cs typeface="B Zar" panose="00000400000000000000" pitchFamily="2" charset="-78"/>
              </a:rPr>
              <a:t>بالاتر</a:t>
            </a:r>
            <a:endParaRPr lang="en-US" sz="2400" dirty="0">
              <a:cs typeface="B Zar" panose="00000400000000000000" pitchFamily="2" charset="-78"/>
            </a:endParaRPr>
          </a:p>
        </p:txBody>
      </p:sp>
      <p:sp>
        <p:nvSpPr>
          <p:cNvPr id="3" name="Footer Placeholder 2"/>
          <p:cNvSpPr>
            <a:spLocks noGrp="1"/>
          </p:cNvSpPr>
          <p:nvPr>
            <p:ph type="ftr" sz="quarter" idx="11"/>
          </p:nvPr>
        </p:nvSpPr>
        <p:spPr/>
        <p:txBody>
          <a:bodyPr/>
          <a:lstStyle/>
          <a:p>
            <a:r>
              <a:rPr lang="en-US" smtClean="0"/>
              <a:t>Dr. Mahdi Gheysari, Isfahan Univ. of Technology, https://gheysari.iut.ac.ir</a:t>
            </a:r>
            <a:endParaRPr lang="en-US" dirty="0"/>
          </a:p>
        </p:txBody>
      </p:sp>
    </p:spTree>
    <p:extLst>
      <p:ext uri="{BB962C8B-B14F-4D97-AF65-F5344CB8AC3E}">
        <p14:creationId xmlns:p14="http://schemas.microsoft.com/office/powerpoint/2010/main" val="14302110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4800" b="1" dirty="0" smtClean="0"/>
              <a:t>Definition</a:t>
            </a:r>
            <a:endParaRPr lang="en-US" sz="4800"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828800" cy="1591056"/>
          </a:xfrm>
          <a:prstGeom prst="rect">
            <a:avLst/>
          </a:prstGeom>
        </p:spPr>
      </p:pic>
      <p:sp>
        <p:nvSpPr>
          <p:cNvPr id="5" name="TextBox 4"/>
          <p:cNvSpPr txBox="1"/>
          <p:nvPr/>
        </p:nvSpPr>
        <p:spPr>
          <a:xfrm>
            <a:off x="304800" y="1219200"/>
            <a:ext cx="8610600" cy="2893100"/>
          </a:xfrm>
          <a:prstGeom prst="rect">
            <a:avLst/>
          </a:prstGeom>
          <a:noFill/>
        </p:spPr>
        <p:txBody>
          <a:bodyPr wrap="square" rtlCol="1">
            <a:spAutoFit/>
          </a:bodyPr>
          <a:lstStyle/>
          <a:p>
            <a:pPr>
              <a:lnSpc>
                <a:spcPct val="150000"/>
              </a:lnSpc>
            </a:pPr>
            <a:r>
              <a:rPr lang="en-US" sz="3600" b="1" u="sng" dirty="0" smtClean="0"/>
              <a:t>Pump</a:t>
            </a:r>
            <a:r>
              <a:rPr lang="en-US" sz="3600" b="1" dirty="0" smtClean="0"/>
              <a:t>:</a:t>
            </a:r>
            <a:r>
              <a:rPr lang="en-US" sz="3600" dirty="0" smtClean="0"/>
              <a:t> </a:t>
            </a:r>
            <a:r>
              <a:rPr lang="en-US" sz="2400" dirty="0" smtClean="0"/>
              <a:t>When a fluid has to be "moved" in a system, pumps are used. The pump is a machine which has the function of increasing the total energy of a liquid; this means that the pump transfers energy to the fluid that it receives from the driving motor”.</a:t>
            </a:r>
          </a:p>
          <a:p>
            <a:endParaRPr lang="fa-IR" sz="2000" dirty="0"/>
          </a:p>
        </p:txBody>
      </p:sp>
      <p:sp>
        <p:nvSpPr>
          <p:cNvPr id="6" name="Rectangle 5"/>
          <p:cNvSpPr/>
          <p:nvPr/>
        </p:nvSpPr>
        <p:spPr>
          <a:xfrm>
            <a:off x="152400" y="3657600"/>
            <a:ext cx="8686800" cy="3170099"/>
          </a:xfrm>
          <a:prstGeom prst="rect">
            <a:avLst/>
          </a:prstGeom>
        </p:spPr>
        <p:txBody>
          <a:bodyPr wrap="square">
            <a:spAutoFit/>
          </a:bodyPr>
          <a:lstStyle/>
          <a:p>
            <a:endParaRPr lang="en-US" sz="1000" dirty="0"/>
          </a:p>
          <a:p>
            <a:r>
              <a:rPr lang="en-US" sz="2800" b="1" dirty="0"/>
              <a:t> </a:t>
            </a:r>
            <a:r>
              <a:rPr lang="en-US" sz="2800" b="1" u="sng" dirty="0"/>
              <a:t>Need Of a Pump:</a:t>
            </a:r>
          </a:p>
          <a:p>
            <a:pPr>
              <a:lnSpc>
                <a:spcPct val="150000"/>
              </a:lnSpc>
              <a:buFont typeface="Wingdings" pitchFamily="2" charset="2"/>
              <a:buChar char="Ø"/>
            </a:pPr>
            <a:r>
              <a:rPr lang="en-US" sz="2400" dirty="0" smtClean="0"/>
              <a:t> Used </a:t>
            </a:r>
            <a:r>
              <a:rPr lang="en-US" sz="2400" dirty="0"/>
              <a:t>to pump a liquid from lower pressure area to a High pressure area. </a:t>
            </a:r>
          </a:p>
          <a:p>
            <a:pPr>
              <a:lnSpc>
                <a:spcPct val="150000"/>
              </a:lnSpc>
              <a:buFont typeface="Wingdings" pitchFamily="2" charset="2"/>
              <a:buChar char="Ø"/>
            </a:pPr>
            <a:r>
              <a:rPr lang="en-US" sz="2400" dirty="0" smtClean="0"/>
              <a:t> To </a:t>
            </a:r>
            <a:r>
              <a:rPr lang="en-US" sz="2400" dirty="0"/>
              <a:t>increase Flow rate.</a:t>
            </a:r>
          </a:p>
          <a:p>
            <a:pPr>
              <a:lnSpc>
                <a:spcPct val="150000"/>
              </a:lnSpc>
              <a:buFont typeface="Wingdings" pitchFamily="2" charset="2"/>
              <a:buChar char="Ø"/>
            </a:pPr>
            <a:r>
              <a:rPr lang="en-US" sz="2400" dirty="0"/>
              <a:t> To move liquid from lower elevation to higher elevation.</a:t>
            </a:r>
          </a:p>
          <a:p>
            <a:endParaRPr lang="en-US" dirty="0"/>
          </a:p>
        </p:txBody>
      </p:sp>
      <p:sp>
        <p:nvSpPr>
          <p:cNvPr id="3" name="Footer Placeholder 2"/>
          <p:cNvSpPr>
            <a:spLocks noGrp="1"/>
          </p:cNvSpPr>
          <p:nvPr>
            <p:ph type="ftr" sz="quarter" idx="11"/>
          </p:nvPr>
        </p:nvSpPr>
        <p:spPr/>
        <p:txBody>
          <a:bodyPr/>
          <a:lstStyle/>
          <a:p>
            <a:r>
              <a:rPr lang="en-US" smtClean="0"/>
              <a:t>Dr. Mahdi Gheysari, Isfahan Univ. of Technology, https://gheysari.iut.ac.ir</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2056</TotalTime>
  <Words>4265</Words>
  <Application>Microsoft Office PowerPoint</Application>
  <PresentationFormat>On-screen Show (4:3)</PresentationFormat>
  <Paragraphs>418</Paragraphs>
  <Slides>68</Slides>
  <Notes>11</Notes>
  <HiddenSlides>2</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68</vt:i4>
      </vt:variant>
    </vt:vector>
  </HeadingPairs>
  <TitlesOfParts>
    <vt:vector size="79" baseType="lpstr">
      <vt:lpstr>2  Titr</vt:lpstr>
      <vt:lpstr>Algerian</vt:lpstr>
      <vt:lpstr>Arial</vt:lpstr>
      <vt:lpstr>B Titr</vt:lpstr>
      <vt:lpstr>B Zar</vt:lpstr>
      <vt:lpstr>Calibri</vt:lpstr>
      <vt:lpstr>Times New Roman</vt:lpstr>
      <vt:lpstr>Titr</vt:lpstr>
      <vt:lpstr>Wingdings</vt:lpstr>
      <vt:lpstr>Office Theme</vt:lpstr>
      <vt:lpstr>Bitmap Image</vt:lpstr>
      <vt:lpstr>پمپ و ایستگاه پمپاژ    (Pump and Pumping Station)</vt:lpstr>
      <vt:lpstr>PowerPoint Presentation</vt:lpstr>
      <vt:lpstr>مقدمه: تعریف پمپ</vt:lpstr>
      <vt:lpstr>مقدمه: کاربرد پمپ</vt:lpstr>
      <vt:lpstr>PowerPoint Presentation</vt:lpstr>
      <vt:lpstr>PowerPoint Presentation</vt:lpstr>
      <vt:lpstr> طبقه بندی پمپ‌ها </vt:lpstr>
      <vt:lpstr>تعاریف</vt:lpstr>
      <vt:lpstr>Definition</vt:lpstr>
      <vt:lpstr> Types </vt:lpstr>
      <vt:lpstr> انواع </vt:lpstr>
      <vt:lpstr>PowerPoint Presentation</vt:lpstr>
      <vt:lpstr>پمپ های جابجایی مثبت Positive Displacement Pumps</vt:lpstr>
      <vt:lpstr>پمپ های چرخ دنده ای Gear Pumps</vt:lpstr>
      <vt:lpstr>PowerPoint Presentation</vt:lpstr>
      <vt:lpstr>پمپ های پیچشی Screw Pumps</vt:lpstr>
      <vt:lpstr>PowerPoint Presentation</vt:lpstr>
      <vt:lpstr>پمپ لوبیایی Lobe Pump</vt:lpstr>
      <vt:lpstr>پمپ های رفت و برگشتی Reciprocating Pumps:</vt:lpstr>
      <vt:lpstr>Plunger pump   1.Have high efficiency.  2.Capable of developing very high pressures.  3.Low and easy maintenance</vt:lpstr>
      <vt:lpstr>Diaphragm Pump 1.flexible diaphragm is used (rubber, thermo-plastic, metal).  2. Can be used to make artificial hearts.  3. Can handle highly viscous liquids.  4.Can handle toxic or corrosive liquids.  5. 97% efficient.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اصول کار </vt:lpstr>
      <vt:lpstr>PowerPoint Presentation</vt:lpstr>
      <vt:lpstr>پمپ سانتریفیوژ</vt:lpstr>
      <vt:lpstr>PowerPoint Presentation</vt:lpstr>
      <vt:lpstr>Centrifugal Pump</vt:lpstr>
      <vt:lpstr>PowerPoint Presentation</vt:lpstr>
      <vt:lpstr>PowerPoint Presentation</vt:lpstr>
      <vt:lpstr>PowerPoint Presentation</vt:lpstr>
      <vt:lpstr>Centrifugal Pump</vt:lpstr>
      <vt:lpstr>Impellers</vt:lpstr>
      <vt:lpstr>بخش های اصلی</vt:lpstr>
      <vt:lpstr>اجزاء اصلی</vt:lpstr>
      <vt:lpstr>PowerPoint Presentation</vt:lpstr>
      <vt:lpstr>PowerPoint Presentation</vt:lpstr>
      <vt:lpstr>پمپ سانتریفیوژ</vt:lpstr>
      <vt:lpstr>PARTS</vt:lpstr>
      <vt:lpstr>PowerPoint Presentation</vt:lpstr>
      <vt:lpstr>PowerPoint Presentation</vt:lpstr>
      <vt:lpstr>PowerPoint Presentation</vt:lpstr>
      <vt:lpstr>پمپ‌های گریز از مرکز شعاعی</vt:lpstr>
      <vt:lpstr>ـ پمپ ‌های گریز از مرکز افشان  در این نوع از پمپ‌ها عمل تبدیل انرژی جنبشی به فشار توسط یک سری پره‌های ثابت که اطراف پروانه را فرا گرفته اند انجام می‌شود. این پره‌ها طوری قرار گرفته‌اند که در ابتدا فاصله آنها کم و بتدریج زیاد می‌شود و در نتیجه با زیاد شدن فاصله آنها سرعت آب کم و فشار آن زیاد می‌شود. پمپ‌های افشان بندرت به صورت یک طبقه بکار می‌روند و بیشترین کاربرد آنها در پمپ‌های چند طبقه‌ای فشار قوی و پمپ‌های توربینی عمودی می‌باشد. شکل (2ـ3) برش عرضی دو نوع پمپ گریز از مرکز را نشان می‌دهد.  </vt:lpstr>
      <vt:lpstr>PowerPoint Presentation</vt:lpstr>
      <vt:lpstr>پمپ های تولید ایران و موجود در بازار</vt:lpstr>
      <vt:lpstr>PowerPoint Presentation</vt:lpstr>
      <vt:lpstr>PowerPoint Presentation</vt:lpstr>
      <vt:lpstr>PowerPoint Presentation</vt:lpstr>
      <vt:lpstr>PowerPoint Presentation</vt:lpstr>
      <vt:lpstr>پمپ های سانتریفیوژی چند طبقه</vt:lpstr>
      <vt:lpstr>Two Impellers in Series</vt:lpstr>
      <vt:lpstr>Multiple Impellers in Series</vt:lpstr>
      <vt:lpstr>PowerPoint Presentation</vt:lpstr>
      <vt:lpstr>PowerPoint Presentation</vt:lpstr>
      <vt:lpstr>پمپ های عمودی</vt:lpstr>
      <vt:lpstr>PowerPoint Presentation</vt:lpstr>
      <vt:lpstr>PowerPoint Presentation</vt:lpstr>
      <vt:lpstr>اصطلاحات اصلی</vt:lpstr>
      <vt:lpstr>پمپ جابجایی در مقایسه سانتریفیوژی</vt:lpstr>
      <vt:lpstr>Positive Displacement Characteristic</vt:lpstr>
      <vt:lpstr>Centrifugal Pump Characteristic</vt:lpstr>
      <vt:lpstr>اصطلاحات فنی مرتبط</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Pumps</dc:title>
  <dc:creator>Cmax</dc:creator>
  <cp:lastModifiedBy>Administrator</cp:lastModifiedBy>
  <cp:revision>340</cp:revision>
  <dcterms:created xsi:type="dcterms:W3CDTF">2014-04-20T11:03:30Z</dcterms:created>
  <dcterms:modified xsi:type="dcterms:W3CDTF">2020-02-19T09:41:35Z</dcterms:modified>
</cp:coreProperties>
</file>