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فصل دوم: مشخصات آماري </a:t>
            </a:r>
            <a:r>
              <a:rPr lang="fa-IR" dirty="0" smtClean="0">
                <a:cs typeface="B Titr" panose="00000700000000000000" pitchFamily="2" charset="-78"/>
              </a:rPr>
              <a:t>داده هاي </a:t>
            </a:r>
            <a:r>
              <a:rPr lang="fa-IR" dirty="0">
                <a:cs typeface="B Titr" panose="00000700000000000000" pitchFamily="2" charset="-78"/>
              </a:rPr>
              <a:t>هواشناسي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6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شاخص های </a:t>
            </a:r>
            <a:r>
              <a:rPr lang="fa-IR" dirty="0" smtClean="0">
                <a:cs typeface="B Titr" panose="00000700000000000000" pitchFamily="2" charset="-78"/>
              </a:rPr>
              <a:t>پراکندگی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56660" y="4180632"/>
            <a:ext cx="167520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56660" y="4799757"/>
            <a:ext cx="167520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916557" y="4180631"/>
            <a:ext cx="23959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916557" y="5133131"/>
            <a:ext cx="23959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81738" y="2055240"/>
            <a:ext cx="8798933" cy="2241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sz="2400" b="1" dirty="0" smtClean="0">
                <a:solidFill>
                  <a:srgbClr val="C00000"/>
                </a:solidFill>
                <a:latin typeface="Zar" panose="00000400000000000000" pitchFamily="2" charset="-78"/>
                <a:ea typeface="Zar" panose="00000400000000000000" pitchFamily="2" charset="-78"/>
                <a:cs typeface="B Zar" panose="00000400000000000000" pitchFamily="2" charset="-78"/>
              </a:rPr>
              <a:t>3- </a:t>
            </a:r>
            <a:r>
              <a:rPr lang="fa-IR" sz="2400" b="1" dirty="0">
                <a:solidFill>
                  <a:srgbClr val="C00000"/>
                </a:solidFill>
                <a:latin typeface="Zar" panose="00000400000000000000" pitchFamily="2" charset="-78"/>
                <a:ea typeface="Zar" panose="00000400000000000000" pitchFamily="2" charset="-78"/>
                <a:cs typeface="B Zar" panose="00000400000000000000" pitchFamily="2" charset="-78"/>
              </a:rPr>
              <a:t>انحراف از </a:t>
            </a:r>
            <a:r>
              <a:rPr lang="fa-IR" sz="2400" b="1" dirty="0" smtClean="0">
                <a:solidFill>
                  <a:srgbClr val="C00000"/>
                </a:solidFill>
                <a:latin typeface="Zar" panose="00000400000000000000" pitchFamily="2" charset="-78"/>
                <a:ea typeface="Zar" panose="00000400000000000000" pitchFamily="2" charset="-78"/>
                <a:cs typeface="B Zar" panose="00000400000000000000" pitchFamily="2" charset="-78"/>
              </a:rPr>
              <a:t>معيار:</a:t>
            </a:r>
          </a:p>
          <a:p>
            <a:pPr algn="just" rtl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انحراف معیار یا انحراف استاندارداست که نشان می‌دهد به طور میانگین داده‌ها چه مقدار از میانگین فاصله دارند.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اگر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انحراف معیار مجموعه‌ای از داده‌ها نزدیک به صفر باشد، نشانه آن است که داده‌ها نزدیک به میانگین هستند و پراکندگی اندکی دارند؛ در حالی که انحراف معیار بزرگ بیانگر پراکندگی قابل توجه داده‌ها می‌باشد.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77078" y="2978069"/>
            <a:ext cx="188651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7078" y="4490689"/>
            <a:ext cx="1112843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sz="2400" b="1" dirty="0" smtClean="0">
                <a:solidFill>
                  <a:srgbClr val="C00000"/>
                </a:solidFill>
                <a:latin typeface="Zar" panose="00000400000000000000" pitchFamily="2" charset="-78"/>
                <a:ea typeface="Zar" panose="00000400000000000000" pitchFamily="2" charset="-78"/>
                <a:cs typeface="B Zar" panose="00000400000000000000" pitchFamily="2" charset="-78"/>
              </a:rPr>
              <a:t>4-  </a:t>
            </a:r>
            <a:r>
              <a:rPr lang="fa-IR" sz="2400" b="1" dirty="0">
                <a:solidFill>
                  <a:srgbClr val="C00000"/>
                </a:solidFill>
                <a:latin typeface="Zar" panose="00000400000000000000" pitchFamily="2" charset="-78"/>
                <a:ea typeface="Zar" panose="00000400000000000000" pitchFamily="2" charset="-78"/>
                <a:cs typeface="B Zar" panose="00000400000000000000" pitchFamily="2" charset="-78"/>
              </a:rPr>
              <a:t>ضريب تغييرات</a:t>
            </a:r>
            <a:r>
              <a:rPr lang="fa-IR" sz="2400" b="1" dirty="0" smtClean="0">
                <a:solidFill>
                  <a:srgbClr val="C00000"/>
                </a:solidFill>
                <a:latin typeface="Zar" panose="00000400000000000000" pitchFamily="2" charset="-78"/>
                <a:ea typeface="Zar" panose="00000400000000000000" pitchFamily="2" charset="-78"/>
                <a:cs typeface="B Zar" panose="00000400000000000000" pitchFamily="2" charset="-78"/>
              </a:rPr>
              <a:t>: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نسبت انحراف معیار به میانگین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0" y="6191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0340" y="24515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591132"/>
              </p:ext>
            </p:extLst>
          </p:nvPr>
        </p:nvGraphicFramePr>
        <p:xfrm>
          <a:off x="500476" y="2451556"/>
          <a:ext cx="2337447" cy="1393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3" imgW="1104840" imgH="660240" progId="Equation.3">
                  <p:embed/>
                </p:oleObj>
              </mc:Choice>
              <mc:Fallback>
                <p:oleObj name="Equation" r:id="rId3" imgW="1104840" imgH="660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76" y="2451556"/>
                        <a:ext cx="2337447" cy="13937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80340" y="31564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535394"/>
              </p:ext>
            </p:extLst>
          </p:nvPr>
        </p:nvGraphicFramePr>
        <p:xfrm>
          <a:off x="837986" y="4983144"/>
          <a:ext cx="1788474" cy="863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5" imgW="837836" imgH="393529" progId="Equation.3">
                  <p:embed/>
                </p:oleObj>
              </mc:Choice>
              <mc:Fallback>
                <p:oleObj name="Equation" r:id="rId5" imgW="837836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986" y="4983144"/>
                        <a:ext cx="1788474" cy="863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0" y="400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1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انواع متغيرهاي هواشناسي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5893" y="2427188"/>
            <a:ext cx="1114388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  <a:spcAft>
                <a:spcPts val="0"/>
              </a:spcAft>
              <a:tabLst>
                <a:tab pos="2169160" algn="l"/>
              </a:tabLst>
            </a:pPr>
            <a:r>
              <a:rPr lang="fa-I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1- </a:t>
            </a: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متغيرهاي پيوسته: اين نوع متغيرها مي­توانند هر مقدار صحيح يا اعشاري را به خود بگيرند. مانند بارندگي، درجه حرارت، فشار هوا و ....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algn="just" rtl="1">
              <a:lnSpc>
                <a:spcPct val="200000"/>
              </a:lnSpc>
              <a:spcAft>
                <a:spcPts val="0"/>
              </a:spcAft>
              <a:tabLst>
                <a:tab pos="2169160" algn="l"/>
              </a:tabLst>
            </a:pP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2- متغيرهاي ناپيوسته: به آن دسته از متغيرهاي هواشناسي اطلاق مي­شود که مقدارشان فقط اعدادي صحيح است و در واقع کميت آن­ها با فراواني وقوعشان سنجيده مي­شود. مانند تعداد روزهاي باراني در سال و تعداد روزهاي يخبندان در سال. جهت باد نيز به صورت قراردادي به عنوان متغير ناپيوسته در نظر گرفته مي­شود.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063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انواع </a:t>
            </a:r>
            <a:r>
              <a:rPr lang="fa-IR" dirty="0" smtClean="0">
                <a:cs typeface="B Titr" panose="00000700000000000000" pitchFamily="2" charset="-78"/>
              </a:rPr>
              <a:t>شاخص های آماری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5893" y="1924907"/>
            <a:ext cx="1114388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169160" algn="l"/>
              </a:tabLst>
            </a:pPr>
            <a:r>
              <a:rPr lang="fa-IR" sz="20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شاخص های </a:t>
            </a:r>
            <a:r>
              <a:rPr lang="fa-IR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مرکزی: </a:t>
            </a:r>
            <a:r>
              <a:rPr lang="fa-IR" sz="22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شاخص </a:t>
            </a: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هایی که مرکز داده های یک جمعیت را مشخص کنند یا به عبارت دیگر نقطه تمرکز صفت را منعکس کنند شاخص های مرکزی گویند. </a:t>
            </a:r>
            <a:r>
              <a:rPr lang="fa-IR" sz="22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ميانگين، </a:t>
            </a: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مد ونما</a:t>
            </a:r>
          </a:p>
          <a:p>
            <a:pPr marL="342900" indent="-342900" algn="just" rtl="1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169160" algn="l"/>
              </a:tabLst>
            </a:pPr>
            <a:r>
              <a:rPr lang="fa-IR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شاخص </a:t>
            </a:r>
            <a:r>
              <a:rPr lang="fa-IR" sz="20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ها ی </a:t>
            </a:r>
            <a:r>
              <a:rPr lang="fa-IR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پراکندگی: </a:t>
            </a:r>
            <a:r>
              <a:rPr lang="fa-IR" sz="22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شاخص </a:t>
            </a: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هایی که پراکندگی داده ها را حول شاخص های مرکزی محاسبه کنند </a:t>
            </a:r>
            <a:r>
              <a:rPr lang="fa-IR" sz="22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شاخص های </a:t>
            </a: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پراکندگی گویند. دامنه </a:t>
            </a:r>
            <a:r>
              <a:rPr lang="fa-IR" sz="22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تغییرات، انحراف از میانگین، انحراف معیار و واریانس</a:t>
            </a:r>
            <a:endParaRPr lang="fa-IR" sz="22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indent="-342900" algn="just" rtl="1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169160" algn="l"/>
              </a:tabLst>
            </a:pPr>
            <a:r>
              <a:rPr lang="fa-IR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شاخص </a:t>
            </a:r>
            <a:r>
              <a:rPr lang="fa-IR" sz="20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های </a:t>
            </a:r>
            <a:r>
              <a:rPr lang="fa-IR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توزیع: </a:t>
            </a:r>
            <a:r>
              <a:rPr lang="fa-IR" sz="22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شاخص </a:t>
            </a: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هایی که نوع توزیع داده ها را بیان می کنند شاخص های توزیع نام دارند. چولگی و کشیدگی</a:t>
            </a:r>
          </a:p>
          <a:p>
            <a:pPr marL="342900" indent="-342900" algn="just" rtl="1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169160" algn="l"/>
              </a:tabLst>
            </a:pPr>
            <a:r>
              <a:rPr lang="fa-IR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شاخص </a:t>
            </a:r>
            <a:r>
              <a:rPr lang="fa-IR" sz="20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های نسبی </a:t>
            </a:r>
            <a:r>
              <a:rPr lang="fa-IR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پراکندگی: </a:t>
            </a:r>
            <a:r>
              <a:rPr lang="fa-IR" sz="22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شاخص </a:t>
            </a: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هایی که از نسبت شاخص های پراکندگی بر شاخص های مرکزی محاسبه می شوند شاخص های نسبی پراکندگی می باشند. ضریب تغییرات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406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شاخص های مرکزی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5893" y="2069268"/>
            <a:ext cx="1114388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  <a:spcAft>
                <a:spcPts val="0"/>
              </a:spcAft>
              <a:tabLst>
                <a:tab pos="2169160" algn="l"/>
              </a:tabLst>
            </a:pPr>
            <a:r>
              <a:rPr lang="fa-IR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1- ميانگين حسابي</a:t>
            </a:r>
            <a:endParaRPr lang="en-US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75893" y="28204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005520"/>
              </p:ext>
            </p:extLst>
          </p:nvPr>
        </p:nvGraphicFramePr>
        <p:xfrm>
          <a:off x="575893" y="2820473"/>
          <a:ext cx="1355938" cy="1416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3" imgW="634725" imgH="660113" progId="Equation.3">
                  <p:embed/>
                </p:oleObj>
              </mc:Choice>
              <mc:Fallback>
                <p:oleObj name="Equation" r:id="rId3" imgW="634725" imgH="6601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893" y="2820473"/>
                        <a:ext cx="1355938" cy="14166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361" y="3051489"/>
            <a:ext cx="10234149" cy="83793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0091153" y="4395537"/>
            <a:ext cx="167225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200000"/>
              </a:lnSpc>
              <a:tabLst>
                <a:tab pos="2169160" algn="l"/>
              </a:tabLst>
            </a:pPr>
            <a:r>
              <a:rPr lang="fa-IR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2- ميانگين وزني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759853" y="4803819"/>
            <a:ext cx="207588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493477"/>
              </p:ext>
            </p:extLst>
          </p:nvPr>
        </p:nvGraphicFramePr>
        <p:xfrm>
          <a:off x="614081" y="4803820"/>
          <a:ext cx="1313646" cy="1556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6" imgW="774364" imgH="939392" progId="Equation.3">
                  <p:embed/>
                </p:oleObj>
              </mc:Choice>
              <mc:Fallback>
                <p:oleObj name="Equation" r:id="rId6" imgW="774364" imgH="939392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81" y="4803820"/>
                        <a:ext cx="1313646" cy="1556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Pictur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86146" y="5269016"/>
            <a:ext cx="9519364" cy="134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473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شاخص های مرکزی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5893" y="2069268"/>
            <a:ext cx="1114388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  <a:spcAft>
                <a:spcPts val="0"/>
              </a:spcAft>
              <a:tabLst>
                <a:tab pos="2169160" algn="l"/>
              </a:tabLst>
            </a:pPr>
            <a:r>
              <a:rPr lang="fa-IR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3- ميانگين هندسي</a:t>
            </a:r>
            <a:endParaRPr lang="en-US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75893" y="28204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9597077" y="3519534"/>
            <a:ext cx="212269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200000"/>
              </a:lnSpc>
              <a:tabLst>
                <a:tab pos="2169160" algn="l"/>
              </a:tabLst>
            </a:pPr>
            <a:r>
              <a:rPr lang="fa-IR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4- ميانگين هارمونيک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759853" y="4803819"/>
            <a:ext cx="207588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56661" y="2572822"/>
            <a:ext cx="157140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083104"/>
              </p:ext>
            </p:extLst>
          </p:nvPr>
        </p:nvGraphicFramePr>
        <p:xfrm>
          <a:off x="356661" y="2572822"/>
          <a:ext cx="3893902" cy="535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3" imgW="1790700" imgH="266700" progId="Equation.3">
                  <p:embed/>
                </p:oleObj>
              </mc:Choice>
              <mc:Fallback>
                <p:oleObj name="Equation" r:id="rId3" imgW="1790700" imgH="266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61" y="2572822"/>
                        <a:ext cx="3893902" cy="5356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56661" y="2820472"/>
            <a:ext cx="157140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56660" y="4180632"/>
            <a:ext cx="167520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616350"/>
              </p:ext>
            </p:extLst>
          </p:nvPr>
        </p:nvGraphicFramePr>
        <p:xfrm>
          <a:off x="356661" y="4180633"/>
          <a:ext cx="2999470" cy="1266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5" imgW="1447172" imgH="622030" progId="Equation.3">
                  <p:embed/>
                </p:oleObj>
              </mc:Choice>
              <mc:Fallback>
                <p:oleObj name="Equation" r:id="rId5" imgW="1447172" imgH="62203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61" y="4180633"/>
                        <a:ext cx="2999470" cy="12660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56660" y="4799757"/>
            <a:ext cx="167520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916557" y="4180631"/>
            <a:ext cx="23959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40365"/>
              </p:ext>
            </p:extLst>
          </p:nvPr>
        </p:nvGraphicFramePr>
        <p:xfrm>
          <a:off x="6418533" y="4108342"/>
          <a:ext cx="1497495" cy="1871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7" imgW="761669" imgH="939392" progId="Equation.3">
                  <p:embed/>
                </p:oleObj>
              </mc:Choice>
              <mc:Fallback>
                <p:oleObj name="Equation" r:id="rId7" imgW="761669" imgH="93939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533" y="4108342"/>
                        <a:ext cx="1497495" cy="1871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916557" y="5133131"/>
            <a:ext cx="23959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9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شاخص های مرکزی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5893" y="2069268"/>
            <a:ext cx="111438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  <a:spcAft>
                <a:spcPts val="0"/>
              </a:spcAft>
              <a:tabLst>
                <a:tab pos="2169160" algn="l"/>
              </a:tabLst>
            </a:pPr>
            <a:r>
              <a:rPr lang="fa-IR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5- </a:t>
            </a:r>
            <a:r>
              <a:rPr lang="fa-IR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ميانگين </a:t>
            </a:r>
            <a:r>
              <a:rPr lang="fa-IR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متحرک: </a:t>
            </a:r>
            <a:r>
              <a:rPr lang="fa-I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میانگین داده ها در یک دوره زمانی مشخص</a:t>
            </a:r>
          </a:p>
          <a:p>
            <a:pPr marL="342900" indent="-342900" algn="just" rtl="1">
              <a:lnSpc>
                <a:spcPct val="200000"/>
              </a:lnSpc>
              <a:spcAft>
                <a:spcPts val="0"/>
              </a:spcAft>
              <a:buFontTx/>
              <a:buChar char="-"/>
              <a:tabLst>
                <a:tab pos="2169160" algn="l"/>
              </a:tabLst>
            </a:pPr>
            <a:r>
              <a:rPr lang="fa-IR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هموارسازی تغییرات و نوسانات کوتاه مدت به منظور اطلاع از دامنه تغییرات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75893" y="28204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56661" y="2572822"/>
            <a:ext cx="157140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56661" y="2820472"/>
            <a:ext cx="157140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56660" y="4180632"/>
            <a:ext cx="167520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56660" y="4799757"/>
            <a:ext cx="167520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916557" y="4180631"/>
            <a:ext cx="23959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916557" y="5133131"/>
            <a:ext cx="23959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272" y="3392707"/>
            <a:ext cx="6661983" cy="323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2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شاخص های مرکزی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5893" y="2069268"/>
            <a:ext cx="1114388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  <a:spcAft>
                <a:spcPts val="0"/>
              </a:spcAft>
              <a:tabLst>
                <a:tab pos="2169160" algn="l"/>
              </a:tabLst>
            </a:pPr>
            <a:r>
              <a:rPr lang="fa-IR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5- </a:t>
            </a:r>
            <a:r>
              <a:rPr lang="fa-IR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ميانگين </a:t>
            </a:r>
            <a:r>
              <a:rPr lang="fa-IR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متحرک</a:t>
            </a:r>
            <a:endParaRPr lang="fa-IR" sz="2000" b="1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75893" y="28204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56661" y="2572822"/>
            <a:ext cx="157140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56661" y="2820472"/>
            <a:ext cx="157140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56660" y="4180632"/>
            <a:ext cx="167520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56660" y="4799757"/>
            <a:ext cx="167520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916557" y="4180631"/>
            <a:ext cx="23959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916557" y="5133131"/>
            <a:ext cx="23959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79507"/>
              </p:ext>
            </p:extLst>
          </p:nvPr>
        </p:nvGraphicFramePr>
        <p:xfrm>
          <a:off x="848138" y="2700205"/>
          <a:ext cx="9912627" cy="3872872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634262"/>
                <a:gridCol w="2322051"/>
                <a:gridCol w="2478157"/>
                <a:gridCol w="2478157"/>
              </a:tblGrid>
              <a:tr h="48410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/>
                        <a:t>میانگین</a:t>
                      </a:r>
                      <a:r>
                        <a:rPr lang="fa-IR" sz="2000" baseline="0" dirty="0" smtClean="0"/>
                        <a:t> متحرک (5)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میانگین</a:t>
                      </a:r>
                      <a:r>
                        <a:rPr lang="fa-IR" sz="2000" baseline="0" dirty="0" smtClean="0"/>
                        <a:t> متحرک (3)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پارامتر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سال/ماه/روز</a:t>
                      </a:r>
                      <a:endParaRPr lang="en-US" sz="2000" dirty="0"/>
                    </a:p>
                  </a:txBody>
                  <a:tcPr anchor="ctr"/>
                </a:tc>
              </a:tr>
              <a:tr h="48410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</a:tr>
              <a:tr h="48410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(n1+n2+n3)/3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2</a:t>
                      </a:r>
                      <a:endParaRPr lang="en-US" sz="2000" dirty="0"/>
                    </a:p>
                  </a:txBody>
                  <a:tcPr anchor="ctr"/>
                </a:tc>
              </a:tr>
              <a:tr h="48410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(n1+n2+n3+n4+n5)/5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(n2+n3+n4)/3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3</a:t>
                      </a:r>
                      <a:endParaRPr lang="en-US" sz="2000" dirty="0"/>
                    </a:p>
                  </a:txBody>
                  <a:tcPr anchor="ctr"/>
                </a:tc>
              </a:tr>
              <a:tr h="48410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(n2+n3+n4+n5+n6)/5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(n3+n4+n5)/3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</a:tr>
              <a:tr h="48410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(n3+n4+n5+n6+n7)/5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(n4+n5+n6)/3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5</a:t>
                      </a:r>
                      <a:endParaRPr lang="en-US" sz="2000" dirty="0"/>
                    </a:p>
                  </a:txBody>
                  <a:tcPr anchor="ctr"/>
                </a:tc>
              </a:tr>
              <a:tr h="48410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(n5+n6+n7)/3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6</a:t>
                      </a:r>
                      <a:endParaRPr lang="en-US" sz="2000" dirty="0"/>
                    </a:p>
                  </a:txBody>
                  <a:tcPr anchor="ctr"/>
                </a:tc>
              </a:tr>
              <a:tr h="48410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7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94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شاخص های مرکزی</a:t>
            </a:r>
            <a:endParaRPr lang="en-US" dirty="0">
              <a:cs typeface="B Titr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75893" y="2069268"/>
                <a:ext cx="11143881" cy="43270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1">
                  <a:lnSpc>
                    <a:spcPct val="200000"/>
                  </a:lnSpc>
                  <a:spcAft>
                    <a:spcPts val="0"/>
                  </a:spcAft>
                  <a:tabLst>
                    <a:tab pos="2169160" algn="l"/>
                  </a:tabLst>
                </a:pPr>
                <a:r>
                  <a:rPr lang="fa-IR" sz="2000" b="1" dirty="0">
                    <a:solidFill>
                      <a:srgbClr val="C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6</a:t>
                </a:r>
                <a:r>
                  <a:rPr lang="fa-IR" sz="20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-  </a:t>
                </a:r>
                <a:r>
                  <a:rPr lang="fa-IR" sz="2000" b="1" dirty="0">
                    <a:solidFill>
                      <a:srgbClr val="C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ميانه : </a:t>
                </a:r>
                <a:r>
                  <a:rPr lang="fa-I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عددي که در وسط يک سري ارقام رديف شده قرار داشته </a:t>
                </a:r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باشد.</a:t>
                </a:r>
              </a:p>
              <a:p>
                <a:pPr algn="just" rtl="1">
                  <a:lnSpc>
                    <a:spcPct val="200000"/>
                  </a:lnSpc>
                  <a:spcAft>
                    <a:spcPts val="0"/>
                  </a:spcAft>
                  <a:tabLst>
                    <a:tab pos="2169160" algn="l"/>
                  </a:tabLst>
                </a:pPr>
                <a:r>
                  <a:rPr lang="fa-I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اگر </a:t>
                </a:r>
                <a:r>
                  <a:rPr lang="en-US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n </a:t>
                </a:r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 عدد </a:t>
                </a:r>
                <a:r>
                  <a:rPr lang="fa-I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پشت سرهم داشته باشيم که به ترتيب صعودي يا نزولي مرتب شده </a:t>
                </a:r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باشند و </a:t>
                </a:r>
                <a:r>
                  <a:rPr lang="en-US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n</a:t>
                </a:r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 فرد باشد </a:t>
                </a:r>
                <a:r>
                  <a:rPr lang="fa-I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عدد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000" b="1" i="1" smtClean="0"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𝒏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+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𝟐</m:t>
                        </m:r>
                      </m:den>
                    </m:f>
                  </m:oMath>
                </a14:m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 </a:t>
                </a:r>
                <a:r>
                  <a:rPr lang="fa-I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ام ميانه است و اگر </a:t>
                </a:r>
                <a:r>
                  <a:rPr lang="en-US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n </a:t>
                </a:r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 زوج باشد</a:t>
                </a:r>
                <a:r>
                  <a:rPr lang="fa-I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، ميانگين اعداد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000" b="1" i="1" smtClean="0"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𝒏</m:t>
                        </m:r>
                      </m:num>
                      <m:den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𝟐</m:t>
                        </m:r>
                      </m:den>
                    </m:f>
                  </m:oMath>
                </a14:m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 </a:t>
                </a:r>
                <a:r>
                  <a:rPr lang="fa-I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000" b="1" i="1" smtClean="0"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𝒏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+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𝟐</m:t>
                        </m:r>
                      </m:den>
                    </m:f>
                  </m:oMath>
                </a14:m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 </a:t>
                </a:r>
                <a:r>
                  <a:rPr lang="fa-I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ام به عنوان ميانه در نظر گرفته </a:t>
                </a:r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مي</a:t>
                </a:r>
                <a:r>
                  <a:rPr lang="en-US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 </a:t>
                </a:r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شود.</a:t>
                </a:r>
              </a:p>
              <a:p>
                <a:pPr algn="just" rtl="1">
                  <a:lnSpc>
                    <a:spcPct val="200000"/>
                  </a:lnSpc>
                  <a:spcAft>
                    <a:spcPts val="0"/>
                  </a:spcAft>
                  <a:tabLst>
                    <a:tab pos="2169160" algn="l"/>
                  </a:tabLst>
                </a:pPr>
                <a:r>
                  <a:rPr lang="fa-I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میانه شاخصی است که 50 درصد (نیمی ) مشاهدات از آن کوچکتر و 50 درصد ( نیمی ) مشاهدات از آن بزرگتر هستند</a:t>
                </a:r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.</a:t>
                </a:r>
              </a:p>
              <a:p>
                <a:pPr algn="just" rtl="1">
                  <a:lnSpc>
                    <a:spcPct val="200000"/>
                  </a:lnSpc>
                  <a:tabLst>
                    <a:tab pos="2169160" algn="l"/>
                  </a:tabLst>
                </a:pPr>
                <a:endParaRPr lang="fa-IR" sz="20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Zar" panose="00000400000000000000" pitchFamily="2" charset="-78"/>
                </a:endParaRPr>
              </a:p>
              <a:p>
                <a:pPr algn="just" rtl="1">
                  <a:lnSpc>
                    <a:spcPct val="200000"/>
                  </a:lnSpc>
                  <a:tabLst>
                    <a:tab pos="2169160" algn="l"/>
                  </a:tabLst>
                </a:pPr>
                <a:r>
                  <a:rPr lang="fa-IR" sz="20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7- </a:t>
                </a:r>
                <a:r>
                  <a:rPr lang="fa-IR" sz="2000" b="1" dirty="0">
                    <a:solidFill>
                      <a:srgbClr val="C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مد یا نما: </a:t>
                </a:r>
                <a:r>
                  <a:rPr lang="fa-I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داده ای که بیشترین تکرار یا بیشترین فراوانی را داشته باشد</a:t>
                </a:r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Zar" panose="00000400000000000000" pitchFamily="2" charset="-78"/>
                  </a:rPr>
                  <a:t>.</a:t>
                </a:r>
                <a:endParaRPr lang="fa-IR" sz="2000" b="1" dirty="0">
                  <a:latin typeface="Calibri" panose="020F0502020204030204" pitchFamily="34" charset="0"/>
                  <a:ea typeface="Calibri" panose="020F0502020204030204" pitchFamily="34" charset="0"/>
                  <a:cs typeface="B Zar" panose="00000400000000000000" pitchFamily="2" charset="-78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93" y="2069268"/>
                <a:ext cx="11143881" cy="4327082"/>
              </a:xfrm>
              <a:prstGeom prst="rect">
                <a:avLst/>
              </a:prstGeom>
              <a:blipFill rotWithShape="0">
                <a:blip r:embed="rId2"/>
                <a:stretch>
                  <a:fillRect l="-1039" r="-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75893" y="28204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759853" y="4803819"/>
            <a:ext cx="207588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56661" y="2820472"/>
            <a:ext cx="157140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916557" y="4180631"/>
            <a:ext cx="23959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916557" y="5133131"/>
            <a:ext cx="23959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07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شاخص های </a:t>
            </a:r>
            <a:r>
              <a:rPr lang="fa-IR" dirty="0" smtClean="0">
                <a:cs typeface="B Titr" panose="00000700000000000000" pitchFamily="2" charset="-78"/>
              </a:rPr>
              <a:t>پراکندگی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759853" y="4803819"/>
            <a:ext cx="207588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56661" y="2820472"/>
            <a:ext cx="157140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56660" y="4180632"/>
            <a:ext cx="167520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56660" y="4799757"/>
            <a:ext cx="167520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916557" y="4180631"/>
            <a:ext cx="23959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916557" y="5133131"/>
            <a:ext cx="23959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7078" y="2055240"/>
            <a:ext cx="1130359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sz="2400" b="1" dirty="0" smtClean="0">
                <a:solidFill>
                  <a:srgbClr val="C00000"/>
                </a:solidFill>
                <a:latin typeface="Zar" panose="00000400000000000000" pitchFamily="2" charset="-78"/>
                <a:ea typeface="Zar" panose="00000400000000000000" pitchFamily="2" charset="-78"/>
                <a:cs typeface="B Zar" panose="00000400000000000000" pitchFamily="2" charset="-78"/>
              </a:rPr>
              <a:t>1- دامنه: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اختلاف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بين بزرگترين و کوچک­ترين ارقام مشاهده شده است. دامنه را معمولاً با </a:t>
            </a: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B Zar" panose="00000400000000000000" pitchFamily="2" charset="-78"/>
              </a:rPr>
              <a:t>R</a:t>
            </a:r>
            <a:r>
              <a:rPr lang="en-US" sz="2400" dirty="0" smtClean="0">
                <a:latin typeface="Zar" panose="00000400000000000000" pitchFamily="2" charset="-78"/>
                <a:ea typeface="Calibri" panose="020F0502020204030204" pitchFamily="34" charset="0"/>
                <a:cs typeface="B Zar" panose="00000400000000000000" pitchFamily="2" charset="-78"/>
              </a:rPr>
              <a:t>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نشان مي­دهند.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7078" y="2739944"/>
            <a:ext cx="188651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576062"/>
              </p:ext>
            </p:extLst>
          </p:nvPr>
        </p:nvGraphicFramePr>
        <p:xfrm>
          <a:off x="477078" y="2739945"/>
          <a:ext cx="2729948" cy="63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3" imgW="1016000" imgH="228600" progId="Equation.3">
                  <p:embed/>
                </p:oleObj>
              </mc:Choice>
              <mc:Fallback>
                <p:oleObj name="Equation" r:id="rId3" imgW="10160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78" y="2739945"/>
                        <a:ext cx="2729948" cy="637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77078" y="2978069"/>
            <a:ext cx="188651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7078" y="4172637"/>
            <a:ext cx="1112843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sz="2400" b="1" dirty="0" smtClean="0">
                <a:solidFill>
                  <a:srgbClr val="C00000"/>
                </a:solidFill>
                <a:latin typeface="Zar" panose="00000400000000000000" pitchFamily="2" charset="-78"/>
                <a:ea typeface="Zar" panose="00000400000000000000" pitchFamily="2" charset="-78"/>
                <a:cs typeface="B Zar" panose="00000400000000000000" pitchFamily="2" charset="-78"/>
              </a:rPr>
              <a:t>2- انحراف </a:t>
            </a:r>
            <a:r>
              <a:rPr lang="fa-IR" sz="2400" b="1" dirty="0">
                <a:solidFill>
                  <a:srgbClr val="C00000"/>
                </a:solidFill>
                <a:latin typeface="Zar" panose="00000400000000000000" pitchFamily="2" charset="-78"/>
                <a:ea typeface="Zar" panose="00000400000000000000" pitchFamily="2" charset="-78"/>
                <a:cs typeface="B Zar" panose="00000400000000000000" pitchFamily="2" charset="-78"/>
              </a:rPr>
              <a:t>از </a:t>
            </a:r>
            <a:r>
              <a:rPr lang="fa-IR" sz="2400" b="1" dirty="0" smtClean="0">
                <a:solidFill>
                  <a:srgbClr val="C00000"/>
                </a:solidFill>
                <a:latin typeface="Zar" panose="00000400000000000000" pitchFamily="2" charset="-78"/>
                <a:ea typeface="Zar" panose="00000400000000000000" pitchFamily="2" charset="-78"/>
                <a:cs typeface="B Zar" panose="00000400000000000000" pitchFamily="2" charset="-78"/>
              </a:rPr>
              <a:t>ميانگين: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برابر است با متوسط قدرمطلق انحراف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داده­ها از ميانگين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مي­باشد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. </a:t>
            </a:r>
            <a:endParaRPr lang="en-US" sz="2400" dirty="0">
              <a:cs typeface="B Zar" panose="00000400000000000000" pitchFamily="2" charset="-78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313747"/>
              </p:ext>
            </p:extLst>
          </p:nvPr>
        </p:nvGraphicFramePr>
        <p:xfrm>
          <a:off x="575893" y="4917496"/>
          <a:ext cx="2077091" cy="1216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5" imgW="1054100" imgH="609600" progId="Equation.3">
                  <p:embed/>
                </p:oleObj>
              </mc:Choice>
              <mc:Fallback>
                <p:oleObj name="Equation" r:id="rId5" imgW="1054100" imgH="60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893" y="4917496"/>
                        <a:ext cx="2077091" cy="12163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0" y="6191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5126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1440</TotalTime>
  <Words>490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B Titr</vt:lpstr>
      <vt:lpstr>B Zar</vt:lpstr>
      <vt:lpstr>Calibri</vt:lpstr>
      <vt:lpstr>Cambria Math</vt:lpstr>
      <vt:lpstr>Gill Sans MT</vt:lpstr>
      <vt:lpstr>Majalla UI</vt:lpstr>
      <vt:lpstr>Times New Roman</vt:lpstr>
      <vt:lpstr>Wingdings</vt:lpstr>
      <vt:lpstr>Wingdings 2</vt:lpstr>
      <vt:lpstr>Zar</vt:lpstr>
      <vt:lpstr>Dividend</vt:lpstr>
      <vt:lpstr>Equation</vt:lpstr>
      <vt:lpstr>فصل دوم: مشخصات آماري داده هاي هواشناسي</vt:lpstr>
      <vt:lpstr>انواع متغيرهاي هواشناسي</vt:lpstr>
      <vt:lpstr>انواع شاخص های آماری</vt:lpstr>
      <vt:lpstr>شاخص های مرکزی</vt:lpstr>
      <vt:lpstr>شاخص های مرکزی</vt:lpstr>
      <vt:lpstr>شاخص های مرکزی</vt:lpstr>
      <vt:lpstr>شاخص های مرکزی</vt:lpstr>
      <vt:lpstr>شاخص های مرکزی</vt:lpstr>
      <vt:lpstr>شاخص های پراکندگی</vt:lpstr>
      <vt:lpstr>شاخص های پراکندگی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دوم: مشخصات آماري داده هاي هواشناسي</dc:title>
  <dc:creator>Elham</dc:creator>
  <cp:lastModifiedBy>Administrator</cp:lastModifiedBy>
  <cp:revision>24</cp:revision>
  <dcterms:created xsi:type="dcterms:W3CDTF">2017-10-06T19:11:48Z</dcterms:created>
  <dcterms:modified xsi:type="dcterms:W3CDTF">2017-10-15T08:06:37Z</dcterms:modified>
</cp:coreProperties>
</file>