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37"/>
  </p:notesMasterIdLst>
  <p:sldIdLst>
    <p:sldId id="272" r:id="rId3"/>
    <p:sldId id="273" r:id="rId4"/>
    <p:sldId id="274" r:id="rId5"/>
    <p:sldId id="280" r:id="rId6"/>
    <p:sldId id="281" r:id="rId7"/>
    <p:sldId id="275" r:id="rId8"/>
    <p:sldId id="282" r:id="rId9"/>
    <p:sldId id="284" r:id="rId10"/>
    <p:sldId id="285" r:id="rId11"/>
    <p:sldId id="283" r:id="rId12"/>
    <p:sldId id="286" r:id="rId13"/>
    <p:sldId id="287" r:id="rId14"/>
    <p:sldId id="288" r:id="rId15"/>
    <p:sldId id="309" r:id="rId16"/>
    <p:sldId id="290" r:id="rId17"/>
    <p:sldId id="291" r:id="rId18"/>
    <p:sldId id="293" r:id="rId19"/>
    <p:sldId id="294" r:id="rId20"/>
    <p:sldId id="292" r:id="rId21"/>
    <p:sldId id="310" r:id="rId22"/>
    <p:sldId id="295" r:id="rId23"/>
    <p:sldId id="296" r:id="rId24"/>
    <p:sldId id="299" r:id="rId25"/>
    <p:sldId id="298" r:id="rId26"/>
    <p:sldId id="300" r:id="rId27"/>
    <p:sldId id="303" r:id="rId28"/>
    <p:sldId id="289" r:id="rId29"/>
    <p:sldId id="301" r:id="rId30"/>
    <p:sldId id="304" r:id="rId31"/>
    <p:sldId id="302" r:id="rId32"/>
    <p:sldId id="305" r:id="rId33"/>
    <p:sldId id="306" r:id="rId34"/>
    <p:sldId id="307" r:id="rId35"/>
    <p:sldId id="30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0" d="100"/>
          <a:sy n="50" d="100"/>
        </p:scale>
        <p:origin x="66"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2017-05-08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fld id="{021A1D30-C0A0-4124-A783-34D9F15FA0FE}" type="datetime1">
              <a:rPr lang="en-US" smtClean="0"/>
              <a:t>2017-05-08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cxnSp>
        <p:nvCxnSpPr>
          <p:cNvPr id="5" name="Straight Connector 4"/>
          <p:cNvCxnSpPr/>
          <p:nvPr/>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2D5871-AB0F-4B3D-8861-97E78CB7B47E}" type="datetime1">
              <a:rPr lang="en-US" smtClean="0"/>
              <a:t>2017-05-08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418406-4C3F-4F3E-80BD-A22568EA37EB}" type="datetime1">
              <a:rPr lang="en-US" smtClean="0"/>
              <a:t>2017-05-08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F28077-7188-48C5-8679-2287FAC952E9}" type="datetime1">
              <a:rPr lang="en-US" smtClean="0"/>
              <a:t>2017-05-08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DCB740-6776-4EE9-99FD-96D592FA5A23}" type="datetime1">
              <a:rPr lang="en-US" smtClean="0"/>
              <a:t>2017-05-08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F6BD99-6FFD-46C5-B5E2-43A34BDA2566}" type="datetime1">
              <a:rPr lang="en-US" smtClean="0"/>
              <a:t>2017-05-08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022678E-214C-4CF8-97C7-95015FB02960}" type="datetime1">
              <a:rPr lang="en-US" smtClean="0"/>
              <a:t>2017-05-08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5660E0-FA77-4473-A859-74127B089143}" type="datetime1">
              <a:rPr lang="en-US" smtClean="0"/>
              <a:t>2017-05-08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2017-05-08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197C5C-1CD1-417D-A89C-14747F5222C7}" type="datetime1">
              <a:rPr lang="en-US" smtClean="0"/>
              <a:t>2017-05-08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5" name="Date Placeholder 4"/>
          <p:cNvSpPr>
            <a:spLocks noGrp="1"/>
          </p:cNvSpPr>
          <p:nvPr>
            <p:ph type="dt" sz="half" idx="10"/>
          </p:nvPr>
        </p:nvSpPr>
        <p:spPr/>
        <p:txBody>
          <a:bodyPr/>
          <a:lstStyle/>
          <a:p>
            <a:fld id="{1359EFBB-CFA1-4AA8-9123-F0B52DBD84FE}" type="datetime1">
              <a:rPr lang="en-US" smtClean="0"/>
              <a:t>2017-05-08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1"/>
                </a:solidFill>
              </a:defRPr>
            </a:lvl1pPr>
          </a:lstStyle>
          <a:p>
            <a:fld id="{61146459-E3C3-4969-9224-5ED50B492D17}" type="datetime1">
              <a:rPr lang="en-US" smtClean="0"/>
              <a:t>2017-05-08</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1"/>
                </a:solidFill>
              </a:defRPr>
            </a:lvl1pPr>
          </a:lstStyle>
          <a:p>
            <a:fld id="{401CF334-2D5C-4859-84A6-CA7E6E43FAEB}" type="slidenum">
              <a:rPr lang="en-US" smtClean="0"/>
              <a:pPr/>
              <a:t>‹#›</a:t>
            </a:fld>
            <a:endParaRPr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jpeg"/><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jpeg"/><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8.bin"/><Relationship Id="rId18" Type="http://schemas.openxmlformats.org/officeDocument/2006/relationships/image" Target="../media/image19.w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16.wmf"/><Relationship Id="rId17" Type="http://schemas.openxmlformats.org/officeDocument/2006/relationships/oleObject" Target="../embeddings/oleObject10.bin"/><Relationship Id="rId2" Type="http://schemas.openxmlformats.org/officeDocument/2006/relationships/slideLayout" Target="../slideLayouts/slideLayout7.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7.bin"/><Relationship Id="rId24" Type="http://schemas.openxmlformats.org/officeDocument/2006/relationships/image" Target="../media/image22.wmf"/><Relationship Id="rId5" Type="http://schemas.openxmlformats.org/officeDocument/2006/relationships/oleObject" Target="../embeddings/oleObject4.bin"/><Relationship Id="rId15" Type="http://schemas.openxmlformats.org/officeDocument/2006/relationships/oleObject" Target="../embeddings/oleObject9.bin"/><Relationship Id="rId23" Type="http://schemas.openxmlformats.org/officeDocument/2006/relationships/oleObject" Target="../embeddings/oleObject13.bin"/><Relationship Id="rId10" Type="http://schemas.openxmlformats.org/officeDocument/2006/relationships/image" Target="../media/image15.wmf"/><Relationship Id="rId19" Type="http://schemas.openxmlformats.org/officeDocument/2006/relationships/oleObject" Target="../embeddings/oleObject11.bin"/><Relationship Id="rId4" Type="http://schemas.openxmlformats.org/officeDocument/2006/relationships/image" Target="../media/image12.wmf"/><Relationship Id="rId9" Type="http://schemas.openxmlformats.org/officeDocument/2006/relationships/oleObject" Target="../embeddings/oleObject6.bin"/><Relationship Id="rId14" Type="http://schemas.openxmlformats.org/officeDocument/2006/relationships/image" Target="../media/image17.wmf"/><Relationship Id="rId22" Type="http://schemas.openxmlformats.org/officeDocument/2006/relationships/image" Target="../media/image21.wmf"/></Relationships>
</file>

<file path=ppt/slides/_rels/slide3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9.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2.bin"/><Relationship Id="rId14" Type="http://schemas.openxmlformats.org/officeDocument/2006/relationships/image" Target="../media/image33.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1200" y="1371600"/>
            <a:ext cx="10468864" cy="2466304"/>
          </a:xfrm>
        </p:spPr>
        <p:txBody>
          <a:bodyPr>
            <a:normAutofit fontScale="90000"/>
          </a:bodyPr>
          <a:lstStyle/>
          <a:p>
            <a:pPr rtl="1">
              <a:lnSpc>
                <a:spcPct val="200000"/>
              </a:lnSpc>
            </a:pPr>
            <a:r>
              <a:rPr lang="fa-IR" sz="4900" dirty="0" smtClean="0">
                <a:cs typeface="B Titr" panose="00000700000000000000" pitchFamily="2" charset="-78"/>
              </a:rPr>
              <a:t>فصل هفتم:</a:t>
            </a:r>
            <a:r>
              <a:rPr lang="fa-IR" dirty="0" smtClean="0">
                <a:cs typeface="B Titr" panose="00000700000000000000" pitchFamily="2" charset="-78"/>
              </a:rPr>
              <a:t/>
            </a:r>
            <a:br>
              <a:rPr lang="fa-IR" dirty="0" smtClean="0">
                <a:cs typeface="B Titr" panose="00000700000000000000" pitchFamily="2" charset="-78"/>
              </a:rPr>
            </a:br>
            <a:r>
              <a:rPr lang="fa-IR" dirty="0" smtClean="0">
                <a:cs typeface="B Titr" panose="00000700000000000000" pitchFamily="2" charset="-78"/>
              </a:rPr>
              <a:t>تبخیر و تعرق</a:t>
            </a:r>
            <a:endParaRPr lang="en-US" dirty="0">
              <a:cs typeface="B Titr" panose="00000700000000000000" pitchFamily="2" charset="-78"/>
            </a:endParaRPr>
          </a:p>
        </p:txBody>
      </p:sp>
      <p:sp>
        <p:nvSpPr>
          <p:cNvPr id="2" name="TextBox 1"/>
          <p:cNvSpPr txBox="1"/>
          <p:nvPr/>
        </p:nvSpPr>
        <p:spPr>
          <a:xfrm>
            <a:off x="553792" y="1107583"/>
            <a:ext cx="4893971" cy="4524315"/>
          </a:xfrm>
          <a:prstGeom prst="rect">
            <a:avLst/>
          </a:prstGeom>
          <a:noFill/>
          <a:ln>
            <a:noFill/>
          </a:ln>
        </p:spPr>
        <p:txBody>
          <a:bodyPr wrap="square" rtlCol="0">
            <a:spAutoFit/>
          </a:bodyPr>
          <a:lstStyle/>
          <a:p>
            <a:pPr marL="342900" indent="-342900" algn="just" rtl="1">
              <a:lnSpc>
                <a:spcPct val="150000"/>
              </a:lnSpc>
              <a:buClr>
                <a:srgbClr val="FF0000"/>
              </a:buClr>
              <a:buFont typeface="Wingdings" panose="05000000000000000000" pitchFamily="2" charset="2"/>
              <a:buChar char="v"/>
            </a:pPr>
            <a:r>
              <a:rPr lang="fa-IR" sz="2400" b="1" dirty="0" smtClean="0">
                <a:solidFill>
                  <a:schemeClr val="accent6">
                    <a:lumMod val="50000"/>
                  </a:schemeClr>
                </a:solidFill>
                <a:cs typeface="B Homa" panose="00000400000000000000" pitchFamily="2" charset="-78"/>
              </a:rPr>
              <a:t>تبخیر</a:t>
            </a:r>
          </a:p>
          <a:p>
            <a:pPr marL="342900" indent="-342900" algn="just" rtl="1">
              <a:lnSpc>
                <a:spcPct val="150000"/>
              </a:lnSpc>
              <a:buClr>
                <a:srgbClr val="FF0000"/>
              </a:buClr>
              <a:buFont typeface="Wingdings" panose="05000000000000000000" pitchFamily="2" charset="2"/>
              <a:buChar char="v"/>
            </a:pPr>
            <a:r>
              <a:rPr lang="fa-IR" sz="2400" b="1" dirty="0" smtClean="0">
                <a:solidFill>
                  <a:schemeClr val="accent6">
                    <a:lumMod val="50000"/>
                  </a:schemeClr>
                </a:solidFill>
                <a:cs typeface="B Homa" panose="00000400000000000000" pitchFamily="2" charset="-78"/>
              </a:rPr>
              <a:t>تعرق</a:t>
            </a:r>
          </a:p>
          <a:p>
            <a:pPr marL="342900" indent="-342900" algn="just" rtl="1">
              <a:lnSpc>
                <a:spcPct val="150000"/>
              </a:lnSpc>
              <a:buClr>
                <a:srgbClr val="FF0000"/>
              </a:buClr>
              <a:buFont typeface="Wingdings" panose="05000000000000000000" pitchFamily="2" charset="2"/>
              <a:buChar char="v"/>
            </a:pPr>
            <a:r>
              <a:rPr lang="fa-IR" sz="2400" b="1" dirty="0" smtClean="0">
                <a:solidFill>
                  <a:schemeClr val="accent6">
                    <a:lumMod val="50000"/>
                  </a:schemeClr>
                </a:solidFill>
                <a:cs typeface="B Homa" panose="00000400000000000000" pitchFamily="2" charset="-78"/>
              </a:rPr>
              <a:t>تبخیر-تعرق</a:t>
            </a:r>
          </a:p>
          <a:p>
            <a:pPr marL="342900" indent="-342900" algn="just" rtl="1">
              <a:lnSpc>
                <a:spcPct val="150000"/>
              </a:lnSpc>
              <a:buClr>
                <a:srgbClr val="FF0000"/>
              </a:buClr>
              <a:buFont typeface="Wingdings" panose="05000000000000000000" pitchFamily="2" charset="2"/>
              <a:buChar char="v"/>
            </a:pPr>
            <a:r>
              <a:rPr lang="fa-IR" sz="2400" b="1" dirty="0" smtClean="0">
                <a:solidFill>
                  <a:schemeClr val="accent6">
                    <a:lumMod val="50000"/>
                  </a:schemeClr>
                </a:solidFill>
                <a:cs typeface="B Homa" panose="00000400000000000000" pitchFamily="2" charset="-78"/>
              </a:rPr>
              <a:t>عوامل موثر بر تبخیر-تعرق</a:t>
            </a:r>
          </a:p>
          <a:p>
            <a:pPr marL="342900" indent="-342900" algn="just" rtl="1">
              <a:lnSpc>
                <a:spcPct val="150000"/>
              </a:lnSpc>
              <a:buClr>
                <a:srgbClr val="FF0000"/>
              </a:buClr>
              <a:buFont typeface="Wingdings" panose="05000000000000000000" pitchFamily="2" charset="2"/>
              <a:buChar char="v"/>
            </a:pPr>
            <a:r>
              <a:rPr lang="fa-IR" sz="2400" b="1" dirty="0" smtClean="0">
                <a:solidFill>
                  <a:schemeClr val="accent6">
                    <a:lumMod val="50000"/>
                  </a:schemeClr>
                </a:solidFill>
                <a:cs typeface="B Homa" panose="00000400000000000000" pitchFamily="2" charset="-78"/>
              </a:rPr>
              <a:t>تبخیر-تعرق گیاه مرجع</a:t>
            </a:r>
          </a:p>
          <a:p>
            <a:pPr marL="342900" indent="-342900" algn="just" rtl="1">
              <a:lnSpc>
                <a:spcPct val="150000"/>
              </a:lnSpc>
              <a:buClr>
                <a:srgbClr val="FF0000"/>
              </a:buClr>
              <a:buFont typeface="Wingdings" panose="05000000000000000000" pitchFamily="2" charset="2"/>
              <a:buChar char="v"/>
            </a:pPr>
            <a:r>
              <a:rPr lang="fa-IR" sz="2400" b="1" dirty="0" smtClean="0">
                <a:solidFill>
                  <a:schemeClr val="accent6">
                    <a:lumMod val="50000"/>
                  </a:schemeClr>
                </a:solidFill>
                <a:cs typeface="B Homa" panose="00000400000000000000" pitchFamily="2" charset="-78"/>
              </a:rPr>
              <a:t>تبخیر-تعرق واقعی</a:t>
            </a:r>
          </a:p>
          <a:p>
            <a:pPr marL="342900" indent="-342900" algn="just" rtl="1">
              <a:lnSpc>
                <a:spcPct val="150000"/>
              </a:lnSpc>
              <a:buClr>
                <a:srgbClr val="FF0000"/>
              </a:buClr>
              <a:buFont typeface="Wingdings" panose="05000000000000000000" pitchFamily="2" charset="2"/>
              <a:buChar char="v"/>
            </a:pPr>
            <a:r>
              <a:rPr lang="fa-IR" sz="2400" b="1" dirty="0" smtClean="0">
                <a:solidFill>
                  <a:schemeClr val="accent6">
                    <a:lumMod val="50000"/>
                  </a:schemeClr>
                </a:solidFill>
                <a:cs typeface="B Homa" panose="00000400000000000000" pitchFamily="2" charset="-78"/>
              </a:rPr>
              <a:t>ضریب گیاهی</a:t>
            </a:r>
          </a:p>
          <a:p>
            <a:pPr marL="342900" indent="-342900" algn="just" rtl="1">
              <a:lnSpc>
                <a:spcPct val="150000"/>
              </a:lnSpc>
              <a:buClr>
                <a:srgbClr val="FF0000"/>
              </a:buClr>
              <a:buFont typeface="Wingdings" panose="05000000000000000000" pitchFamily="2" charset="2"/>
              <a:buChar char="v"/>
            </a:pPr>
            <a:r>
              <a:rPr lang="fa-IR" sz="2400" b="1" dirty="0" smtClean="0">
                <a:solidFill>
                  <a:schemeClr val="accent6">
                    <a:lumMod val="50000"/>
                  </a:schemeClr>
                </a:solidFill>
                <a:cs typeface="B Homa" panose="00000400000000000000" pitchFamily="2" charset="-78"/>
              </a:rPr>
              <a:t>روش های تخمین تبخیر-تعرق</a:t>
            </a:r>
            <a:endParaRPr lang="en-US" sz="2400" b="1" dirty="0" err="1" smtClean="0">
              <a:solidFill>
                <a:schemeClr val="accent6">
                  <a:lumMod val="50000"/>
                </a:schemeClr>
              </a:solidFill>
              <a:cs typeface="B Homa" panose="00000400000000000000" pitchFamily="2" charset="-78"/>
            </a:endParaRP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081" y="553190"/>
            <a:ext cx="11327641" cy="6278642"/>
          </a:xfrm>
          <a:prstGeom prst="rect">
            <a:avLst/>
          </a:prstGeom>
        </p:spPr>
        <p:txBody>
          <a:bodyPr wrap="square">
            <a:spAutoFit/>
          </a:bodyPr>
          <a:lstStyle/>
          <a:p>
            <a:pPr algn="just" rtl="1">
              <a:lnSpc>
                <a:spcPct val="150000"/>
              </a:lnSpc>
            </a:pPr>
            <a:r>
              <a:rPr lang="fa-IR" altLang="en-US" sz="2400" u="sng" dirty="0" smtClean="0">
                <a:solidFill>
                  <a:srgbClr val="002060"/>
                </a:solidFill>
                <a:latin typeface="Arial" panose="020B0604020202020204" pitchFamily="34" charset="0"/>
                <a:cs typeface="B Titr" panose="00000700000000000000" pitchFamily="2" charset="-78"/>
              </a:rPr>
              <a:t>اهمیت تعیین میزان تبخیر-تعرق:</a:t>
            </a:r>
          </a:p>
          <a:p>
            <a:pPr algn="just" rtl="1">
              <a:lnSpc>
                <a:spcPct val="200000"/>
              </a:lnSpc>
              <a:spcBef>
                <a:spcPts val="1200"/>
              </a:spcBef>
            </a:pPr>
            <a:r>
              <a:rPr lang="fa-IR" altLang="en-US" sz="2400" dirty="0">
                <a:latin typeface="Arial" panose="020B0604020202020204" pitchFamily="34" charset="0"/>
                <a:cs typeface="B Titr" panose="00000700000000000000" pitchFamily="2" charset="-78"/>
              </a:rPr>
              <a:t>تخمین تبخیر - تعرق، برآورد مقدار آبی است که باید به یک پوشش زراعی داده شود تا در زمان‌ معين‌ صرف تبخیر – تعرق نموده و بدون آنکه با تنش آبی مواجه شود رشد خود را تکمیل نموده و حداکثر مقدار محصول را تولید کند. </a:t>
            </a:r>
            <a:r>
              <a:rPr lang="ar-SA" altLang="en-US" sz="2400" dirty="0">
                <a:latin typeface="Arial" panose="020B0604020202020204" pitchFamily="34" charset="0"/>
                <a:cs typeface="B Titr" panose="00000700000000000000" pitchFamily="2" charset="-78"/>
              </a:rPr>
              <a:t>اين‌ زمان‌ ممكن‌ است‌ بر حسب‌ روز، ماه‌، فصل‌ رويش‌ و يا سال‌ باشد. تبخير و </a:t>
            </a:r>
            <a:r>
              <a:rPr lang="ar-SA" altLang="en-US" sz="2400" dirty="0" smtClean="0">
                <a:latin typeface="Arial" panose="020B0604020202020204" pitchFamily="34" charset="0"/>
                <a:cs typeface="B Titr" panose="00000700000000000000" pitchFamily="2" charset="-78"/>
              </a:rPr>
              <a:t>تعرق‌</a:t>
            </a:r>
            <a:r>
              <a:rPr lang="fa-IR" altLang="en-US" sz="2400" dirty="0" smtClean="0">
                <a:latin typeface="Arial" panose="020B0604020202020204" pitchFamily="34" charset="0"/>
                <a:cs typeface="B Titr" panose="00000700000000000000" pitchFamily="2" charset="-78"/>
              </a:rPr>
              <a:t> گیاه</a:t>
            </a:r>
            <a:r>
              <a:rPr lang="ar-SA" altLang="en-US" sz="2400" dirty="0" smtClean="0">
                <a:latin typeface="Arial" panose="020B0604020202020204" pitchFamily="34" charset="0"/>
                <a:cs typeface="B Titr" panose="00000700000000000000" pitchFamily="2" charset="-78"/>
              </a:rPr>
              <a:t> </a:t>
            </a:r>
            <a:r>
              <a:rPr lang="ar-SA" altLang="en-US" sz="2400" dirty="0">
                <a:latin typeface="Arial" panose="020B0604020202020204" pitchFamily="34" charset="0"/>
                <a:cs typeface="B Titr" panose="00000700000000000000" pitchFamily="2" charset="-78"/>
              </a:rPr>
              <a:t>مترادف‌ با نياز آبي‌ گياه‌ </a:t>
            </a:r>
            <a:r>
              <a:rPr lang="ar-SA" altLang="en-US" sz="2400" dirty="0" smtClean="0">
                <a:latin typeface="Arial" panose="020B0604020202020204" pitchFamily="34" charset="0"/>
                <a:cs typeface="B Titr" panose="00000700000000000000" pitchFamily="2" charset="-78"/>
              </a:rPr>
              <a:t>بوده‌ </a:t>
            </a:r>
            <a:r>
              <a:rPr lang="fa-IR" altLang="en-US" sz="2400" dirty="0" smtClean="0">
                <a:latin typeface="Arial" panose="020B0604020202020204" pitchFamily="34" charset="0"/>
                <a:cs typeface="B Titr" panose="00000700000000000000" pitchFamily="2" charset="-78"/>
              </a:rPr>
              <a:t>و </a:t>
            </a:r>
            <a:r>
              <a:rPr lang="ar-SA" altLang="en-US" sz="2400" dirty="0" smtClean="0">
                <a:latin typeface="Arial" panose="020B0604020202020204" pitchFamily="34" charset="0"/>
                <a:cs typeface="B Titr" panose="00000700000000000000" pitchFamily="2" charset="-78"/>
              </a:rPr>
              <a:t>بر </a:t>
            </a:r>
            <a:r>
              <a:rPr lang="ar-SA" altLang="en-US" sz="2400" dirty="0">
                <a:latin typeface="Arial" panose="020B0604020202020204" pitchFamily="34" charset="0"/>
                <a:cs typeface="B Titr" panose="00000700000000000000" pitchFamily="2" charset="-78"/>
              </a:rPr>
              <a:t>حسب‌ ارتفاع‌ آب‌ (</a:t>
            </a:r>
            <a:r>
              <a:rPr lang="en-US" altLang="en-US" sz="2400" dirty="0">
                <a:latin typeface="Arial" panose="020B0604020202020204" pitchFamily="34" charset="0"/>
                <a:cs typeface="B Titr" panose="00000700000000000000" pitchFamily="2" charset="-78"/>
              </a:rPr>
              <a:t>mm</a:t>
            </a:r>
            <a:r>
              <a:rPr lang="ar-SA" altLang="en-US" sz="2400" dirty="0">
                <a:latin typeface="Arial" panose="020B0604020202020204" pitchFamily="34" charset="0"/>
                <a:cs typeface="B Titr" panose="00000700000000000000" pitchFamily="2" charset="-78"/>
              </a:rPr>
              <a:t>) </a:t>
            </a:r>
            <a:r>
              <a:rPr lang="fa-IR" altLang="en-US" sz="2400" dirty="0" smtClean="0">
                <a:latin typeface="Arial" panose="020B0604020202020204" pitchFamily="34" charset="0"/>
                <a:cs typeface="B Titr" panose="00000700000000000000" pitchFamily="2" charset="-78"/>
              </a:rPr>
              <a:t>در واحد زمان</a:t>
            </a:r>
            <a:r>
              <a:rPr lang="ar-SA" altLang="en-US" sz="2400" dirty="0" smtClean="0">
                <a:latin typeface="Arial" panose="020B0604020202020204" pitchFamily="34" charset="0"/>
                <a:cs typeface="B Titr" panose="00000700000000000000" pitchFamily="2" charset="-78"/>
              </a:rPr>
              <a:t> </a:t>
            </a:r>
            <a:r>
              <a:rPr lang="ar-SA" altLang="en-US" sz="2400" dirty="0">
                <a:latin typeface="Arial" panose="020B0604020202020204" pitchFamily="34" charset="0"/>
                <a:cs typeface="B Titr" panose="00000700000000000000" pitchFamily="2" charset="-78"/>
              </a:rPr>
              <a:t>توصيف‌ مي‌ گردد</a:t>
            </a:r>
            <a:r>
              <a:rPr lang="ar-SA" altLang="en-US" sz="2400" dirty="0" smtClean="0">
                <a:latin typeface="Arial" panose="020B0604020202020204" pitchFamily="34" charset="0"/>
                <a:cs typeface="B Titr" panose="00000700000000000000" pitchFamily="2" charset="-78"/>
              </a:rPr>
              <a:t>.</a:t>
            </a:r>
            <a:endParaRPr lang="fa-IR" altLang="en-US" sz="2400" dirty="0" smtClean="0">
              <a:latin typeface="Arial" panose="020B0604020202020204" pitchFamily="34" charset="0"/>
              <a:cs typeface="B Titr" panose="00000700000000000000" pitchFamily="2" charset="-78"/>
            </a:endParaRPr>
          </a:p>
          <a:p>
            <a:pPr algn="just" rtl="1">
              <a:lnSpc>
                <a:spcPct val="200000"/>
              </a:lnSpc>
              <a:spcBef>
                <a:spcPts val="1200"/>
              </a:spcBef>
            </a:pPr>
            <a:r>
              <a:rPr lang="fa-IR" altLang="en-US" sz="2400" u="sng" dirty="0" smtClean="0">
                <a:solidFill>
                  <a:srgbClr val="002060"/>
                </a:solidFill>
                <a:latin typeface="Arial" panose="020B0604020202020204" pitchFamily="34" charset="0"/>
                <a:cs typeface="B Titr" panose="00000700000000000000" pitchFamily="2" charset="-78"/>
              </a:rPr>
              <a:t>تبخیر-تعرق پتانسیل:</a:t>
            </a:r>
          </a:p>
          <a:p>
            <a:pPr algn="just" rtl="1">
              <a:lnSpc>
                <a:spcPct val="200000"/>
              </a:lnSpc>
              <a:spcBef>
                <a:spcPts val="1200"/>
              </a:spcBef>
            </a:pPr>
            <a:r>
              <a:rPr lang="fa-IR" altLang="en-US" sz="2400" dirty="0" smtClean="0">
                <a:latin typeface="Arial" panose="020B0604020202020204" pitchFamily="34" charset="0"/>
                <a:cs typeface="B Titr" panose="00000700000000000000" pitchFamily="2" charset="-78"/>
              </a:rPr>
              <a:t>حداکثر </a:t>
            </a:r>
            <a:r>
              <a:rPr lang="fa-IR" altLang="en-US" sz="2400" dirty="0">
                <a:latin typeface="Arial" panose="020B0604020202020204" pitchFamily="34" charset="0"/>
                <a:cs typeface="B Titr" panose="00000700000000000000" pitchFamily="2" charset="-78"/>
              </a:rPr>
              <a:t>مقدار آبی است که در شرایط بدون محدودیت می تواند </a:t>
            </a:r>
            <a:r>
              <a:rPr lang="fa-IR" altLang="en-US" sz="2400" dirty="0" smtClean="0">
                <a:latin typeface="Arial" panose="020B0604020202020204" pitchFamily="34" charset="0"/>
                <a:cs typeface="B Titr" panose="00000700000000000000" pitchFamily="2" charset="-78"/>
              </a:rPr>
              <a:t>از طریق تبخیر از سطوح </a:t>
            </a:r>
            <a:r>
              <a:rPr lang="fa-IR" altLang="en-US" sz="2400" dirty="0">
                <a:latin typeface="Arial" panose="020B0604020202020204" pitchFamily="34" charset="0"/>
                <a:cs typeface="B Titr" panose="00000700000000000000" pitchFamily="2" charset="-78"/>
              </a:rPr>
              <a:t>خاک و گیاه خارج </a:t>
            </a:r>
            <a:r>
              <a:rPr lang="fa-IR" altLang="en-US" sz="2400" dirty="0" smtClean="0">
                <a:latin typeface="Arial" panose="020B0604020202020204" pitchFamily="34" charset="0"/>
                <a:cs typeface="B Titr" panose="00000700000000000000" pitchFamily="2" charset="-78"/>
              </a:rPr>
              <a:t>شود. </a:t>
            </a:r>
            <a:endParaRPr lang="fa-IR" altLang="en-US" sz="2400" dirty="0">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312029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081" y="703313"/>
            <a:ext cx="11327641" cy="5978560"/>
          </a:xfrm>
          <a:prstGeom prst="rect">
            <a:avLst/>
          </a:prstGeom>
        </p:spPr>
        <p:txBody>
          <a:bodyPr wrap="square">
            <a:spAutoFit/>
          </a:bodyPr>
          <a:lstStyle/>
          <a:p>
            <a:pPr algn="just" rtl="1">
              <a:lnSpc>
                <a:spcPts val="5100"/>
              </a:lnSpc>
            </a:pPr>
            <a:r>
              <a:rPr lang="fa-IR" altLang="en-US" sz="2400" u="sng" dirty="0" smtClean="0">
                <a:solidFill>
                  <a:srgbClr val="7030A0"/>
                </a:solidFill>
                <a:latin typeface="Arial" panose="020B0604020202020204" pitchFamily="34" charset="0"/>
                <a:cs typeface="B Titr" panose="00000700000000000000" pitchFamily="2" charset="-78"/>
              </a:rPr>
              <a:t>تبخير  </a:t>
            </a:r>
            <a:r>
              <a:rPr lang="fa-IR" altLang="en-US" sz="2400" u="sng" dirty="0">
                <a:solidFill>
                  <a:srgbClr val="7030A0"/>
                </a:solidFill>
                <a:latin typeface="Arial" panose="020B0604020202020204" pitchFamily="34" charset="0"/>
                <a:cs typeface="B Titr" panose="00000700000000000000" pitchFamily="2" charset="-78"/>
              </a:rPr>
              <a:t>تعرق گياه مرجع در شرایط استاندارد:</a:t>
            </a:r>
          </a:p>
          <a:p>
            <a:pPr algn="just" rtl="1">
              <a:lnSpc>
                <a:spcPts val="5100"/>
              </a:lnSpc>
            </a:pPr>
            <a:r>
              <a:rPr lang="fa-IR" altLang="en-US" sz="2400" dirty="0">
                <a:latin typeface="Arial" panose="020B0604020202020204" pitchFamily="34" charset="0"/>
                <a:cs typeface="B Titr" panose="00000700000000000000" pitchFamily="2" charset="-78"/>
              </a:rPr>
              <a:t>تبخير  تعرق يك سطح بدون كمبود </a:t>
            </a:r>
            <a:r>
              <a:rPr lang="fa-IR" altLang="en-US" sz="2400" dirty="0" smtClean="0">
                <a:latin typeface="Arial" panose="020B0604020202020204" pitchFamily="34" charset="0"/>
                <a:cs typeface="B Titr" panose="00000700000000000000" pitchFamily="2" charset="-78"/>
              </a:rPr>
              <a:t>آب و </a:t>
            </a:r>
            <a:r>
              <a:rPr lang="fa-IR" altLang="en-US" sz="2400" dirty="0">
                <a:latin typeface="Arial" panose="020B0604020202020204" pitchFamily="34" charset="0"/>
                <a:cs typeface="B Titr" panose="00000700000000000000" pitchFamily="2" charset="-78"/>
              </a:rPr>
              <a:t>تحت مديريت زراعي </a:t>
            </a:r>
            <a:r>
              <a:rPr lang="fa-IR" altLang="en-US" sz="2400" dirty="0" smtClean="0">
                <a:latin typeface="Arial" panose="020B0604020202020204" pitchFamily="34" charset="0"/>
                <a:cs typeface="B Titr" panose="00000700000000000000" pitchFamily="2" charset="-78"/>
              </a:rPr>
              <a:t>مطلوب، </a:t>
            </a:r>
            <a:r>
              <a:rPr lang="fa-IR" altLang="en-US" sz="2400" dirty="0">
                <a:latin typeface="Arial" panose="020B0604020202020204" pitchFamily="34" charset="0"/>
                <a:cs typeface="B Titr" panose="00000700000000000000" pitchFamily="2" charset="-78"/>
              </a:rPr>
              <a:t>تبخير  تعرق گياه </a:t>
            </a:r>
            <a:r>
              <a:rPr lang="fa-IR" altLang="en-US" sz="2400" dirty="0" smtClean="0">
                <a:latin typeface="Arial" panose="020B0604020202020204" pitchFamily="34" charset="0"/>
                <a:cs typeface="B Titr" panose="00000700000000000000" pitchFamily="2" charset="-78"/>
              </a:rPr>
              <a:t>مرجع </a:t>
            </a:r>
            <a:r>
              <a:rPr lang="fa-IR" altLang="en-US" sz="2400" dirty="0">
                <a:latin typeface="Arial" panose="020B0604020202020204" pitchFamily="34" charset="0"/>
                <a:cs typeface="B Titr" panose="00000700000000000000" pitchFamily="2" charset="-78"/>
              </a:rPr>
              <a:t>ناميده شده </a:t>
            </a:r>
            <a:r>
              <a:rPr lang="fa-IR" altLang="en-US" sz="2400" dirty="0" smtClean="0">
                <a:latin typeface="Arial" panose="020B0604020202020204" pitchFamily="34" charset="0"/>
                <a:cs typeface="B Titr" panose="00000700000000000000" pitchFamily="2" charset="-78"/>
              </a:rPr>
              <a:t>و با </a:t>
            </a:r>
            <a:r>
              <a:rPr lang="en-US" altLang="en-US" sz="2400" b="1" dirty="0" err="1">
                <a:latin typeface="Arial" panose="020B0604020202020204" pitchFamily="34" charset="0"/>
                <a:cs typeface="B Titr" panose="00000700000000000000" pitchFamily="2" charset="-78"/>
              </a:rPr>
              <a:t>ET</a:t>
            </a:r>
            <a:r>
              <a:rPr lang="en-US" altLang="en-US" sz="2400" b="1" baseline="-30000" dirty="0" err="1">
                <a:latin typeface="Arial" panose="020B0604020202020204" pitchFamily="34" charset="0"/>
                <a:cs typeface="B Titr" panose="00000700000000000000" pitchFamily="2" charset="-78"/>
              </a:rPr>
              <a:t>o</a:t>
            </a:r>
            <a:r>
              <a:rPr lang="fa-IR" altLang="en-US" sz="2400" dirty="0" smtClean="0">
                <a:latin typeface="Arial" panose="020B0604020202020204" pitchFamily="34" charset="0"/>
                <a:cs typeface="B Titr" panose="00000700000000000000" pitchFamily="2" charset="-78"/>
              </a:rPr>
              <a:t> نشان </a:t>
            </a:r>
            <a:r>
              <a:rPr lang="fa-IR" altLang="en-US" sz="2400" dirty="0">
                <a:latin typeface="Arial" panose="020B0604020202020204" pitchFamily="34" charset="0"/>
                <a:cs typeface="B Titr" panose="00000700000000000000" pitchFamily="2" charset="-78"/>
              </a:rPr>
              <a:t>داده </a:t>
            </a:r>
            <a:r>
              <a:rPr lang="fa-IR" altLang="en-US" sz="2400" dirty="0" smtClean="0">
                <a:latin typeface="Arial" panose="020B0604020202020204" pitchFamily="34" charset="0"/>
                <a:cs typeface="B Titr" panose="00000700000000000000" pitchFamily="2" charset="-78"/>
              </a:rPr>
              <a:t>مي شود</a:t>
            </a:r>
            <a:r>
              <a:rPr lang="fa-IR" altLang="en-US" sz="2400" dirty="0">
                <a:latin typeface="Arial" panose="020B0604020202020204" pitchFamily="34" charset="0"/>
                <a:cs typeface="B Titr" panose="00000700000000000000" pitchFamily="2" charset="-78"/>
              </a:rPr>
              <a:t>. </a:t>
            </a:r>
            <a:r>
              <a:rPr lang="fa-IR" altLang="en-US" sz="2400" dirty="0" smtClean="0">
                <a:latin typeface="Arial" panose="020B0604020202020204" pitchFamily="34" charset="0"/>
                <a:cs typeface="B Titr" panose="00000700000000000000" pitchFamily="2" charset="-78"/>
              </a:rPr>
              <a:t>گیاه مرجع</a:t>
            </a:r>
            <a:r>
              <a:rPr lang="fa-IR" altLang="en-US" sz="2400" dirty="0">
                <a:latin typeface="Arial" panose="020B0604020202020204" pitchFamily="34" charset="0"/>
                <a:cs typeface="B Titr" panose="00000700000000000000" pitchFamily="2" charset="-78"/>
              </a:rPr>
              <a:t>، يك گياه </a:t>
            </a:r>
            <a:r>
              <a:rPr lang="fa-IR" altLang="en-US" sz="2400" dirty="0" smtClean="0">
                <a:latin typeface="Arial" panose="020B0604020202020204" pitchFamily="34" charset="0"/>
                <a:cs typeface="B Titr" panose="00000700000000000000" pitchFamily="2" charset="-78"/>
              </a:rPr>
              <a:t>فرضي </a:t>
            </a:r>
            <a:r>
              <a:rPr lang="fa-IR" altLang="en-US" sz="2400" dirty="0">
                <a:latin typeface="Arial" panose="020B0604020202020204" pitchFamily="34" charset="0"/>
                <a:cs typeface="B Titr" panose="00000700000000000000" pitchFamily="2" charset="-78"/>
              </a:rPr>
              <a:t>با ويژگي هاي </a:t>
            </a:r>
            <a:r>
              <a:rPr lang="fa-IR" altLang="en-US" sz="2400" dirty="0" smtClean="0">
                <a:latin typeface="Arial" panose="020B0604020202020204" pitchFamily="34" charset="0"/>
                <a:cs typeface="B Titr" panose="00000700000000000000" pitchFamily="2" charset="-78"/>
              </a:rPr>
              <a:t>مشخص (ارتفاع 0/12 متر،مقاومت سطحی 70 ثانیه بر متر و ضریب آلبیدو 0/23) مي </a:t>
            </a:r>
            <a:r>
              <a:rPr lang="fa-IR" altLang="en-US" sz="2400" dirty="0">
                <a:latin typeface="Arial" panose="020B0604020202020204" pitchFamily="34" charset="0"/>
                <a:cs typeface="B Titr" panose="00000700000000000000" pitchFamily="2" charset="-78"/>
              </a:rPr>
              <a:t>باشد. كه تبخير از اين </a:t>
            </a:r>
            <a:r>
              <a:rPr lang="fa-IR" altLang="en-US" sz="2400" dirty="0" smtClean="0">
                <a:latin typeface="Arial" panose="020B0604020202020204" pitchFamily="34" charset="0"/>
                <a:cs typeface="B Titr" panose="00000700000000000000" pitchFamily="2" charset="-78"/>
              </a:rPr>
              <a:t>سطح </a:t>
            </a:r>
            <a:r>
              <a:rPr lang="fa-IR" altLang="en-US" sz="2400" dirty="0">
                <a:latin typeface="Arial" panose="020B0604020202020204" pitchFamily="34" charset="0"/>
                <a:cs typeface="B Titr" panose="00000700000000000000" pitchFamily="2" charset="-78"/>
              </a:rPr>
              <a:t>به طور دقيق، مشابه تبخير از سطح وسيع چمن سبز با ارتفاع </a:t>
            </a:r>
            <a:r>
              <a:rPr lang="fa-IR" altLang="en-US" sz="2400" dirty="0" smtClean="0">
                <a:latin typeface="Arial" panose="020B0604020202020204" pitchFamily="34" charset="0"/>
                <a:cs typeface="B Titr" panose="00000700000000000000" pitchFamily="2" charset="-78"/>
              </a:rPr>
              <a:t>يكنواخت، </a:t>
            </a:r>
            <a:r>
              <a:rPr lang="fa-IR" altLang="en-US" sz="2400" dirty="0">
                <a:latin typeface="Arial" panose="020B0604020202020204" pitchFamily="34" charset="0"/>
                <a:cs typeface="B Titr" panose="00000700000000000000" pitchFamily="2" charset="-78"/>
              </a:rPr>
              <a:t>رشد فعال و آبياري مناسب مي </a:t>
            </a:r>
            <a:r>
              <a:rPr lang="fa-IR" altLang="en-US" sz="2400" dirty="0" smtClean="0">
                <a:latin typeface="Arial" panose="020B0604020202020204" pitchFamily="34" charset="0"/>
                <a:cs typeface="B Titr" panose="00000700000000000000" pitchFamily="2" charset="-78"/>
              </a:rPr>
              <a:t>باشد.</a:t>
            </a:r>
          </a:p>
          <a:p>
            <a:pPr algn="just" rtl="1">
              <a:lnSpc>
                <a:spcPts val="5100"/>
              </a:lnSpc>
            </a:pPr>
            <a:r>
              <a:rPr lang="fa-IR" altLang="en-US" sz="2400" u="sng" dirty="0">
                <a:solidFill>
                  <a:srgbClr val="7030A0"/>
                </a:solidFill>
                <a:latin typeface="Arial" panose="020B0604020202020204" pitchFamily="34" charset="0"/>
                <a:cs typeface="B Titr" panose="00000700000000000000" pitchFamily="2" charset="-78"/>
              </a:rPr>
              <a:t>تبخير  تعرق گياهان تحت شرايط </a:t>
            </a:r>
            <a:r>
              <a:rPr lang="fa-IR" altLang="en-US" sz="2400" u="sng" dirty="0" smtClean="0">
                <a:solidFill>
                  <a:srgbClr val="7030A0"/>
                </a:solidFill>
                <a:latin typeface="Arial" panose="020B0604020202020204" pitchFamily="34" charset="0"/>
                <a:cs typeface="B Titr" panose="00000700000000000000" pitchFamily="2" charset="-78"/>
              </a:rPr>
              <a:t>استاندارد (تبخیر تعرق واقعی):</a:t>
            </a:r>
          </a:p>
          <a:p>
            <a:pPr algn="just" rtl="1">
              <a:lnSpc>
                <a:spcPts val="5100"/>
              </a:lnSpc>
            </a:pPr>
            <a:r>
              <a:rPr lang="fa-IR" altLang="en-US" sz="2400" dirty="0">
                <a:latin typeface="Arial" panose="020B0604020202020204" pitchFamily="34" charset="0"/>
                <a:cs typeface="B Titr" panose="00000700000000000000" pitchFamily="2" charset="-78"/>
              </a:rPr>
              <a:t>تبخير  تعرق گياهان تحت شرايط استاندارد كه </a:t>
            </a:r>
            <a:r>
              <a:rPr lang="fa-IR" altLang="en-US" sz="2400" dirty="0" smtClean="0">
                <a:latin typeface="Arial" panose="020B0604020202020204" pitchFamily="34" charset="0"/>
                <a:cs typeface="B Titr" panose="00000700000000000000" pitchFamily="2" charset="-78"/>
              </a:rPr>
              <a:t>با </a:t>
            </a:r>
            <a:r>
              <a:rPr lang="en-US" altLang="en-US" sz="2400" b="1" dirty="0" err="1" smtClean="0">
                <a:latin typeface="Arial" panose="020B0604020202020204" pitchFamily="34" charset="0"/>
                <a:cs typeface="B Titr" panose="00000700000000000000" pitchFamily="2" charset="-78"/>
              </a:rPr>
              <a:t>ET</a:t>
            </a:r>
            <a:r>
              <a:rPr lang="en-US" altLang="en-US" sz="2400" b="1" baseline="-30000" dirty="0" err="1" smtClean="0">
                <a:latin typeface="Arial" panose="020B0604020202020204" pitchFamily="34" charset="0"/>
                <a:cs typeface="B Titr" panose="00000700000000000000" pitchFamily="2" charset="-78"/>
              </a:rPr>
              <a:t>c</a:t>
            </a:r>
            <a:r>
              <a:rPr lang="fa-IR" altLang="en-US" sz="2400" b="1" baseline="-30000" dirty="0" smtClean="0">
                <a:latin typeface="Arial" panose="020B0604020202020204" pitchFamily="34" charset="0"/>
                <a:cs typeface="B Titr" panose="00000700000000000000" pitchFamily="2" charset="-78"/>
              </a:rPr>
              <a:t> </a:t>
            </a:r>
            <a:r>
              <a:rPr lang="fa-IR" sz="2400" dirty="0">
                <a:latin typeface="Arial" panose="020B0604020202020204" pitchFamily="34" charset="0"/>
                <a:cs typeface="B Titr" panose="00000700000000000000" pitchFamily="2" charset="-78"/>
              </a:rPr>
              <a:t>نشان داده شده، تبخير  تعرق گياهان بدون بيماري است كه كود كافي دريافت كرده و در سطح وسيع داراي رطوبت مطلوب كشت شده و </a:t>
            </a:r>
            <a:r>
              <a:rPr lang="fa-IR" sz="2400" dirty="0" smtClean="0">
                <a:latin typeface="Arial" panose="020B0604020202020204" pitchFamily="34" charset="0"/>
                <a:cs typeface="B Titr" panose="00000700000000000000" pitchFamily="2" charset="-78"/>
              </a:rPr>
              <a:t>بيشترين عملكرد </a:t>
            </a:r>
            <a:r>
              <a:rPr lang="fa-IR" sz="2400" dirty="0">
                <a:latin typeface="Arial" panose="020B0604020202020204" pitchFamily="34" charset="0"/>
                <a:cs typeface="B Titr" panose="00000700000000000000" pitchFamily="2" charset="-78"/>
              </a:rPr>
              <a:t>محصول را در شرايط اقليمي مشخص توليد كرده است.</a:t>
            </a:r>
            <a:endParaRPr lang="en-US" altLang="en-US" sz="2400" dirty="0">
              <a:latin typeface="Arial" panose="020B0604020202020204" pitchFamily="34" charset="0"/>
              <a:cs typeface="B Titr" panose="00000700000000000000" pitchFamily="2" charset="-78"/>
            </a:endParaRPr>
          </a:p>
        </p:txBody>
      </p:sp>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smtClean="0">
                <a:effectLst>
                  <a:outerShdw blurRad="38100" dist="38100" dir="2700000" algn="tl">
                    <a:srgbClr val="FFFFFF"/>
                  </a:outerShdw>
                </a:effectLst>
                <a:latin typeface="Times New Roman" pitchFamily="18" charset="0"/>
                <a:cs typeface="Titr" pitchFamily="2" charset="-78"/>
              </a:rPr>
              <a:t>مفاهیم تبخير و تعرق</a:t>
            </a:r>
            <a:endParaRPr lang="en-US" sz="2800" b="1" dirty="0">
              <a:effectLst>
                <a:outerShdw blurRad="38100" dist="38100" dir="2700000" algn="tl">
                  <a:srgbClr val="FFFFFF"/>
                </a:outerShdw>
              </a:effectLst>
              <a:latin typeface="Times New Roman" pitchFamily="18" charset="0"/>
              <a:cs typeface="Titr" pitchFamily="2" charset="-78"/>
            </a:endParaRPr>
          </a:p>
        </p:txBody>
      </p:sp>
    </p:spTree>
    <p:extLst>
      <p:ext uri="{BB962C8B-B14F-4D97-AF65-F5344CB8AC3E}">
        <p14:creationId xmlns:p14="http://schemas.microsoft.com/office/powerpoint/2010/main" val="185688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67" y="1401886"/>
            <a:ext cx="10882462" cy="2954655"/>
          </a:xfrm>
          <a:prstGeom prst="rect">
            <a:avLst/>
          </a:prstGeom>
        </p:spPr>
        <p:txBody>
          <a:bodyPr wrap="square">
            <a:spAutoFit/>
          </a:bodyPr>
          <a:lstStyle/>
          <a:p>
            <a:pPr marL="457200" indent="-457200" algn="just" rtl="1">
              <a:buFont typeface="Arial" panose="020B0604020202020204" pitchFamily="34" charset="0"/>
              <a:buChar char="•"/>
            </a:pPr>
            <a:r>
              <a:rPr lang="fa-IR" altLang="en-US" sz="2800" dirty="0" smtClean="0">
                <a:solidFill>
                  <a:srgbClr val="7030A0"/>
                </a:solidFill>
                <a:latin typeface="Arial" panose="020B0604020202020204" pitchFamily="34" charset="0"/>
                <a:cs typeface="B Titr" panose="00000700000000000000" pitchFamily="2" charset="-78"/>
              </a:rPr>
              <a:t>رابطه بین </a:t>
            </a:r>
            <a:r>
              <a:rPr lang="en-US" altLang="en-US" sz="2800" b="1" dirty="0" err="1" smtClean="0">
                <a:solidFill>
                  <a:srgbClr val="7030A0"/>
                </a:solidFill>
                <a:latin typeface="Arial" panose="020B0604020202020204" pitchFamily="34" charset="0"/>
                <a:cs typeface="B Titr" panose="00000700000000000000" pitchFamily="2" charset="-78"/>
              </a:rPr>
              <a:t>ET</a:t>
            </a:r>
            <a:r>
              <a:rPr lang="en-US" altLang="en-US" sz="2800" b="1" baseline="-30000" dirty="0" err="1" smtClean="0">
                <a:solidFill>
                  <a:srgbClr val="7030A0"/>
                </a:solidFill>
                <a:latin typeface="Arial" panose="020B0604020202020204" pitchFamily="34" charset="0"/>
                <a:cs typeface="B Titr" panose="00000700000000000000" pitchFamily="2" charset="-78"/>
              </a:rPr>
              <a:t>o</a:t>
            </a:r>
            <a:r>
              <a:rPr lang="fa-IR" altLang="en-US" sz="2800" b="1" baseline="-30000" dirty="0" smtClean="0">
                <a:solidFill>
                  <a:srgbClr val="7030A0"/>
                </a:solidFill>
                <a:latin typeface="Arial" panose="020B0604020202020204" pitchFamily="34" charset="0"/>
                <a:cs typeface="B Titr" panose="00000700000000000000" pitchFamily="2" charset="-78"/>
              </a:rPr>
              <a:t> </a:t>
            </a:r>
            <a:r>
              <a:rPr lang="fa-IR" altLang="en-US" sz="2800" b="1" dirty="0" smtClean="0">
                <a:solidFill>
                  <a:srgbClr val="7030A0"/>
                </a:solidFill>
                <a:latin typeface="Arial" panose="020B0604020202020204" pitchFamily="34" charset="0"/>
                <a:cs typeface="B Titr" panose="00000700000000000000" pitchFamily="2" charset="-78"/>
              </a:rPr>
              <a:t>و </a:t>
            </a:r>
            <a:r>
              <a:rPr lang="en-US" altLang="en-US" sz="2800" b="1" dirty="0" err="1" smtClean="0">
                <a:solidFill>
                  <a:srgbClr val="7030A0"/>
                </a:solidFill>
                <a:latin typeface="Arial" panose="020B0604020202020204" pitchFamily="34" charset="0"/>
                <a:cs typeface="B Titr" panose="00000700000000000000" pitchFamily="2" charset="-78"/>
              </a:rPr>
              <a:t>ET</a:t>
            </a:r>
            <a:r>
              <a:rPr lang="en-US" altLang="en-US" sz="2800" b="1" baseline="-30000" dirty="0" err="1" smtClean="0">
                <a:solidFill>
                  <a:srgbClr val="7030A0"/>
                </a:solidFill>
                <a:latin typeface="Arial" panose="020B0604020202020204" pitchFamily="34" charset="0"/>
                <a:cs typeface="B Titr" panose="00000700000000000000" pitchFamily="2" charset="-78"/>
              </a:rPr>
              <a:t>c</a:t>
            </a:r>
            <a:r>
              <a:rPr lang="fa-IR" altLang="en-US" sz="2800" b="1" dirty="0" smtClean="0">
                <a:solidFill>
                  <a:srgbClr val="7030A0"/>
                </a:solidFill>
                <a:latin typeface="Arial" panose="020B0604020202020204" pitchFamily="34" charset="0"/>
                <a:cs typeface="B Titr" panose="00000700000000000000" pitchFamily="2" charset="-78"/>
              </a:rPr>
              <a:t>:</a:t>
            </a:r>
          </a:p>
          <a:p>
            <a:pPr rtl="1"/>
            <a:r>
              <a:rPr lang="en-US" altLang="en-US" sz="3200" b="1" dirty="0">
                <a:latin typeface="Times New Roman" panose="02020603050405020304" pitchFamily="18" charset="0"/>
                <a:cs typeface="Times New Roman" panose="02020603050405020304" pitchFamily="18" charset="0"/>
              </a:rPr>
              <a:t>ET</a:t>
            </a:r>
            <a:r>
              <a:rPr lang="en-US" altLang="en-US" sz="3200" b="1" baseline="-25000" dirty="0">
                <a:latin typeface="Times New Roman" panose="02020603050405020304" pitchFamily="18" charset="0"/>
                <a:cs typeface="Times New Roman" panose="02020603050405020304" pitchFamily="18" charset="0"/>
              </a:rPr>
              <a:t>C</a:t>
            </a:r>
            <a:r>
              <a:rPr lang="en-US" altLang="en-US" sz="3200" b="1" dirty="0">
                <a:latin typeface="Times New Roman" panose="02020603050405020304" pitchFamily="18" charset="0"/>
                <a:cs typeface="Times New Roman" panose="02020603050405020304" pitchFamily="18" charset="0"/>
              </a:rPr>
              <a:t> = K</a:t>
            </a:r>
            <a:r>
              <a:rPr lang="en-US" altLang="en-US" sz="3200" b="1" baseline="-25000" dirty="0">
                <a:latin typeface="Times New Roman" panose="02020603050405020304" pitchFamily="18" charset="0"/>
                <a:cs typeface="Times New Roman" panose="02020603050405020304" pitchFamily="18" charset="0"/>
              </a:rPr>
              <a:t>C</a:t>
            </a:r>
            <a:r>
              <a:rPr lang="en-US" altLang="en-US" sz="3200" b="1" dirty="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ET</a:t>
            </a:r>
            <a:r>
              <a:rPr lang="en-US" altLang="en-US" sz="3200" b="1" baseline="-25000" dirty="0">
                <a:latin typeface="Times New Roman" panose="02020603050405020304" pitchFamily="18" charset="0"/>
                <a:cs typeface="Times New Roman" panose="02020603050405020304" pitchFamily="18" charset="0"/>
              </a:rPr>
              <a:t>O</a:t>
            </a:r>
            <a:endParaRPr lang="en-US" altLang="en-US" sz="3200" b="1" dirty="0">
              <a:latin typeface="Times New Roman" panose="02020603050405020304" pitchFamily="18" charset="0"/>
              <a:cs typeface="Times New Roman" panose="02020603050405020304" pitchFamily="18" charset="0"/>
            </a:endParaRPr>
          </a:p>
          <a:p>
            <a:pPr algn="r" rtl="1">
              <a:lnSpc>
                <a:spcPct val="150000"/>
              </a:lnSpc>
            </a:pPr>
            <a:r>
              <a:rPr lang="en-US" altLang="en-US" sz="2800" dirty="0" err="1" smtClean="0">
                <a:latin typeface="Times New Roman" panose="02020603050405020304" pitchFamily="18" charset="0"/>
                <a:cs typeface="Times New Roman" panose="02020603050405020304" pitchFamily="18" charset="0"/>
              </a:rPr>
              <a:t>ETc</a:t>
            </a:r>
            <a:r>
              <a:rPr lang="ar-SA" altLang="en-US" sz="2800" dirty="0" smtClean="0">
                <a:latin typeface="Arial" panose="020B0604020202020204" pitchFamily="34" charset="0"/>
                <a:cs typeface="B Titr" panose="00000700000000000000" pitchFamily="2" charset="-78"/>
              </a:rPr>
              <a:t> </a:t>
            </a:r>
            <a:r>
              <a:rPr lang="ar-SA" altLang="en-US" sz="2800" dirty="0">
                <a:latin typeface="Arial" panose="020B0604020202020204" pitchFamily="34" charset="0"/>
                <a:cs typeface="B Titr" panose="00000700000000000000" pitchFamily="2" charset="-78"/>
              </a:rPr>
              <a:t>= </a:t>
            </a:r>
            <a:r>
              <a:rPr lang="fa-IR" altLang="en-US" sz="2800" dirty="0" smtClean="0">
                <a:latin typeface="Arial" panose="020B0604020202020204" pitchFamily="34" charset="0"/>
                <a:cs typeface="B Titr" panose="00000700000000000000" pitchFamily="2" charset="-78"/>
              </a:rPr>
              <a:t>تبخیر-تعرق گیاه یا </a:t>
            </a:r>
            <a:r>
              <a:rPr lang="ar-SA" altLang="en-US" sz="2800" dirty="0" smtClean="0">
                <a:latin typeface="Arial" panose="020B0604020202020204" pitchFamily="34" charset="0"/>
                <a:cs typeface="B Titr" panose="00000700000000000000" pitchFamily="2" charset="-78"/>
              </a:rPr>
              <a:t>آب‌ </a:t>
            </a:r>
            <a:r>
              <a:rPr lang="ar-SA" altLang="en-US" sz="2800" dirty="0">
                <a:latin typeface="Arial" panose="020B0604020202020204" pitchFamily="34" charset="0"/>
                <a:cs typeface="B Titr" panose="00000700000000000000" pitchFamily="2" charset="-78"/>
              </a:rPr>
              <a:t>مصرفي‌ گياه‌ (</a:t>
            </a:r>
            <a:r>
              <a:rPr lang="en-US" altLang="en-US" sz="2800" dirty="0">
                <a:latin typeface="Arial" panose="020B0604020202020204" pitchFamily="34" charset="0"/>
                <a:cs typeface="B Titr" panose="00000700000000000000" pitchFamily="2" charset="-78"/>
              </a:rPr>
              <a:t>mm/day</a:t>
            </a:r>
            <a:r>
              <a:rPr lang="ar-SA" altLang="en-US" sz="2800" dirty="0">
                <a:latin typeface="Arial" panose="020B0604020202020204" pitchFamily="34" charset="0"/>
                <a:cs typeface="B Titr" panose="00000700000000000000" pitchFamily="2" charset="-78"/>
              </a:rPr>
              <a:t>)</a:t>
            </a:r>
            <a:endParaRPr lang="en-US" altLang="en-US" sz="2800" dirty="0">
              <a:latin typeface="Arial" panose="020B0604020202020204" pitchFamily="34" charset="0"/>
              <a:cs typeface="B Titr" panose="00000700000000000000" pitchFamily="2" charset="-78"/>
            </a:endParaRPr>
          </a:p>
          <a:p>
            <a:pPr algn="r" rtl="1">
              <a:lnSpc>
                <a:spcPct val="150000"/>
              </a:lnSpc>
            </a:pPr>
            <a:r>
              <a:rPr lang="en-US" altLang="en-US" sz="2800" dirty="0">
                <a:latin typeface="Times New Roman" panose="02020603050405020304" pitchFamily="18" charset="0"/>
                <a:cs typeface="Times New Roman" panose="02020603050405020304" pitchFamily="18" charset="0"/>
              </a:rPr>
              <a:t>K</a:t>
            </a:r>
            <a:r>
              <a:rPr lang="en-US" altLang="en-US" sz="2800" baseline="-25000" dirty="0">
                <a:latin typeface="Times New Roman" panose="02020603050405020304" pitchFamily="18" charset="0"/>
                <a:cs typeface="Times New Roman" panose="02020603050405020304" pitchFamily="18" charset="0"/>
              </a:rPr>
              <a:t>C</a:t>
            </a:r>
            <a:r>
              <a:rPr lang="ar-SA" altLang="en-US" sz="2800" dirty="0">
                <a:latin typeface="Arial" panose="020B0604020202020204" pitchFamily="34" charset="0"/>
                <a:cs typeface="B Titr" panose="00000700000000000000" pitchFamily="2" charset="-78"/>
              </a:rPr>
              <a:t> = ضريب‌ گياهي‌ </a:t>
            </a:r>
            <a:r>
              <a:rPr lang="fa-IR" altLang="en-US" sz="2800" dirty="0" smtClean="0">
                <a:latin typeface="Arial" panose="020B0604020202020204" pitchFamily="34" charset="0"/>
                <a:cs typeface="B Titr" panose="00000700000000000000" pitchFamily="2" charset="-78"/>
              </a:rPr>
              <a:t>(بدون واحد)</a:t>
            </a:r>
            <a:endParaRPr lang="en-US" altLang="en-US" sz="2800" dirty="0">
              <a:latin typeface="Arial" panose="020B0604020202020204" pitchFamily="34" charset="0"/>
              <a:cs typeface="B Titr" panose="00000700000000000000" pitchFamily="2" charset="-78"/>
            </a:endParaRPr>
          </a:p>
          <a:p>
            <a:pPr algn="r" rtl="1">
              <a:lnSpc>
                <a:spcPct val="150000"/>
              </a:lnSpc>
            </a:pPr>
            <a:r>
              <a:rPr lang="en-US" altLang="en-US" sz="2800" dirty="0">
                <a:latin typeface="Times New Roman" panose="02020603050405020304" pitchFamily="18" charset="0"/>
                <a:cs typeface="Times New Roman" panose="02020603050405020304" pitchFamily="18" charset="0"/>
              </a:rPr>
              <a:t>ET</a:t>
            </a:r>
            <a:r>
              <a:rPr lang="en-US" altLang="en-US" sz="2800" baseline="-25000" dirty="0">
                <a:latin typeface="Times New Roman" panose="02020603050405020304" pitchFamily="18" charset="0"/>
                <a:cs typeface="Times New Roman" panose="02020603050405020304" pitchFamily="18" charset="0"/>
              </a:rPr>
              <a:t>O</a:t>
            </a:r>
            <a:r>
              <a:rPr lang="ar-SA" altLang="en-US" sz="2800" dirty="0">
                <a:latin typeface="Arial" panose="020B0604020202020204" pitchFamily="34" charset="0"/>
                <a:cs typeface="B Titr" panose="00000700000000000000" pitchFamily="2" charset="-78"/>
              </a:rPr>
              <a:t> = </a:t>
            </a:r>
            <a:r>
              <a:rPr lang="fa-IR" altLang="en-US" sz="2800" dirty="0" smtClean="0">
                <a:latin typeface="Arial" panose="020B0604020202020204" pitchFamily="34" charset="0"/>
                <a:cs typeface="B Titr" panose="00000700000000000000" pitchFamily="2" charset="-78"/>
              </a:rPr>
              <a:t>تبخیر-تعرق گیاه مرجع یا </a:t>
            </a:r>
            <a:r>
              <a:rPr lang="ar-SA" altLang="en-US" sz="2800" dirty="0" smtClean="0">
                <a:latin typeface="Arial" panose="020B0604020202020204" pitchFamily="34" charset="0"/>
                <a:cs typeface="B Titr" panose="00000700000000000000" pitchFamily="2" charset="-78"/>
              </a:rPr>
              <a:t>آب‌ </a:t>
            </a:r>
            <a:r>
              <a:rPr lang="ar-SA" altLang="en-US" sz="2800" dirty="0">
                <a:latin typeface="Arial" panose="020B0604020202020204" pitchFamily="34" charset="0"/>
                <a:cs typeface="B Titr" panose="00000700000000000000" pitchFamily="2" charset="-78"/>
              </a:rPr>
              <a:t>مصرفي‌ گياه‌ مرجع‌ (</a:t>
            </a:r>
            <a:r>
              <a:rPr lang="en-US" altLang="en-US" sz="2800" dirty="0" smtClean="0">
                <a:latin typeface="Arial" panose="020B0604020202020204" pitchFamily="34" charset="0"/>
                <a:cs typeface="B Titr" panose="00000700000000000000" pitchFamily="2" charset="-78"/>
              </a:rPr>
              <a:t>mm/day</a:t>
            </a:r>
            <a:r>
              <a:rPr lang="fa-IR" altLang="en-US" sz="2800" dirty="0" smtClean="0">
                <a:latin typeface="Arial" panose="020B0604020202020204" pitchFamily="34" charset="0"/>
                <a:cs typeface="B Titr" panose="00000700000000000000" pitchFamily="2" charset="-78"/>
              </a:rPr>
              <a:t>)</a:t>
            </a:r>
          </a:p>
        </p:txBody>
      </p:sp>
    </p:spTree>
    <p:extLst>
      <p:ext uri="{BB962C8B-B14F-4D97-AF65-F5344CB8AC3E}">
        <p14:creationId xmlns:p14="http://schemas.microsoft.com/office/powerpoint/2010/main" val="148160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8" y="1033397"/>
            <a:ext cx="10882462" cy="4616648"/>
          </a:xfrm>
          <a:prstGeom prst="rect">
            <a:avLst/>
          </a:prstGeom>
        </p:spPr>
        <p:txBody>
          <a:bodyPr wrap="square">
            <a:spAutoFit/>
          </a:bodyPr>
          <a:lstStyle/>
          <a:p>
            <a:pPr marL="457200" indent="-457200" algn="r" rtl="1">
              <a:lnSpc>
                <a:spcPct val="150000"/>
              </a:lnSpc>
              <a:buFont typeface="Arial" panose="020B0604020202020204" pitchFamily="34" charset="0"/>
              <a:buChar char="•"/>
            </a:pPr>
            <a:r>
              <a:rPr lang="fa-IR" sz="2800" dirty="0">
                <a:solidFill>
                  <a:srgbClr val="7030A0"/>
                </a:solidFill>
                <a:latin typeface="Arial" panose="020B0604020202020204" pitchFamily="34" charset="0"/>
                <a:cs typeface="B Titr" panose="00000700000000000000" pitchFamily="2" charset="-78"/>
              </a:rPr>
              <a:t>ضریب گیاهی:</a:t>
            </a:r>
          </a:p>
          <a:p>
            <a:pPr algn="just" rtl="1">
              <a:lnSpc>
                <a:spcPct val="150000"/>
              </a:lnSpc>
            </a:pPr>
            <a:r>
              <a:rPr lang="fa-IR" sz="2800" dirty="0">
                <a:cs typeface="B Titr" panose="00000700000000000000" pitchFamily="2" charset="-78"/>
              </a:rPr>
              <a:t>ضريب گياهي اثر متفاوت بودن ويژگي هاي يك محصول با سطح چمن را در يك ضريب مي گنجاند. بنابراين، انواع محصولات داراي ضرايب گياهي متفاوت هستند. </a:t>
            </a:r>
            <a:endParaRPr lang="en-US" sz="2800" dirty="0">
              <a:cs typeface="B Titr" panose="00000700000000000000" pitchFamily="2" charset="-78"/>
            </a:endParaRPr>
          </a:p>
          <a:p>
            <a:pPr marL="457200" indent="-457200" algn="r" rtl="1">
              <a:lnSpc>
                <a:spcPct val="150000"/>
              </a:lnSpc>
              <a:buFont typeface="Arial" panose="020B0604020202020204" pitchFamily="34" charset="0"/>
              <a:buChar char="•"/>
            </a:pPr>
            <a:r>
              <a:rPr lang="fa-IR" sz="2800" dirty="0" smtClean="0">
                <a:solidFill>
                  <a:srgbClr val="7030A0"/>
                </a:solidFill>
                <a:latin typeface="Arial" panose="020B0604020202020204" pitchFamily="34" charset="0"/>
                <a:cs typeface="B Titr" panose="00000700000000000000" pitchFamily="2" charset="-78"/>
              </a:rPr>
              <a:t>عوامل موثر بر ضریب گیاهی:</a:t>
            </a:r>
          </a:p>
          <a:p>
            <a:pPr algn="just" rtl="1">
              <a:lnSpc>
                <a:spcPct val="150000"/>
              </a:lnSpc>
            </a:pPr>
            <a:r>
              <a:rPr lang="fa-IR" sz="2800" dirty="0" smtClean="0">
                <a:cs typeface="B Titr" panose="00000700000000000000" pitchFamily="2" charset="-78"/>
              </a:rPr>
              <a:t>نوع گیاه، اقلیم، مرحله رشد گیاه</a:t>
            </a:r>
          </a:p>
          <a:p>
            <a:pPr algn="just" rtl="1">
              <a:lnSpc>
                <a:spcPct val="150000"/>
              </a:lnSpc>
            </a:pPr>
            <a:r>
              <a:rPr lang="fa-IR" sz="2800" dirty="0">
                <a:cs typeface="B Titr" panose="00000700000000000000" pitchFamily="2" charset="-78"/>
              </a:rPr>
              <a:t>به دليل تفاوت آلبيدو، </a:t>
            </a:r>
            <a:r>
              <a:rPr lang="fa-IR" sz="2800" dirty="0" smtClean="0">
                <a:cs typeface="B Titr" panose="00000700000000000000" pitchFamily="2" charset="-78"/>
              </a:rPr>
              <a:t>ارتفاع گیاه، </a:t>
            </a:r>
            <a:r>
              <a:rPr lang="fa-IR" sz="2800" dirty="0">
                <a:cs typeface="B Titr" panose="00000700000000000000" pitchFamily="2" charset="-78"/>
              </a:rPr>
              <a:t>شرايط </a:t>
            </a:r>
            <a:r>
              <a:rPr lang="fa-IR" sz="2800" dirty="0" smtClean="0">
                <a:cs typeface="B Titr" panose="00000700000000000000" pitchFamily="2" charset="-78"/>
              </a:rPr>
              <a:t>آئروديناميكی گیاه، </a:t>
            </a:r>
            <a:r>
              <a:rPr lang="fa-IR" sz="2800" dirty="0">
                <a:cs typeface="B Titr" panose="00000700000000000000" pitchFamily="2" charset="-78"/>
              </a:rPr>
              <a:t>ويژگي هاي برگ و روزنه </a:t>
            </a:r>
            <a:r>
              <a:rPr lang="fa-IR" sz="2800" dirty="0" smtClean="0">
                <a:cs typeface="B Titr" panose="00000700000000000000" pitchFamily="2" charset="-78"/>
              </a:rPr>
              <a:t>درگياهان مختلف با گياه مرجع</a:t>
            </a:r>
            <a:r>
              <a:rPr lang="fa-IR" sz="2800" dirty="0">
                <a:cs typeface="B Titr" panose="00000700000000000000" pitchFamily="2" charset="-78"/>
              </a:rPr>
              <a:t>، تبخير  تعرق اين دو متفاوت مي باشد.</a:t>
            </a:r>
            <a:endParaRPr lang="en-US" sz="2800" dirty="0">
              <a:cs typeface="B Titr" panose="00000700000000000000" pitchFamily="2" charset="-78"/>
            </a:endParaRPr>
          </a:p>
        </p:txBody>
      </p:sp>
    </p:spTree>
    <p:extLst>
      <p:ext uri="{BB962C8B-B14F-4D97-AF65-F5344CB8AC3E}">
        <p14:creationId xmlns:p14="http://schemas.microsoft.com/office/powerpoint/2010/main" val="410465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428" y="1146220"/>
            <a:ext cx="11024316" cy="4524315"/>
          </a:xfrm>
          <a:prstGeom prst="rect">
            <a:avLst/>
          </a:prstGeom>
          <a:noFill/>
          <a:ln>
            <a:noFill/>
          </a:ln>
        </p:spPr>
        <p:txBody>
          <a:bodyPr wrap="square" rtlCol="0">
            <a:spAutoFit/>
          </a:bodyPr>
          <a:lstStyle/>
          <a:p>
            <a:pPr algn="r" rtl="1">
              <a:lnSpc>
                <a:spcPct val="200000"/>
              </a:lnSpc>
            </a:pPr>
            <a:r>
              <a:rPr lang="fa-IR" sz="2400" dirty="0" smtClean="0">
                <a:solidFill>
                  <a:srgbClr val="7030A0"/>
                </a:solidFill>
                <a:cs typeface="B Titr" panose="00000700000000000000" pitchFamily="2" charset="-78"/>
              </a:rPr>
              <a:t>مثال</a:t>
            </a:r>
            <a:r>
              <a:rPr lang="en-US" sz="2400" dirty="0" smtClean="0">
                <a:solidFill>
                  <a:srgbClr val="7030A0"/>
                </a:solidFill>
                <a:cs typeface="B Titr" panose="00000700000000000000" pitchFamily="2" charset="-78"/>
              </a:rPr>
              <a:t>:</a:t>
            </a:r>
            <a:endParaRPr lang="fa-IR" sz="2400" dirty="0" smtClean="0">
              <a:solidFill>
                <a:srgbClr val="7030A0"/>
              </a:solidFill>
              <a:cs typeface="B Titr" panose="00000700000000000000" pitchFamily="2" charset="-78"/>
            </a:endParaRPr>
          </a:p>
          <a:p>
            <a:pPr algn="r" rtl="1">
              <a:lnSpc>
                <a:spcPct val="200000"/>
              </a:lnSpc>
            </a:pPr>
            <a:r>
              <a:rPr lang="fa-IR" sz="2400" dirty="0" smtClean="0">
                <a:cs typeface="B Titr" panose="00000700000000000000" pitchFamily="2" charset="-78"/>
              </a:rPr>
              <a:t>اگر میزان تبخیر-تعرق سالانه گندم در منطقه ای 400 میلیمتر باشد، مطلوب است حجم آب مورد نیاز برای 1 هکتار؟</a:t>
            </a:r>
          </a:p>
          <a:p>
            <a:pPr algn="r" rtl="1">
              <a:lnSpc>
                <a:spcPct val="200000"/>
              </a:lnSpc>
            </a:pPr>
            <a:endParaRPr lang="fa-IR" sz="2400" dirty="0">
              <a:cs typeface="B Titr" panose="00000700000000000000" pitchFamily="2" charset="-78"/>
            </a:endParaRPr>
          </a:p>
          <a:p>
            <a:pPr algn="r" rtl="1">
              <a:lnSpc>
                <a:spcPct val="200000"/>
              </a:lnSpc>
            </a:pPr>
            <a:r>
              <a:rPr lang="fa-IR" sz="2400" dirty="0" smtClean="0">
                <a:solidFill>
                  <a:srgbClr val="7030A0"/>
                </a:solidFill>
                <a:cs typeface="B Titr" panose="00000700000000000000" pitchFamily="2" charset="-78"/>
              </a:rPr>
              <a:t>حل:</a:t>
            </a:r>
            <a:endParaRPr lang="fa-IR" sz="2400" b="1" dirty="0" smtClean="0">
              <a:solidFill>
                <a:srgbClr val="7030A0"/>
              </a:solidFill>
              <a:latin typeface="Times New Roman" panose="02020603050405020304" pitchFamily="18" charset="0"/>
              <a:cs typeface="Times New Roman" panose="02020603050405020304" pitchFamily="18" charset="0"/>
            </a:endParaRPr>
          </a:p>
          <a:p>
            <a:pPr algn="l">
              <a:lnSpc>
                <a:spcPct val="200000"/>
              </a:lnSpc>
            </a:pPr>
            <a:r>
              <a:rPr lang="en-US" sz="2400" b="1" dirty="0" smtClean="0">
                <a:latin typeface="Times New Roman" panose="02020603050405020304" pitchFamily="18" charset="0"/>
                <a:cs typeface="Times New Roman" panose="02020603050405020304" pitchFamily="18" charset="0"/>
              </a:rPr>
              <a:t>V = 400 mm/</a:t>
            </a:r>
            <a:r>
              <a:rPr lang="en-US" sz="2400" b="1" dirty="0" err="1" smtClean="0">
                <a:latin typeface="Times New Roman" panose="02020603050405020304" pitchFamily="18" charset="0"/>
                <a:cs typeface="Times New Roman" panose="02020603050405020304" pitchFamily="18" charset="0"/>
              </a:rPr>
              <a:t>yr</a:t>
            </a:r>
            <a:r>
              <a:rPr lang="en-US" sz="2400" b="1" dirty="0" smtClean="0">
                <a:latin typeface="Times New Roman" panose="02020603050405020304" pitchFamily="18" charset="0"/>
                <a:cs typeface="Times New Roman" panose="02020603050405020304" pitchFamily="18" charset="0"/>
              </a:rPr>
              <a:t> * 10000 m</a:t>
            </a:r>
            <a:r>
              <a:rPr lang="en-US" sz="2400" b="1" baseline="30000"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 4000000 </a:t>
            </a:r>
            <a:r>
              <a:rPr lang="en-US" sz="2400" b="1" dirty="0" smtClean="0">
                <a:latin typeface="Times New Roman" panose="02020603050405020304" pitchFamily="18" charset="0"/>
                <a:cs typeface="Times New Roman" panose="02020603050405020304" pitchFamily="18" charset="0"/>
              </a:rPr>
              <a:t>lit/</a:t>
            </a:r>
            <a:r>
              <a:rPr lang="en-US" sz="2400" b="1" dirty="0" err="1" smtClean="0">
                <a:latin typeface="Times New Roman" panose="02020603050405020304" pitchFamily="18" charset="0"/>
                <a:cs typeface="Times New Roman" panose="02020603050405020304" pitchFamily="18" charset="0"/>
              </a:rPr>
              <a:t>yr</a:t>
            </a:r>
            <a:endParaRPr lang="en-US"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57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8" y="737180"/>
            <a:ext cx="10882462" cy="6124754"/>
          </a:xfrm>
          <a:prstGeom prst="rect">
            <a:avLst/>
          </a:prstGeom>
        </p:spPr>
        <p:txBody>
          <a:bodyPr wrap="square">
            <a:spAutoFit/>
          </a:bodyPr>
          <a:lstStyle/>
          <a:p>
            <a:pPr algn="r" rtl="1">
              <a:lnSpc>
                <a:spcPct val="200000"/>
              </a:lnSpc>
            </a:pPr>
            <a:r>
              <a:rPr lang="fa-IR" sz="2800" dirty="0" smtClean="0">
                <a:cs typeface="B Titr" panose="00000700000000000000" pitchFamily="2" charset="-78"/>
              </a:rPr>
              <a:t>1- روش های مستقیم</a:t>
            </a:r>
          </a:p>
          <a:p>
            <a:pPr marL="457200" indent="-457200" algn="r" rtl="1">
              <a:lnSpc>
                <a:spcPct val="200000"/>
              </a:lnSpc>
              <a:buFont typeface="Wingdings" panose="05000000000000000000" pitchFamily="2" charset="2"/>
              <a:buChar char="ü"/>
            </a:pPr>
            <a:r>
              <a:rPr lang="fa-IR" sz="2800" dirty="0" smtClean="0">
                <a:cs typeface="B Titr" panose="00000700000000000000" pitchFamily="2" charset="-78"/>
              </a:rPr>
              <a:t>تشت تبخیر</a:t>
            </a:r>
          </a:p>
          <a:p>
            <a:pPr marL="457200" indent="-457200" algn="r" rtl="1">
              <a:lnSpc>
                <a:spcPct val="200000"/>
              </a:lnSpc>
              <a:buFont typeface="Wingdings" panose="05000000000000000000" pitchFamily="2" charset="2"/>
              <a:buChar char="ü"/>
            </a:pPr>
            <a:r>
              <a:rPr lang="fa-IR" sz="2800" dirty="0" smtClean="0">
                <a:cs typeface="B Titr" panose="00000700000000000000" pitchFamily="2" charset="-78"/>
              </a:rPr>
              <a:t>لایسیمتر</a:t>
            </a:r>
          </a:p>
          <a:p>
            <a:pPr algn="r" rtl="1">
              <a:lnSpc>
                <a:spcPct val="200000"/>
              </a:lnSpc>
            </a:pPr>
            <a:r>
              <a:rPr lang="fa-IR" sz="2800" dirty="0" smtClean="0">
                <a:cs typeface="B Titr" panose="00000700000000000000" pitchFamily="2" charset="-78"/>
              </a:rPr>
              <a:t>2- روش های غیرمستقیم</a:t>
            </a:r>
          </a:p>
          <a:p>
            <a:pPr marL="457200" indent="-457200" algn="r" rtl="1">
              <a:lnSpc>
                <a:spcPct val="150000"/>
              </a:lnSpc>
              <a:buFont typeface="Wingdings" panose="05000000000000000000" pitchFamily="2" charset="2"/>
              <a:buChar char="ü"/>
            </a:pPr>
            <a:r>
              <a:rPr lang="fa-IR" sz="2800" dirty="0" smtClean="0">
                <a:cs typeface="B Titr" panose="00000700000000000000" pitchFamily="2" charset="-78"/>
              </a:rPr>
              <a:t>معادلات تجربی</a:t>
            </a:r>
          </a:p>
          <a:p>
            <a:pPr marL="457200" indent="-457200" algn="r" rtl="1">
              <a:lnSpc>
                <a:spcPct val="150000"/>
              </a:lnSpc>
              <a:buFont typeface="Wingdings" panose="05000000000000000000" pitchFamily="2" charset="2"/>
              <a:buChar char="ü"/>
            </a:pPr>
            <a:r>
              <a:rPr lang="fa-IR" sz="2800" dirty="0" smtClean="0">
                <a:cs typeface="B Titr" panose="00000700000000000000" pitchFamily="2" charset="-78"/>
              </a:rPr>
              <a:t>معادلات ترکیبی</a:t>
            </a:r>
          </a:p>
          <a:p>
            <a:pPr marL="457200" indent="-457200" algn="r" rtl="1">
              <a:lnSpc>
                <a:spcPct val="150000"/>
              </a:lnSpc>
              <a:buFont typeface="Wingdings" panose="05000000000000000000" pitchFamily="2" charset="2"/>
              <a:buChar char="ü"/>
            </a:pPr>
            <a:r>
              <a:rPr lang="fa-IR" sz="2800" dirty="0" smtClean="0">
                <a:cs typeface="B Titr" panose="00000700000000000000" pitchFamily="2" charset="-78"/>
              </a:rPr>
              <a:t>روش توازن انرژی</a:t>
            </a:r>
          </a:p>
          <a:p>
            <a:pPr marL="457200" indent="-457200" algn="r" rtl="1">
              <a:lnSpc>
                <a:spcPct val="150000"/>
              </a:lnSpc>
              <a:buFont typeface="Wingdings" panose="05000000000000000000" pitchFamily="2" charset="2"/>
              <a:buChar char="ü"/>
            </a:pPr>
            <a:r>
              <a:rPr lang="fa-IR" sz="2800" dirty="0" smtClean="0">
                <a:cs typeface="B Titr" panose="00000700000000000000" pitchFamily="2" charset="-78"/>
              </a:rPr>
              <a:t>روش آیرودینامیکی</a:t>
            </a:r>
            <a:endParaRPr lang="en-US" sz="2800" dirty="0">
              <a:cs typeface="B Titr" panose="00000700000000000000" pitchFamily="2" charset="-78"/>
            </a:endParaRPr>
          </a:p>
        </p:txBody>
      </p:sp>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Tree>
    <p:extLst>
      <p:ext uri="{BB962C8B-B14F-4D97-AF65-F5344CB8AC3E}">
        <p14:creationId xmlns:p14="http://schemas.microsoft.com/office/powerpoint/2010/main" val="238830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8" y="647027"/>
            <a:ext cx="10882462" cy="4932119"/>
          </a:xfrm>
          <a:prstGeom prst="rect">
            <a:avLst/>
          </a:prstGeom>
        </p:spPr>
        <p:txBody>
          <a:bodyPr wrap="square">
            <a:spAutoFit/>
          </a:bodyPr>
          <a:lstStyle/>
          <a:p>
            <a:pPr algn="r" rtl="1">
              <a:lnSpc>
                <a:spcPct val="200000"/>
              </a:lnSpc>
            </a:pPr>
            <a:r>
              <a:rPr lang="fa-IR" sz="2800" dirty="0" smtClean="0">
                <a:solidFill>
                  <a:schemeClr val="accent4">
                    <a:lumMod val="75000"/>
                  </a:schemeClr>
                </a:solidFill>
                <a:cs typeface="B Titr" panose="00000700000000000000" pitchFamily="2" charset="-78"/>
              </a:rPr>
              <a:t>تشت تبخیر</a:t>
            </a:r>
          </a:p>
          <a:p>
            <a:pPr algn="just" rtl="1">
              <a:lnSpc>
                <a:spcPct val="200000"/>
              </a:lnSpc>
            </a:pPr>
            <a:r>
              <a:rPr lang="fa-IR" sz="2200" dirty="0" smtClean="0">
                <a:cs typeface="B Titr" panose="00000700000000000000" pitchFamily="2" charset="-78"/>
              </a:rPr>
              <a:t>میزان تبخير </a:t>
            </a:r>
            <a:r>
              <a:rPr lang="fa-IR" sz="2200" dirty="0">
                <a:cs typeface="B Titr" panose="00000700000000000000" pitchFamily="2" charset="-78"/>
              </a:rPr>
              <a:t>از سطح آب در </a:t>
            </a:r>
            <a:r>
              <a:rPr lang="fa-IR" sz="2200" dirty="0" smtClean="0">
                <a:cs typeface="B Titr" panose="00000700000000000000" pitchFamily="2" charset="-78"/>
              </a:rPr>
              <a:t>تشت هاي تبخير </a:t>
            </a:r>
            <a:r>
              <a:rPr lang="fa-IR" sz="2200" dirty="0">
                <a:cs typeface="B Titr" panose="00000700000000000000" pitchFamily="2" charset="-78"/>
              </a:rPr>
              <a:t>به </a:t>
            </a:r>
            <a:r>
              <a:rPr lang="fa-IR" sz="2200" dirty="0" smtClean="0">
                <a:cs typeface="B Titr" panose="00000700000000000000" pitchFamily="2" charset="-78"/>
              </a:rPr>
              <a:t>سادگي </a:t>
            </a:r>
            <a:r>
              <a:rPr lang="fa-IR" sz="2200" dirty="0">
                <a:cs typeface="B Titr" panose="00000700000000000000" pitchFamily="2" charset="-78"/>
              </a:rPr>
              <a:t>قابل اندازه گيري </a:t>
            </a:r>
            <a:r>
              <a:rPr lang="fa-IR" sz="2200" dirty="0" smtClean="0">
                <a:cs typeface="B Titr" panose="00000700000000000000" pitchFamily="2" charset="-78"/>
              </a:rPr>
              <a:t>است.</a:t>
            </a:r>
          </a:p>
          <a:p>
            <a:pPr algn="just" rtl="1">
              <a:lnSpc>
                <a:spcPct val="200000"/>
              </a:lnSpc>
            </a:pPr>
            <a:r>
              <a:rPr lang="fa-IR" sz="2200" dirty="0" smtClean="0">
                <a:cs typeface="B Titr" panose="00000700000000000000" pitchFamily="2" charset="-78"/>
              </a:rPr>
              <a:t>انواع تشت تبخیر:</a:t>
            </a:r>
          </a:p>
          <a:p>
            <a:pPr algn="just" rtl="1">
              <a:lnSpc>
                <a:spcPct val="200000"/>
              </a:lnSpc>
            </a:pPr>
            <a:r>
              <a:rPr lang="fa-IR" sz="2200" dirty="0" smtClean="0">
                <a:cs typeface="B Titr" panose="00000700000000000000" pitchFamily="2" charset="-78"/>
              </a:rPr>
              <a:t>-تشت تبخیر کلاس </a:t>
            </a:r>
            <a:r>
              <a:rPr lang="en-US" sz="2200" dirty="0" smtClean="0">
                <a:cs typeface="B Titr" panose="00000700000000000000" pitchFamily="2" charset="-78"/>
              </a:rPr>
              <a:t>A</a:t>
            </a:r>
            <a:r>
              <a:rPr lang="fa-IR" sz="2200" dirty="0" smtClean="0">
                <a:cs typeface="B Titr" panose="00000700000000000000" pitchFamily="2" charset="-78"/>
              </a:rPr>
              <a:t> (استاندارد آمریکایی)</a:t>
            </a:r>
          </a:p>
          <a:p>
            <a:pPr marL="342900" indent="-342900" algn="just" rtl="1">
              <a:lnSpc>
                <a:spcPct val="200000"/>
              </a:lnSpc>
              <a:buFontTx/>
              <a:buChar char="-"/>
            </a:pPr>
            <a:r>
              <a:rPr lang="fa-IR" sz="2200" dirty="0" smtClean="0">
                <a:cs typeface="B Titr" panose="00000700000000000000" pitchFamily="2" charset="-78"/>
              </a:rPr>
              <a:t>تشت تبخیر استاندارد انگلیسی</a:t>
            </a:r>
          </a:p>
          <a:p>
            <a:pPr marL="342900" indent="-342900" algn="just" rtl="1">
              <a:lnSpc>
                <a:spcPct val="200000"/>
              </a:lnSpc>
              <a:buFontTx/>
              <a:buChar char="-"/>
            </a:pPr>
            <a:r>
              <a:rPr lang="fa-IR" sz="2200" dirty="0" smtClean="0">
                <a:cs typeface="B Titr" panose="00000700000000000000" pitchFamily="2" charset="-78"/>
              </a:rPr>
              <a:t>تشت تبخیر استاندارد روسی</a:t>
            </a:r>
          </a:p>
          <a:p>
            <a:pPr algn="just" rtl="1">
              <a:lnSpc>
                <a:spcPct val="200000"/>
              </a:lnSpc>
            </a:pPr>
            <a:r>
              <a:rPr lang="fa-IR" sz="2200" dirty="0">
                <a:cs typeface="B Titr" panose="00000700000000000000" pitchFamily="2" charset="-78"/>
              </a:rPr>
              <a:t>در ایستگاه های هواشناسی ایران تبخیر تنها با استفاده از تشت کلاس </a:t>
            </a:r>
            <a:r>
              <a:rPr lang="en-US" sz="2200" dirty="0">
                <a:cs typeface="B Titr" panose="00000700000000000000" pitchFamily="2" charset="-78"/>
              </a:rPr>
              <a:t>A </a:t>
            </a:r>
            <a:r>
              <a:rPr lang="fa-IR" sz="2200" dirty="0" smtClean="0">
                <a:cs typeface="B Titr" panose="00000700000000000000" pitchFamily="2" charset="-78"/>
              </a:rPr>
              <a:t> اندازه </a:t>
            </a:r>
            <a:r>
              <a:rPr lang="fa-IR" sz="2200" dirty="0">
                <a:cs typeface="B Titr" panose="00000700000000000000" pitchFamily="2" charset="-78"/>
              </a:rPr>
              <a:t>گیری می </a:t>
            </a:r>
            <a:r>
              <a:rPr lang="fa-IR" sz="2200" dirty="0" smtClean="0">
                <a:cs typeface="B Titr" panose="00000700000000000000" pitchFamily="2" charset="-78"/>
              </a:rPr>
              <a:t>شود.</a:t>
            </a:r>
          </a:p>
        </p:txBody>
      </p:sp>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a:t>
            </a:r>
            <a:r>
              <a:rPr lang="fa-IR" sz="2800" b="1" dirty="0" smtClean="0">
                <a:effectLst>
                  <a:outerShdw blurRad="38100" dist="38100" dir="2700000" algn="tl">
                    <a:srgbClr val="FFFFFF"/>
                  </a:outerShdw>
                </a:effectLst>
                <a:latin typeface="Times New Roman" pitchFamily="18" charset="0"/>
                <a:cs typeface="Titr" pitchFamily="2" charset="-78"/>
              </a:rPr>
              <a:t>مستقیم تخمین 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Tree>
    <p:extLst>
      <p:ext uri="{BB962C8B-B14F-4D97-AF65-F5344CB8AC3E}">
        <p14:creationId xmlns:p14="http://schemas.microsoft.com/office/powerpoint/2010/main" val="259419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8" y="647027"/>
            <a:ext cx="10882462" cy="4932119"/>
          </a:xfrm>
          <a:prstGeom prst="rect">
            <a:avLst/>
          </a:prstGeom>
        </p:spPr>
        <p:txBody>
          <a:bodyPr wrap="square">
            <a:spAutoFit/>
          </a:bodyPr>
          <a:lstStyle/>
          <a:p>
            <a:pPr algn="r" rtl="1">
              <a:lnSpc>
                <a:spcPct val="200000"/>
              </a:lnSpc>
            </a:pPr>
            <a:r>
              <a:rPr lang="fa-IR" sz="2800" dirty="0" smtClean="0">
                <a:solidFill>
                  <a:schemeClr val="accent4">
                    <a:lumMod val="75000"/>
                  </a:schemeClr>
                </a:solidFill>
                <a:cs typeface="B Titr" panose="00000700000000000000" pitchFamily="2" charset="-78"/>
              </a:rPr>
              <a:t>تشت تبخیر</a:t>
            </a:r>
          </a:p>
          <a:p>
            <a:pPr algn="just" rtl="1">
              <a:lnSpc>
                <a:spcPct val="200000"/>
              </a:lnSpc>
            </a:pPr>
            <a:r>
              <a:rPr lang="fa-IR" sz="2200" dirty="0">
                <a:cs typeface="B Titr" panose="00000700000000000000" pitchFamily="2" charset="-78"/>
              </a:rPr>
              <a:t>تشت نوع انگلیسی و روسی در داخل خاک نصب می شوند حال آنکه تشت کلاس </a:t>
            </a:r>
            <a:r>
              <a:rPr lang="en-US" sz="2200" dirty="0">
                <a:cs typeface="B Titr" panose="00000700000000000000" pitchFamily="2" charset="-78"/>
              </a:rPr>
              <a:t>A </a:t>
            </a:r>
            <a:r>
              <a:rPr lang="fa-IR" sz="2200" dirty="0" smtClean="0">
                <a:cs typeface="B Titr" panose="00000700000000000000" pitchFamily="2" charset="-78"/>
              </a:rPr>
              <a:t> روی </a:t>
            </a:r>
            <a:r>
              <a:rPr lang="fa-IR" sz="2200" dirty="0">
                <a:cs typeface="B Titr" panose="00000700000000000000" pitchFamily="2" charset="-78"/>
              </a:rPr>
              <a:t>سکو چوبی و در سطح زمین کار گذاشته می </a:t>
            </a:r>
            <a:r>
              <a:rPr lang="fa-IR" sz="2200" dirty="0" smtClean="0">
                <a:cs typeface="B Titr" panose="00000700000000000000" pitchFamily="2" charset="-78"/>
              </a:rPr>
              <a:t>شود. </a:t>
            </a:r>
            <a:r>
              <a:rPr lang="fa-IR" sz="2200" dirty="0">
                <a:cs typeface="B Titr" panose="00000700000000000000" pitchFamily="2" charset="-78"/>
              </a:rPr>
              <a:t>مزیت این تشت در این است که اگر تشت سوراخ شده باشد بسادگی قابل رویت و تعمیر </a:t>
            </a:r>
            <a:r>
              <a:rPr lang="fa-IR" sz="2200" dirty="0" smtClean="0">
                <a:cs typeface="B Titr" panose="00000700000000000000" pitchFamily="2" charset="-78"/>
              </a:rPr>
              <a:t>است. </a:t>
            </a:r>
            <a:r>
              <a:rPr lang="fa-IR" sz="2200" dirty="0">
                <a:cs typeface="B Titr" panose="00000700000000000000" pitchFamily="2" charset="-78"/>
              </a:rPr>
              <a:t>ولی چون سطح آب در آن در فاصله ای بالاتر از سطح زمین قرار گرفته است به دلیل بیشتر بودن سرعت باد در ارتفاع بالاتر ، تبخیر صورت گرفته از تشت کمی بیشتر از مقدار واقعی تبخیر </a:t>
            </a:r>
            <a:r>
              <a:rPr lang="fa-IR" sz="2200" dirty="0" smtClean="0">
                <a:cs typeface="B Titr" panose="00000700000000000000" pitchFamily="2" charset="-78"/>
              </a:rPr>
              <a:t>است. </a:t>
            </a:r>
            <a:r>
              <a:rPr lang="fa-IR" sz="2200" dirty="0">
                <a:cs typeface="B Titr" panose="00000700000000000000" pitchFamily="2" charset="-78"/>
              </a:rPr>
              <a:t>جنس این تشت از آهن گالوانیزه است و به دلیل گرم شدن باعث افزایش درجه حرارت آب میشود که آن نیز موجب افزایش تبخیر می </a:t>
            </a:r>
            <a:r>
              <a:rPr lang="fa-IR" sz="2200" dirty="0" smtClean="0">
                <a:cs typeface="B Titr" panose="00000700000000000000" pitchFamily="2" charset="-78"/>
              </a:rPr>
              <a:t>گردد.</a:t>
            </a:r>
            <a:endParaRPr lang="fa-IR" sz="2200" dirty="0">
              <a:cs typeface="B Titr" panose="00000700000000000000" pitchFamily="2" charset="-78"/>
            </a:endParaRPr>
          </a:p>
        </p:txBody>
      </p:sp>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مستقیم 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Tree>
    <p:extLst>
      <p:ext uri="{BB962C8B-B14F-4D97-AF65-F5344CB8AC3E}">
        <p14:creationId xmlns:p14="http://schemas.microsoft.com/office/powerpoint/2010/main" val="158080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8" y="647027"/>
            <a:ext cx="10882462" cy="1708160"/>
          </a:xfrm>
          <a:prstGeom prst="rect">
            <a:avLst/>
          </a:prstGeom>
        </p:spPr>
        <p:txBody>
          <a:bodyPr wrap="square">
            <a:spAutoFit/>
          </a:bodyPr>
          <a:lstStyle/>
          <a:p>
            <a:pPr algn="r" rtl="1">
              <a:lnSpc>
                <a:spcPct val="200000"/>
              </a:lnSpc>
            </a:pPr>
            <a:r>
              <a:rPr lang="fa-IR" sz="2800" dirty="0" smtClean="0">
                <a:solidFill>
                  <a:schemeClr val="accent4">
                    <a:lumMod val="75000"/>
                  </a:schemeClr>
                </a:solidFill>
                <a:cs typeface="B Titr" panose="00000700000000000000" pitchFamily="2" charset="-78"/>
              </a:rPr>
              <a:t>تشت تبخیر</a:t>
            </a:r>
          </a:p>
          <a:p>
            <a:pPr algn="r" rtl="1">
              <a:lnSpc>
                <a:spcPct val="200000"/>
              </a:lnSpc>
            </a:pPr>
            <a:endParaRPr lang="fa-IR" sz="2800" dirty="0" smtClean="0">
              <a:solidFill>
                <a:schemeClr val="accent4">
                  <a:lumMod val="75000"/>
                </a:schemeClr>
              </a:solidFill>
              <a:cs typeface="B Titr" panose="00000700000000000000" pitchFamily="2" charset="-78"/>
            </a:endParaRPr>
          </a:p>
        </p:txBody>
      </p:sp>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مستقیم 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grpSp>
        <p:nvGrpSpPr>
          <p:cNvPr id="15" name="Group 14"/>
          <p:cNvGrpSpPr/>
          <p:nvPr/>
        </p:nvGrpSpPr>
        <p:grpSpPr>
          <a:xfrm>
            <a:off x="-27296" y="1143885"/>
            <a:ext cx="6378569" cy="4945286"/>
            <a:chOff x="-27296" y="1143885"/>
            <a:chExt cx="6378569" cy="4945286"/>
          </a:xfrm>
        </p:grpSpPr>
        <p:pic>
          <p:nvPicPr>
            <p:cNvPr id="7" name="Picture 6"/>
            <p:cNvPicPr>
              <a:picLocks noChangeAspect="1"/>
            </p:cNvPicPr>
            <p:nvPr/>
          </p:nvPicPr>
          <p:blipFill>
            <a:blip r:embed="rId2">
              <a:grayscl/>
            </a:blip>
            <a:stretch>
              <a:fillRect/>
            </a:stretch>
          </p:blipFill>
          <p:spPr>
            <a:xfrm>
              <a:off x="31624" y="1143885"/>
              <a:ext cx="6319649" cy="2461845"/>
            </a:xfrm>
            <a:prstGeom prst="rect">
              <a:avLst/>
            </a:prstGeom>
          </p:spPr>
        </p:pic>
        <p:pic>
          <p:nvPicPr>
            <p:cNvPr id="8" name="Picture 7"/>
            <p:cNvPicPr>
              <a:picLocks noChangeAspect="1"/>
            </p:cNvPicPr>
            <p:nvPr/>
          </p:nvPicPr>
          <p:blipFill>
            <a:blip r:embed="rId3">
              <a:grayscl/>
            </a:blip>
            <a:stretch>
              <a:fillRect/>
            </a:stretch>
          </p:blipFill>
          <p:spPr>
            <a:xfrm>
              <a:off x="-27296" y="3597666"/>
              <a:ext cx="6378164" cy="2491505"/>
            </a:xfrm>
            <a:prstGeom prst="rect">
              <a:avLst/>
            </a:prstGeom>
          </p:spPr>
        </p:pic>
      </p:grpSp>
      <p:grpSp>
        <p:nvGrpSpPr>
          <p:cNvPr id="12" name="Group 11"/>
          <p:cNvGrpSpPr/>
          <p:nvPr/>
        </p:nvGrpSpPr>
        <p:grpSpPr>
          <a:xfrm>
            <a:off x="6350868" y="1542197"/>
            <a:ext cx="5735285" cy="4830017"/>
            <a:chOff x="3324645" y="2285718"/>
            <a:chExt cx="5540562" cy="4576856"/>
          </a:xfrm>
        </p:grpSpPr>
        <p:pic>
          <p:nvPicPr>
            <p:cNvPr id="10" name="Picture 9"/>
            <p:cNvPicPr>
              <a:picLocks noChangeAspect="1"/>
            </p:cNvPicPr>
            <p:nvPr/>
          </p:nvPicPr>
          <p:blipFill>
            <a:blip r:embed="rId4">
              <a:grayscl/>
            </a:blip>
            <a:stretch>
              <a:fillRect/>
            </a:stretch>
          </p:blipFill>
          <p:spPr>
            <a:xfrm>
              <a:off x="3326793" y="2285718"/>
              <a:ext cx="5538414" cy="2286563"/>
            </a:xfrm>
            <a:prstGeom prst="rect">
              <a:avLst/>
            </a:prstGeom>
          </p:spPr>
        </p:pic>
        <p:pic>
          <p:nvPicPr>
            <p:cNvPr id="11" name="Picture 10"/>
            <p:cNvPicPr>
              <a:picLocks noChangeAspect="1"/>
            </p:cNvPicPr>
            <p:nvPr/>
          </p:nvPicPr>
          <p:blipFill>
            <a:blip r:embed="rId5">
              <a:grayscl/>
            </a:blip>
            <a:stretch>
              <a:fillRect/>
            </a:stretch>
          </p:blipFill>
          <p:spPr>
            <a:xfrm>
              <a:off x="3324645" y="4576011"/>
              <a:ext cx="5538414" cy="2286563"/>
            </a:xfrm>
            <a:prstGeom prst="rect">
              <a:avLst/>
            </a:prstGeom>
          </p:spPr>
        </p:pic>
      </p:grpSp>
      <p:sp>
        <p:nvSpPr>
          <p:cNvPr id="13" name="Rectangle 12"/>
          <p:cNvSpPr/>
          <p:nvPr/>
        </p:nvSpPr>
        <p:spPr>
          <a:xfrm>
            <a:off x="750628" y="5921175"/>
            <a:ext cx="3607077" cy="646331"/>
          </a:xfrm>
          <a:prstGeom prst="rect">
            <a:avLst/>
          </a:prstGeom>
        </p:spPr>
        <p:txBody>
          <a:bodyPr wrap="none">
            <a:spAutoFit/>
          </a:bodyPr>
          <a:lstStyle/>
          <a:p>
            <a:pPr algn="just" rtl="1">
              <a:lnSpc>
                <a:spcPct val="200000"/>
              </a:lnSpc>
            </a:pPr>
            <a:r>
              <a:rPr lang="fa-IR" dirty="0">
                <a:cs typeface="B Titr" panose="00000700000000000000" pitchFamily="2" charset="-78"/>
              </a:rPr>
              <a:t>تشت تبخیر کلاس </a:t>
            </a:r>
            <a:r>
              <a:rPr lang="en-US" dirty="0">
                <a:cs typeface="B Titr" panose="00000700000000000000" pitchFamily="2" charset="-78"/>
              </a:rPr>
              <a:t>A</a:t>
            </a:r>
            <a:r>
              <a:rPr lang="fa-IR" dirty="0">
                <a:cs typeface="B Titr" panose="00000700000000000000" pitchFamily="2" charset="-78"/>
              </a:rPr>
              <a:t> (استاندارد آمریکایی)</a:t>
            </a:r>
          </a:p>
        </p:txBody>
      </p:sp>
      <p:sp>
        <p:nvSpPr>
          <p:cNvPr id="14" name="Rectangle 13"/>
          <p:cNvSpPr/>
          <p:nvPr/>
        </p:nvSpPr>
        <p:spPr>
          <a:xfrm>
            <a:off x="7767322" y="6116467"/>
            <a:ext cx="2900153" cy="646331"/>
          </a:xfrm>
          <a:prstGeom prst="rect">
            <a:avLst/>
          </a:prstGeom>
        </p:spPr>
        <p:txBody>
          <a:bodyPr wrap="none">
            <a:spAutoFit/>
          </a:bodyPr>
          <a:lstStyle/>
          <a:p>
            <a:pPr marL="342900" indent="-342900" algn="just" rtl="1">
              <a:lnSpc>
                <a:spcPct val="200000"/>
              </a:lnSpc>
              <a:buFontTx/>
              <a:buChar char="-"/>
            </a:pPr>
            <a:r>
              <a:rPr lang="fa-IR" dirty="0">
                <a:cs typeface="B Titr" panose="00000700000000000000" pitchFamily="2" charset="-78"/>
              </a:rPr>
              <a:t>تشت تبخیر استاندارد انگلیسی</a:t>
            </a:r>
          </a:p>
        </p:txBody>
      </p:sp>
    </p:spTree>
    <p:extLst>
      <p:ext uri="{BB962C8B-B14F-4D97-AF65-F5344CB8AC3E}">
        <p14:creationId xmlns:p14="http://schemas.microsoft.com/office/powerpoint/2010/main" val="77106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8" y="647027"/>
            <a:ext cx="10882462" cy="2554545"/>
          </a:xfrm>
          <a:prstGeom prst="rect">
            <a:avLst/>
          </a:prstGeom>
        </p:spPr>
        <p:txBody>
          <a:bodyPr wrap="square">
            <a:spAutoFit/>
          </a:bodyPr>
          <a:lstStyle/>
          <a:p>
            <a:pPr algn="r" rtl="1">
              <a:lnSpc>
                <a:spcPct val="200000"/>
              </a:lnSpc>
            </a:pPr>
            <a:r>
              <a:rPr lang="fa-IR" sz="2400" dirty="0" smtClean="0">
                <a:solidFill>
                  <a:schemeClr val="accent4">
                    <a:lumMod val="75000"/>
                  </a:schemeClr>
                </a:solidFill>
                <a:cs typeface="B Titr" panose="00000700000000000000" pitchFamily="2" charset="-78"/>
              </a:rPr>
              <a:t>محاسبه مقدار تبخیر از سطح آزاد آب با استفاده از تشت تبخیر کلاس </a:t>
            </a:r>
            <a:r>
              <a:rPr lang="en-US" sz="2400" dirty="0" smtClean="0">
                <a:solidFill>
                  <a:schemeClr val="accent4">
                    <a:lumMod val="75000"/>
                  </a:schemeClr>
                </a:solidFill>
                <a:cs typeface="B Titr" panose="00000700000000000000" pitchFamily="2" charset="-78"/>
              </a:rPr>
              <a:t>A</a:t>
            </a:r>
          </a:p>
          <a:p>
            <a:pPr algn="l">
              <a:lnSpc>
                <a:spcPct val="200000"/>
              </a:lnSpc>
            </a:pPr>
            <a:r>
              <a:rPr lang="en-US" sz="2800" dirty="0" smtClean="0">
                <a:cs typeface="B Titr" panose="00000700000000000000" pitchFamily="2" charset="-78"/>
              </a:rPr>
              <a:t>E = K</a:t>
            </a:r>
            <a:r>
              <a:rPr lang="en-US" sz="2800" baseline="-30000" dirty="0" smtClean="0">
                <a:cs typeface="B Titr" panose="00000700000000000000" pitchFamily="2" charset="-78"/>
              </a:rPr>
              <a:t>1</a:t>
            </a:r>
            <a:r>
              <a:rPr lang="en-US" sz="2800" dirty="0" smtClean="0">
                <a:cs typeface="B Titr" panose="00000700000000000000" pitchFamily="2" charset="-78"/>
              </a:rPr>
              <a:t>*</a:t>
            </a:r>
            <a:r>
              <a:rPr lang="en-US" sz="2800" dirty="0" err="1" smtClean="0">
                <a:cs typeface="B Titr" panose="00000700000000000000" pitchFamily="2" charset="-78"/>
              </a:rPr>
              <a:t>E</a:t>
            </a:r>
            <a:r>
              <a:rPr lang="en-US" sz="2800" baseline="-32000" dirty="0" err="1" smtClean="0">
                <a:cs typeface="B Titr" panose="00000700000000000000" pitchFamily="2" charset="-78"/>
              </a:rPr>
              <a:t>pan</a:t>
            </a:r>
            <a:endParaRPr lang="en-US" sz="2800" baseline="-32000" dirty="0" smtClean="0">
              <a:cs typeface="B Titr" panose="00000700000000000000" pitchFamily="2" charset="-78"/>
            </a:endParaRPr>
          </a:p>
          <a:p>
            <a:pPr algn="r" rtl="1">
              <a:lnSpc>
                <a:spcPct val="200000"/>
              </a:lnSpc>
            </a:pPr>
            <a:endParaRPr lang="fa-IR" sz="2800" dirty="0" smtClean="0">
              <a:cs typeface="B Titr" panose="00000700000000000000" pitchFamily="2" charset="-78"/>
            </a:endParaRPr>
          </a:p>
        </p:txBody>
      </p:sp>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مستقیم 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
        <p:nvSpPr>
          <p:cNvPr id="11" name="Rectangle 10"/>
          <p:cNvSpPr/>
          <p:nvPr/>
        </p:nvSpPr>
        <p:spPr>
          <a:xfrm>
            <a:off x="447881" y="4107289"/>
            <a:ext cx="11487955" cy="2677656"/>
          </a:xfrm>
          <a:prstGeom prst="rect">
            <a:avLst/>
          </a:prstGeom>
        </p:spPr>
        <p:txBody>
          <a:bodyPr wrap="square">
            <a:spAutoFit/>
          </a:bodyPr>
          <a:lstStyle/>
          <a:p>
            <a:pPr algn="just" rtl="1">
              <a:lnSpc>
                <a:spcPct val="200000"/>
              </a:lnSpc>
            </a:pPr>
            <a:r>
              <a:rPr lang="fa-IR" sz="2400" dirty="0">
                <a:solidFill>
                  <a:schemeClr val="accent4">
                    <a:lumMod val="75000"/>
                  </a:schemeClr>
                </a:solidFill>
                <a:cs typeface="B Titr" panose="00000700000000000000" pitchFamily="2" charset="-78"/>
              </a:rPr>
              <a:t>تفاوت بین تبخیر از تشت و تبخیر-تعرق گیاه مرجع:</a:t>
            </a:r>
          </a:p>
          <a:p>
            <a:pPr marL="342900" indent="-342900" algn="just" rtl="1">
              <a:lnSpc>
                <a:spcPct val="200000"/>
              </a:lnSpc>
              <a:buFont typeface="Arial" panose="020B0604020202020204" pitchFamily="34" charset="0"/>
              <a:buChar char="•"/>
            </a:pPr>
            <a:r>
              <a:rPr lang="fa-IR" sz="2000" dirty="0">
                <a:cs typeface="B Titr" panose="00000700000000000000" pitchFamily="2" charset="-78"/>
              </a:rPr>
              <a:t>ميزان انعكاس تابش خورشيدي از سطح آب تشت كم عمق متفاوت از مقدار فرضي 0/23 است.</a:t>
            </a:r>
          </a:p>
          <a:p>
            <a:pPr marL="342900" indent="-342900" algn="just" rtl="1">
              <a:lnSpc>
                <a:spcPct val="200000"/>
              </a:lnSpc>
              <a:buFont typeface="Arial" panose="020B0604020202020204" pitchFamily="34" charset="0"/>
              <a:buChar char="•"/>
            </a:pPr>
            <a:r>
              <a:rPr lang="fa-IR" sz="2000" dirty="0">
                <a:cs typeface="B Titr" panose="00000700000000000000" pitchFamily="2" charset="-78"/>
              </a:rPr>
              <a:t>ذخيره گرما در تشت مي تواند قابل ملاحظه باشد و سبب افزايش معني دار تبخير در طول شب شود، در حالي كه اغلب گياهان، تنها، در طول روز داراي تعرق هستند. </a:t>
            </a:r>
          </a:p>
        </p:txBody>
      </p:sp>
      <p:sp>
        <p:nvSpPr>
          <p:cNvPr id="13" name="TextBox 12"/>
          <p:cNvSpPr txBox="1"/>
          <p:nvPr/>
        </p:nvSpPr>
        <p:spPr>
          <a:xfrm>
            <a:off x="2575775" y="1403795"/>
            <a:ext cx="8950817" cy="2862322"/>
          </a:xfrm>
          <a:prstGeom prst="rect">
            <a:avLst/>
          </a:prstGeom>
          <a:noFill/>
          <a:ln>
            <a:noFill/>
          </a:ln>
        </p:spPr>
        <p:txBody>
          <a:bodyPr wrap="square" rtlCol="0">
            <a:spAutoFit/>
          </a:bodyPr>
          <a:lstStyle/>
          <a:p>
            <a:pPr algn="r" rtl="1">
              <a:lnSpc>
                <a:spcPct val="150000"/>
              </a:lnSpc>
            </a:pPr>
            <a:r>
              <a:rPr lang="en-US" sz="2400" dirty="0">
                <a:cs typeface="B Titr" panose="00000700000000000000" pitchFamily="2" charset="-78"/>
              </a:rPr>
              <a:t>E</a:t>
            </a:r>
            <a:r>
              <a:rPr lang="fa-IR" sz="2000" dirty="0">
                <a:cs typeface="B Titr" panose="00000700000000000000" pitchFamily="2" charset="-78"/>
              </a:rPr>
              <a:t>: تبخیر از سطح آزاد آب (</a:t>
            </a:r>
            <a:r>
              <a:rPr lang="en-US" sz="2000" dirty="0">
                <a:cs typeface="B Titr" panose="00000700000000000000" pitchFamily="2" charset="-78"/>
              </a:rPr>
              <a:t>mm/day</a:t>
            </a:r>
            <a:r>
              <a:rPr lang="fa-IR" sz="2000" dirty="0">
                <a:cs typeface="B Titr" panose="00000700000000000000" pitchFamily="2" charset="-78"/>
              </a:rPr>
              <a:t>)</a:t>
            </a:r>
          </a:p>
          <a:p>
            <a:pPr algn="r" rtl="1">
              <a:lnSpc>
                <a:spcPct val="150000"/>
              </a:lnSpc>
            </a:pPr>
            <a:r>
              <a:rPr lang="en-US" sz="2400" dirty="0" smtClean="0">
                <a:cs typeface="B Titr" panose="00000700000000000000" pitchFamily="2" charset="-78"/>
              </a:rPr>
              <a:t>K</a:t>
            </a:r>
            <a:r>
              <a:rPr lang="en-US" sz="2400" baseline="-30000" dirty="0" smtClean="0">
                <a:cs typeface="B Titr" panose="00000700000000000000" pitchFamily="2" charset="-78"/>
              </a:rPr>
              <a:t>1</a:t>
            </a:r>
            <a:r>
              <a:rPr lang="fa-IR" sz="2000" dirty="0" smtClean="0">
                <a:cs typeface="B Titr" panose="00000700000000000000" pitchFamily="2" charset="-78"/>
              </a:rPr>
              <a:t>: ضریب (0/6-0/8)		</a:t>
            </a:r>
            <a:r>
              <a:rPr lang="en-US" sz="2400" dirty="0" err="1" smtClean="0">
                <a:cs typeface="B Titr" panose="00000700000000000000" pitchFamily="2" charset="-78"/>
              </a:rPr>
              <a:t>E</a:t>
            </a:r>
            <a:r>
              <a:rPr lang="en-US" sz="2400" baseline="-32000" dirty="0" err="1" smtClean="0">
                <a:cs typeface="B Titr" panose="00000700000000000000" pitchFamily="2" charset="-78"/>
              </a:rPr>
              <a:t>pan</a:t>
            </a:r>
            <a:r>
              <a:rPr lang="fa-IR" sz="2000" dirty="0" smtClean="0">
                <a:cs typeface="B Titr" panose="00000700000000000000" pitchFamily="2" charset="-78"/>
              </a:rPr>
              <a:t>: تبخیر از تشت</a:t>
            </a:r>
          </a:p>
          <a:p>
            <a:pPr algn="r" rtl="1">
              <a:lnSpc>
                <a:spcPct val="200000"/>
              </a:lnSpc>
            </a:pPr>
            <a:r>
              <a:rPr lang="fa-IR" sz="2400" dirty="0">
                <a:solidFill>
                  <a:schemeClr val="accent4">
                    <a:lumMod val="75000"/>
                  </a:schemeClr>
                </a:solidFill>
                <a:cs typeface="B Titr" panose="00000700000000000000" pitchFamily="2" charset="-78"/>
              </a:rPr>
              <a:t>محاسبه مقدار </a:t>
            </a:r>
            <a:r>
              <a:rPr lang="fa-IR" sz="2400" dirty="0" smtClean="0">
                <a:solidFill>
                  <a:schemeClr val="accent4">
                    <a:lumMod val="75000"/>
                  </a:schemeClr>
                </a:solidFill>
                <a:cs typeface="B Titr" panose="00000700000000000000" pitchFamily="2" charset="-78"/>
              </a:rPr>
              <a:t>تبخیر-تعرق مرجع</a:t>
            </a:r>
            <a:endParaRPr lang="en-US" sz="2400" dirty="0" smtClean="0">
              <a:solidFill>
                <a:schemeClr val="accent4">
                  <a:lumMod val="75000"/>
                </a:schemeClr>
              </a:solidFill>
              <a:cs typeface="B Titr" panose="00000700000000000000" pitchFamily="2" charset="-78"/>
            </a:endParaRPr>
          </a:p>
          <a:p>
            <a:pPr algn="r" rtl="1">
              <a:lnSpc>
                <a:spcPct val="150000"/>
              </a:lnSpc>
            </a:pPr>
            <a:r>
              <a:rPr lang="en-US" sz="2000" dirty="0" smtClean="0">
                <a:cs typeface="B Titr" panose="00000700000000000000" pitchFamily="2" charset="-78"/>
              </a:rPr>
              <a:t>ET</a:t>
            </a:r>
            <a:r>
              <a:rPr lang="en-US" sz="2000" baseline="-34000" dirty="0" smtClean="0">
                <a:cs typeface="B Titr" panose="00000700000000000000" pitchFamily="2" charset="-78"/>
              </a:rPr>
              <a:t>0</a:t>
            </a:r>
            <a:r>
              <a:rPr lang="fa-IR" sz="2000" dirty="0" smtClean="0">
                <a:cs typeface="B Titr" panose="00000700000000000000" pitchFamily="2" charset="-78"/>
              </a:rPr>
              <a:t>: تبخیر-تعرق مرجع (</a:t>
            </a:r>
            <a:r>
              <a:rPr lang="en-US" sz="2000" dirty="0">
                <a:cs typeface="B Titr" panose="00000700000000000000" pitchFamily="2" charset="-78"/>
              </a:rPr>
              <a:t>mm/day</a:t>
            </a:r>
            <a:r>
              <a:rPr lang="fa-IR" sz="2000" dirty="0">
                <a:cs typeface="B Titr" panose="00000700000000000000" pitchFamily="2" charset="-78"/>
              </a:rPr>
              <a:t>)</a:t>
            </a:r>
          </a:p>
          <a:p>
            <a:pPr algn="r" rtl="1">
              <a:lnSpc>
                <a:spcPct val="150000"/>
              </a:lnSpc>
            </a:pPr>
            <a:r>
              <a:rPr lang="en-US" sz="2000" dirty="0" smtClean="0">
                <a:cs typeface="B Titr" panose="00000700000000000000" pitchFamily="2" charset="-78"/>
              </a:rPr>
              <a:t>K</a:t>
            </a:r>
            <a:r>
              <a:rPr lang="en-US" sz="2000" baseline="-30000" dirty="0" smtClean="0">
                <a:cs typeface="B Titr" panose="00000700000000000000" pitchFamily="2" charset="-78"/>
              </a:rPr>
              <a:t>2</a:t>
            </a:r>
            <a:r>
              <a:rPr lang="fa-IR" sz="2000" dirty="0" smtClean="0">
                <a:cs typeface="B Titr" panose="00000700000000000000" pitchFamily="2" charset="-78"/>
              </a:rPr>
              <a:t>: </a:t>
            </a:r>
            <a:r>
              <a:rPr lang="fa-IR" sz="2000" dirty="0">
                <a:cs typeface="B Titr" panose="00000700000000000000" pitchFamily="2" charset="-78"/>
              </a:rPr>
              <a:t>ضریب </a:t>
            </a:r>
            <a:r>
              <a:rPr lang="fa-IR" sz="2000" dirty="0" smtClean="0">
                <a:cs typeface="B Titr" panose="00000700000000000000" pitchFamily="2" charset="-78"/>
              </a:rPr>
              <a:t>(0/65)</a:t>
            </a:r>
            <a:r>
              <a:rPr lang="fa-IR" sz="2000" dirty="0">
                <a:cs typeface="B Titr" panose="00000700000000000000" pitchFamily="2" charset="-78"/>
              </a:rPr>
              <a:t>		</a:t>
            </a:r>
            <a:r>
              <a:rPr lang="en-US" sz="2000" dirty="0" smtClean="0">
                <a:cs typeface="B Titr" panose="00000700000000000000" pitchFamily="2" charset="-78"/>
              </a:rPr>
              <a:t>E</a:t>
            </a:r>
            <a:r>
              <a:rPr lang="fa-IR" sz="2000" dirty="0" smtClean="0">
                <a:cs typeface="B Titr" panose="00000700000000000000" pitchFamily="2" charset="-78"/>
              </a:rPr>
              <a:t>: </a:t>
            </a:r>
            <a:r>
              <a:rPr lang="fa-IR" sz="2000" dirty="0">
                <a:cs typeface="B Titr" panose="00000700000000000000" pitchFamily="2" charset="-78"/>
              </a:rPr>
              <a:t>تبخیر از </a:t>
            </a:r>
            <a:r>
              <a:rPr lang="fa-IR" sz="2000" dirty="0" smtClean="0">
                <a:cs typeface="B Titr" panose="00000700000000000000" pitchFamily="2" charset="-78"/>
              </a:rPr>
              <a:t>سطح آزاد آب</a:t>
            </a:r>
            <a:endParaRPr lang="fa-IR" sz="2000" dirty="0">
              <a:cs typeface="B Titr" panose="00000700000000000000" pitchFamily="2" charset="-78"/>
            </a:endParaRPr>
          </a:p>
        </p:txBody>
      </p:sp>
      <p:sp>
        <p:nvSpPr>
          <p:cNvPr id="15" name="Rectangle 14"/>
          <p:cNvSpPr/>
          <p:nvPr/>
        </p:nvSpPr>
        <p:spPr>
          <a:xfrm>
            <a:off x="882416" y="3296620"/>
            <a:ext cx="1571264" cy="461665"/>
          </a:xfrm>
          <a:prstGeom prst="rect">
            <a:avLst/>
          </a:prstGeom>
        </p:spPr>
        <p:txBody>
          <a:bodyPr wrap="none">
            <a:spAutoFit/>
          </a:bodyPr>
          <a:lstStyle/>
          <a:p>
            <a:r>
              <a:rPr lang="en-US" sz="2400" b="1" dirty="0" smtClean="0"/>
              <a:t>ET</a:t>
            </a:r>
            <a:r>
              <a:rPr lang="en-US" sz="2400" b="1" baseline="-34000" dirty="0" smtClean="0"/>
              <a:t>0</a:t>
            </a:r>
            <a:r>
              <a:rPr lang="en-US" sz="2400" b="1" dirty="0" smtClean="0"/>
              <a:t>= K</a:t>
            </a:r>
            <a:r>
              <a:rPr lang="en-US" sz="2400" b="1" baseline="-32000" dirty="0" smtClean="0"/>
              <a:t>2</a:t>
            </a:r>
            <a:r>
              <a:rPr lang="en-US" sz="2400" b="1" dirty="0" smtClean="0"/>
              <a:t>*E</a:t>
            </a:r>
            <a:endParaRPr lang="en-US" sz="2400" b="1" baseline="-32000" dirty="0"/>
          </a:p>
        </p:txBody>
      </p:sp>
    </p:spTree>
    <p:extLst>
      <p:ext uri="{BB962C8B-B14F-4D97-AF65-F5344CB8AC3E}">
        <p14:creationId xmlns:p14="http://schemas.microsoft.com/office/powerpoint/2010/main" val="55207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indent="0" algn="just" rtl="1">
              <a:lnSpc>
                <a:spcPct val="200000"/>
              </a:lnSpc>
              <a:spcBef>
                <a:spcPts val="0"/>
              </a:spcBef>
              <a:buNone/>
              <a:defRPr/>
            </a:pPr>
            <a:r>
              <a:rPr lang="fa-IR" altLang="en-US" sz="2400" dirty="0">
                <a:cs typeface="B Titr" panose="00000700000000000000" pitchFamily="2" charset="-78"/>
              </a:rPr>
              <a:t>تبخیر تبدیل آب مایع را به بخار گویند که از </a:t>
            </a:r>
            <a:r>
              <a:rPr lang="fa-IR" altLang="en-US" sz="2400" dirty="0" smtClean="0">
                <a:cs typeface="B Titr" panose="00000700000000000000" pitchFamily="2" charset="-78"/>
              </a:rPr>
              <a:t>سطح </a:t>
            </a:r>
            <a:r>
              <a:rPr lang="fa-IR" altLang="en-US" sz="2400" dirty="0">
                <a:cs typeface="B Titr" panose="00000700000000000000" pitchFamily="2" charset="-78"/>
              </a:rPr>
              <a:t>آزاد </a:t>
            </a:r>
            <a:r>
              <a:rPr lang="fa-IR" altLang="en-US" sz="2400" dirty="0" smtClean="0">
                <a:cs typeface="B Titr" panose="00000700000000000000" pitchFamily="2" charset="-78"/>
              </a:rPr>
              <a:t>آب و سطح </a:t>
            </a:r>
            <a:r>
              <a:rPr lang="fa-IR" altLang="en-US" sz="2400" dirty="0">
                <a:cs typeface="B Titr" panose="00000700000000000000" pitchFamily="2" charset="-78"/>
              </a:rPr>
              <a:t>خاک </a:t>
            </a:r>
            <a:r>
              <a:rPr lang="fa-IR" altLang="en-US" sz="2400" dirty="0" smtClean="0">
                <a:cs typeface="B Titr" panose="00000700000000000000" pitchFamily="2" charset="-78"/>
              </a:rPr>
              <a:t>مرطوب صورت می گیرد .</a:t>
            </a:r>
          </a:p>
          <a:p>
            <a:pPr indent="0" algn="just" rtl="1">
              <a:lnSpc>
                <a:spcPct val="200000"/>
              </a:lnSpc>
              <a:spcBef>
                <a:spcPts val="0"/>
              </a:spcBef>
              <a:buNone/>
              <a:defRPr/>
            </a:pPr>
            <a:r>
              <a:rPr lang="fa-IR" altLang="en-US" sz="2400" dirty="0" smtClean="0">
                <a:cs typeface="B Titr" panose="00000700000000000000" pitchFamily="2" charset="-78"/>
              </a:rPr>
              <a:t>در </a:t>
            </a:r>
            <a:r>
              <a:rPr lang="fa-IR" altLang="en-US" sz="2400" dirty="0">
                <a:cs typeface="B Titr" panose="00000700000000000000" pitchFamily="2" charset="-78"/>
              </a:rPr>
              <a:t>بین پارامترهای سیکل هیدرولوژی اندازه گیری تبخیر واقعی مشکل ترین آنهاست. </a:t>
            </a:r>
          </a:p>
          <a:p>
            <a:pPr indent="0" algn="just" rtl="1">
              <a:lnSpc>
                <a:spcPct val="200000"/>
              </a:lnSpc>
              <a:spcBef>
                <a:spcPts val="0"/>
              </a:spcBef>
              <a:buNone/>
              <a:defRPr/>
            </a:pPr>
            <a:r>
              <a:rPr lang="fa-IR" altLang="en-US" sz="2400" dirty="0">
                <a:cs typeface="B Titr" panose="00000700000000000000" pitchFamily="2" charset="-78"/>
              </a:rPr>
              <a:t>تلفات </a:t>
            </a:r>
            <a:r>
              <a:rPr lang="fa-IR" altLang="en-US" sz="2400" dirty="0" smtClean="0">
                <a:cs typeface="B Titr" panose="00000700000000000000" pitchFamily="2" charset="-78"/>
              </a:rPr>
              <a:t>تبخیر در </a:t>
            </a:r>
            <a:r>
              <a:rPr lang="fa-IR" altLang="en-US" sz="2400" dirty="0">
                <a:cs typeface="B Titr" panose="00000700000000000000" pitchFamily="2" charset="-78"/>
              </a:rPr>
              <a:t>آب و هوای معتدل مرطوب سالانه در حدود 600 میلیمتر از سطح آبهای آزاد و 450 میلیمتر از سطح خاک می </a:t>
            </a:r>
            <a:r>
              <a:rPr lang="fa-IR" altLang="en-US" sz="2400" dirty="0" smtClean="0">
                <a:cs typeface="B Titr" panose="00000700000000000000" pitchFamily="2" charset="-78"/>
              </a:rPr>
              <a:t>باشد. </a:t>
            </a:r>
          </a:p>
          <a:p>
            <a:pPr indent="0" algn="just" rtl="1">
              <a:lnSpc>
                <a:spcPct val="200000"/>
              </a:lnSpc>
              <a:spcBef>
                <a:spcPts val="0"/>
              </a:spcBef>
              <a:buNone/>
              <a:defRPr/>
            </a:pPr>
            <a:r>
              <a:rPr lang="fa-IR" altLang="en-US" sz="2400" dirty="0" smtClean="0">
                <a:cs typeface="B Titr" panose="00000700000000000000" pitchFamily="2" charset="-78"/>
              </a:rPr>
              <a:t>و </a:t>
            </a:r>
            <a:r>
              <a:rPr lang="fa-IR" altLang="en-US" sz="2400" dirty="0">
                <a:cs typeface="B Titr" panose="00000700000000000000" pitchFamily="2" charset="-78"/>
              </a:rPr>
              <a:t>در آب و هوای خشک برابر 2000 میلیمتر از سطح آبهای آزاد و 100 میلیمتر از سطح خاک است</a:t>
            </a:r>
            <a:r>
              <a:rPr lang="fa-IR" altLang="en-US" sz="2400" dirty="0" smtClean="0">
                <a:cs typeface="B Titr" panose="00000700000000000000" pitchFamily="2" charset="-78"/>
              </a:rPr>
              <a:t>.</a:t>
            </a:r>
          </a:p>
          <a:p>
            <a:pPr marL="0" indent="0" algn="just" rtl="1">
              <a:lnSpc>
                <a:spcPct val="200000"/>
              </a:lnSpc>
              <a:spcBef>
                <a:spcPts val="0"/>
              </a:spcBef>
              <a:buNone/>
            </a:pPr>
            <a:endParaRPr lang="en-US" dirty="0">
              <a:cs typeface="B Titr" panose="00000700000000000000" pitchFamily="2" charset="-78"/>
            </a:endParaRPr>
          </a:p>
        </p:txBody>
      </p:sp>
      <p:sp>
        <p:nvSpPr>
          <p:cNvPr id="3" name="Title 2"/>
          <p:cNvSpPr>
            <a:spLocks noGrp="1"/>
          </p:cNvSpPr>
          <p:nvPr>
            <p:ph type="title"/>
          </p:nvPr>
        </p:nvSpPr>
        <p:spPr/>
        <p:txBody>
          <a:bodyPr>
            <a:normAutofit/>
          </a:bodyPr>
          <a:lstStyle/>
          <a:p>
            <a:pPr algn="r" rtl="1"/>
            <a:r>
              <a:rPr lang="fa-IR" sz="4000" dirty="0">
                <a:solidFill>
                  <a:srgbClr val="7030A0"/>
                </a:solidFill>
                <a:latin typeface="+mn-lt"/>
                <a:ea typeface="+mn-ea"/>
                <a:cs typeface="B Titr" panose="00000700000000000000" pitchFamily="2" charset="-78"/>
              </a:rPr>
              <a:t>تبخیر</a:t>
            </a:r>
            <a:endParaRPr lang="en-US" sz="4000" dirty="0">
              <a:solidFill>
                <a:srgbClr val="7030A0"/>
              </a:solidFill>
              <a:latin typeface="+mn-lt"/>
              <a:ea typeface="+mn-ea"/>
              <a:cs typeface="B Titr" panose="00000700000000000000" pitchFamily="2" charset="-78"/>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4" y="770706"/>
            <a:ext cx="11416937" cy="5816977"/>
          </a:xfrm>
          <a:prstGeom prst="rect">
            <a:avLst/>
          </a:prstGeom>
          <a:noFill/>
          <a:ln>
            <a:noFill/>
          </a:ln>
        </p:spPr>
        <p:txBody>
          <a:bodyPr wrap="square" rtlCol="0">
            <a:spAutoFit/>
          </a:bodyPr>
          <a:lstStyle/>
          <a:p>
            <a:pPr algn="r" rtl="1">
              <a:lnSpc>
                <a:spcPct val="150000"/>
              </a:lnSpc>
            </a:pPr>
            <a:r>
              <a:rPr lang="fa-IR" sz="2800" dirty="0" smtClean="0">
                <a:solidFill>
                  <a:srgbClr val="7030A0"/>
                </a:solidFill>
                <a:cs typeface="B Titr" panose="00000700000000000000" pitchFamily="2" charset="-78"/>
              </a:rPr>
              <a:t>مثال:</a:t>
            </a:r>
          </a:p>
          <a:p>
            <a:pPr algn="r" rtl="1">
              <a:lnSpc>
                <a:spcPct val="150000"/>
              </a:lnSpc>
            </a:pPr>
            <a:r>
              <a:rPr lang="fa-IR" sz="2400" dirty="0" smtClean="0">
                <a:cs typeface="B Titr" panose="00000700000000000000" pitchFamily="2" charset="-78"/>
              </a:rPr>
              <a:t>مقدار تبخیر از تشت کلاس </a:t>
            </a:r>
            <a:r>
              <a:rPr lang="en-US" sz="2400" dirty="0" smtClean="0">
                <a:cs typeface="B Titr" panose="00000700000000000000" pitchFamily="2" charset="-78"/>
              </a:rPr>
              <a:t>A</a:t>
            </a:r>
            <a:r>
              <a:rPr lang="fa-IR" sz="2400" dirty="0" smtClean="0">
                <a:cs typeface="B Titr" panose="00000700000000000000" pitchFamily="2" charset="-78"/>
              </a:rPr>
              <a:t> در ماه مهر در یک منطقه به طور متوسط 6/5 میلیمتر در روز است. برای یک دریاچه کوچک که سطح آب در آن طی این ماه 7 هکتار می باشد مقدار تلفات تبخیر چقدر است؟</a:t>
            </a:r>
          </a:p>
          <a:p>
            <a:pPr algn="r" rtl="1">
              <a:lnSpc>
                <a:spcPct val="150000"/>
              </a:lnSpc>
            </a:pPr>
            <a:r>
              <a:rPr lang="en-US" sz="2400" dirty="0" smtClean="0">
                <a:cs typeface="B Titr" panose="00000700000000000000" pitchFamily="2" charset="-78"/>
              </a:rPr>
              <a:t>K=0.73</a:t>
            </a:r>
            <a:endParaRPr lang="fa-IR" sz="2400" dirty="0" smtClean="0">
              <a:cs typeface="B Titr" panose="00000700000000000000" pitchFamily="2" charset="-78"/>
            </a:endParaRPr>
          </a:p>
          <a:p>
            <a:pPr algn="r" rtl="1">
              <a:lnSpc>
                <a:spcPct val="150000"/>
              </a:lnSpc>
            </a:pPr>
            <a:r>
              <a:rPr lang="fa-IR" sz="2800" dirty="0" smtClean="0">
                <a:solidFill>
                  <a:srgbClr val="7030A0"/>
                </a:solidFill>
                <a:cs typeface="B Titr" panose="00000700000000000000" pitchFamily="2" charset="-78"/>
              </a:rPr>
              <a:t>حل:</a:t>
            </a:r>
          </a:p>
          <a:p>
            <a:pPr algn="l">
              <a:lnSpc>
                <a:spcPct val="150000"/>
              </a:lnSpc>
            </a:pPr>
            <a:r>
              <a:rPr lang="en-US" sz="2400" b="1" dirty="0" err="1" smtClean="0">
                <a:cs typeface="B Titr" panose="00000700000000000000" pitchFamily="2" charset="-78"/>
              </a:rPr>
              <a:t>Epan</a:t>
            </a:r>
            <a:r>
              <a:rPr lang="en-US" sz="2400" b="1" dirty="0" smtClean="0">
                <a:cs typeface="B Titr" panose="00000700000000000000" pitchFamily="2" charset="-78"/>
              </a:rPr>
              <a:t> = 6.5 mm/day</a:t>
            </a:r>
          </a:p>
          <a:p>
            <a:pPr algn="l">
              <a:lnSpc>
                <a:spcPct val="150000"/>
              </a:lnSpc>
            </a:pPr>
            <a:r>
              <a:rPr lang="en-US" sz="2400" b="1" dirty="0" smtClean="0">
                <a:cs typeface="B Titr" panose="00000700000000000000" pitchFamily="2" charset="-78"/>
              </a:rPr>
              <a:t>K=0.73</a:t>
            </a:r>
          </a:p>
          <a:p>
            <a:pPr algn="l">
              <a:lnSpc>
                <a:spcPct val="150000"/>
              </a:lnSpc>
            </a:pPr>
            <a:r>
              <a:rPr lang="en-US" sz="2400" b="1" dirty="0" smtClean="0">
                <a:cs typeface="B Titr" panose="00000700000000000000" pitchFamily="2" charset="-78"/>
              </a:rPr>
              <a:t>E = K * </a:t>
            </a:r>
            <a:r>
              <a:rPr lang="en-US" sz="2400" b="1" dirty="0" err="1" smtClean="0">
                <a:cs typeface="B Titr" panose="00000700000000000000" pitchFamily="2" charset="-78"/>
              </a:rPr>
              <a:t>Epan</a:t>
            </a:r>
            <a:r>
              <a:rPr lang="en-US" sz="2400" b="1" dirty="0" smtClean="0">
                <a:cs typeface="B Titr" panose="00000700000000000000" pitchFamily="2" charset="-78"/>
              </a:rPr>
              <a:t> = 0.73 * 6.5 = 4.74 mm/day</a:t>
            </a:r>
          </a:p>
          <a:p>
            <a:pPr algn="l">
              <a:lnSpc>
                <a:spcPct val="150000"/>
              </a:lnSpc>
            </a:pPr>
            <a:r>
              <a:rPr lang="en-US" sz="2400" b="1" dirty="0" smtClean="0">
                <a:cs typeface="B Titr" panose="00000700000000000000" pitchFamily="2" charset="-78"/>
              </a:rPr>
              <a:t>E= 4.74 * 30 = 142.2 mm/month</a:t>
            </a:r>
          </a:p>
          <a:p>
            <a:pPr algn="l">
              <a:lnSpc>
                <a:spcPct val="150000"/>
              </a:lnSpc>
            </a:pPr>
            <a:r>
              <a:rPr lang="en-US" sz="2400" b="1" dirty="0" smtClean="0">
                <a:cs typeface="B Titr" panose="00000700000000000000" pitchFamily="2" charset="-78"/>
              </a:rPr>
              <a:t>E = (</a:t>
            </a:r>
            <a:r>
              <a:rPr lang="en-US" sz="2400" b="1" dirty="0" smtClean="0">
                <a:cs typeface="B Titr" panose="00000700000000000000" pitchFamily="2" charset="-78"/>
              </a:rPr>
              <a:t>142.2/1000m/month)(</a:t>
            </a:r>
            <a:r>
              <a:rPr lang="en-US" sz="2400" b="1" dirty="0" smtClean="0">
                <a:cs typeface="B Titr" panose="00000700000000000000" pitchFamily="2" charset="-78"/>
              </a:rPr>
              <a:t>70000 m</a:t>
            </a:r>
            <a:r>
              <a:rPr lang="en-US" sz="2400" b="1" baseline="30000" dirty="0" smtClean="0">
                <a:cs typeface="B Titr" panose="00000700000000000000" pitchFamily="2" charset="-78"/>
              </a:rPr>
              <a:t>2</a:t>
            </a:r>
            <a:r>
              <a:rPr lang="en-US" sz="2400" b="1" dirty="0" smtClean="0">
                <a:cs typeface="B Titr" panose="00000700000000000000" pitchFamily="2" charset="-78"/>
              </a:rPr>
              <a:t>) = 9954 </a:t>
            </a:r>
            <a:r>
              <a:rPr lang="en-US" sz="2400" b="1" dirty="0" smtClean="0">
                <a:cs typeface="B Titr" panose="00000700000000000000" pitchFamily="2" charset="-78"/>
              </a:rPr>
              <a:t>m</a:t>
            </a:r>
            <a:r>
              <a:rPr lang="en-US" sz="2400" b="1" baseline="30000" dirty="0" smtClean="0">
                <a:cs typeface="B Titr" panose="00000700000000000000" pitchFamily="2" charset="-78"/>
              </a:rPr>
              <a:t>3</a:t>
            </a:r>
            <a:r>
              <a:rPr lang="en-US" sz="2400" b="1" dirty="0" smtClean="0">
                <a:cs typeface="B Titr" panose="00000700000000000000" pitchFamily="2" charset="-78"/>
              </a:rPr>
              <a:t>/month</a:t>
            </a:r>
            <a:endParaRPr lang="en-US" sz="2400" b="1" baseline="30000" dirty="0" smtClean="0">
              <a:cs typeface="B Titr" panose="00000700000000000000" pitchFamily="2" charset="-78"/>
            </a:endParaRPr>
          </a:p>
        </p:txBody>
      </p:sp>
    </p:spTree>
    <p:extLst>
      <p:ext uri="{BB962C8B-B14F-4D97-AF65-F5344CB8AC3E}">
        <p14:creationId xmlns:p14="http://schemas.microsoft.com/office/powerpoint/2010/main" val="99415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8" dur="500"/>
                                        <p:tgtEl>
                                          <p:spTgt spid="2">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1" dur="500"/>
                                        <p:tgtEl>
                                          <p:spTgt spid="2">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4" dur="500"/>
                                        <p:tgtEl>
                                          <p:spTgt spid="2">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7" dur="500"/>
                                        <p:tgtEl>
                                          <p:spTgt spid="2">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0" dur="500"/>
                                        <p:tgtEl>
                                          <p:spTgt spid="2">
                                            <p:txEl>
                                              <p:pRg st="7" end="7"/>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012" y="647027"/>
            <a:ext cx="11001078" cy="5538620"/>
          </a:xfrm>
          <a:prstGeom prst="rect">
            <a:avLst/>
          </a:prstGeom>
        </p:spPr>
        <p:txBody>
          <a:bodyPr wrap="square">
            <a:spAutoFit/>
          </a:bodyPr>
          <a:lstStyle/>
          <a:p>
            <a:pPr algn="r" rtl="1">
              <a:lnSpc>
                <a:spcPct val="200000"/>
              </a:lnSpc>
            </a:pPr>
            <a:r>
              <a:rPr lang="fa-IR" sz="2800" dirty="0" smtClean="0">
                <a:solidFill>
                  <a:schemeClr val="accent4">
                    <a:lumMod val="75000"/>
                  </a:schemeClr>
                </a:solidFill>
                <a:cs typeface="B Titr" panose="00000700000000000000" pitchFamily="2" charset="-78"/>
              </a:rPr>
              <a:t>لایسیمتر</a:t>
            </a:r>
          </a:p>
          <a:p>
            <a:pPr algn="just" rtl="1">
              <a:lnSpc>
                <a:spcPct val="200000"/>
              </a:lnSpc>
            </a:pPr>
            <a:r>
              <a:rPr lang="fa-IR" sz="2400" dirty="0">
                <a:cs typeface="B Titr" panose="00000700000000000000" pitchFamily="2" charset="-78"/>
              </a:rPr>
              <a:t>اين‌ روش‌ </a:t>
            </a:r>
            <a:r>
              <a:rPr lang="fa-IR" sz="2400" dirty="0" smtClean="0">
                <a:cs typeface="B Titr" panose="00000700000000000000" pitchFamily="2" charset="-78"/>
              </a:rPr>
              <a:t>دقيقترين‌ </a:t>
            </a:r>
            <a:r>
              <a:rPr lang="fa-IR" sz="2400" dirty="0">
                <a:cs typeface="B Titr" panose="00000700000000000000" pitchFamily="2" charset="-78"/>
              </a:rPr>
              <a:t>روش‌ اندازه‌ گيري‌ مستقيم‌ تبخير و تعرق‌ گياهان‌ است‌. </a:t>
            </a:r>
          </a:p>
          <a:p>
            <a:pPr algn="just" rtl="1">
              <a:lnSpc>
                <a:spcPct val="200000"/>
              </a:lnSpc>
            </a:pPr>
            <a:r>
              <a:rPr lang="fa-IR" sz="2400" dirty="0" smtClean="0">
                <a:cs typeface="B Titr" panose="00000700000000000000" pitchFamily="2" charset="-78"/>
              </a:rPr>
              <a:t>لايسيمتر يا جعبه‌ كشت‌ وسيله‌ اي‌ است‌ كه‌ قسمتي‌ از خاك‌ مزرعه‌ را دربر گرفته‌ و به‌ استثناء سقف‌ بقية‌ ديواره‌ هاي‌ آن‌ بسته‌ مي‌ باشد. بنابراين‌ از اين جعبه‌ كشت‌، آب‌ داده‌ شده‌ نمي‌ تواند در جهت‌ افقي‌ يا عمودي‌ به‌ خاك‌ اطراف‌ خود نفوذ نمايد. پس‌ مي‌ توان‌ گقت‌ لايسيمتر در حكم‌ مخزني‌ از خاك‌ با حجم‌ ثابت‌ است‌ و ميزان‌ آب‌ ورودي‌ و خروجي‌ آن‌ و همچنين‌ ظرفيت‌ نگهداري‌ خاك ‌داخل‌ آن‌ كاملاً مشخص‌ مي‌ باشد. </a:t>
            </a:r>
            <a:endParaRPr lang="fa-IR" sz="2400" dirty="0">
              <a:cs typeface="B Titr" panose="00000700000000000000" pitchFamily="2" charset="-78"/>
            </a:endParaRPr>
          </a:p>
        </p:txBody>
      </p:sp>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مستقیم 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Tree>
    <p:extLst>
      <p:ext uri="{BB962C8B-B14F-4D97-AF65-F5344CB8AC3E}">
        <p14:creationId xmlns:p14="http://schemas.microsoft.com/office/powerpoint/2010/main" val="349619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012" y="647027"/>
            <a:ext cx="11001078" cy="4647426"/>
          </a:xfrm>
          <a:prstGeom prst="rect">
            <a:avLst/>
          </a:prstGeom>
        </p:spPr>
        <p:txBody>
          <a:bodyPr wrap="square">
            <a:spAutoFit/>
          </a:bodyPr>
          <a:lstStyle/>
          <a:p>
            <a:pPr algn="r" rtl="1">
              <a:lnSpc>
                <a:spcPct val="200000"/>
              </a:lnSpc>
            </a:pPr>
            <a:r>
              <a:rPr lang="fa-IR" sz="2800" dirty="0" smtClean="0">
                <a:solidFill>
                  <a:schemeClr val="accent4">
                    <a:lumMod val="75000"/>
                  </a:schemeClr>
                </a:solidFill>
                <a:cs typeface="B Titr" panose="00000700000000000000" pitchFamily="2" charset="-78"/>
              </a:rPr>
              <a:t>لایسیمتر</a:t>
            </a:r>
          </a:p>
          <a:p>
            <a:pPr algn="just" rtl="1">
              <a:lnSpc>
                <a:spcPct val="200000"/>
              </a:lnSpc>
            </a:pPr>
            <a:r>
              <a:rPr lang="fa-IR" sz="2400" dirty="0" smtClean="0">
                <a:cs typeface="B Titr" panose="00000700000000000000" pitchFamily="2" charset="-78"/>
              </a:rPr>
              <a:t>انواع لایسیمتر:</a:t>
            </a:r>
            <a:endParaRPr lang="fa-IR" sz="2400" dirty="0">
              <a:cs typeface="B Titr" panose="00000700000000000000" pitchFamily="2" charset="-78"/>
            </a:endParaRPr>
          </a:p>
          <a:p>
            <a:pPr algn="just" rtl="1">
              <a:lnSpc>
                <a:spcPct val="200000"/>
              </a:lnSpc>
            </a:pPr>
            <a:r>
              <a:rPr lang="fa-IR" sz="2400" dirty="0">
                <a:cs typeface="B Titr" panose="00000700000000000000" pitchFamily="2" charset="-78"/>
              </a:rPr>
              <a:t>1- لایسیمتر وزنی</a:t>
            </a:r>
          </a:p>
          <a:p>
            <a:pPr algn="just" rtl="1">
              <a:lnSpc>
                <a:spcPct val="200000"/>
              </a:lnSpc>
            </a:pPr>
            <a:r>
              <a:rPr lang="fa-IR" sz="2400" dirty="0">
                <a:cs typeface="B Titr" panose="00000700000000000000" pitchFamily="2" charset="-78"/>
              </a:rPr>
              <a:t>2- لایسیمتر زهکشدار</a:t>
            </a:r>
          </a:p>
          <a:p>
            <a:pPr algn="just" rtl="1">
              <a:lnSpc>
                <a:spcPct val="200000"/>
              </a:lnSpc>
            </a:pPr>
            <a:r>
              <a:rPr lang="fa-IR" sz="2400" dirty="0" smtClean="0">
                <a:cs typeface="B Titr" panose="00000700000000000000" pitchFamily="2" charset="-78"/>
              </a:rPr>
              <a:t>لایسیمتر </a:t>
            </a:r>
            <a:r>
              <a:rPr lang="fa-IR" sz="2400" dirty="0">
                <a:cs typeface="B Titr" panose="00000700000000000000" pitchFamily="2" charset="-78"/>
              </a:rPr>
              <a:t>وزنی دقیق ترین </a:t>
            </a:r>
            <a:r>
              <a:rPr lang="fa-IR" sz="2400" dirty="0" smtClean="0">
                <a:cs typeface="B Titr" panose="00000700000000000000" pitchFamily="2" charset="-78"/>
              </a:rPr>
              <a:t>ولی </a:t>
            </a:r>
            <a:r>
              <a:rPr lang="fa-IR" sz="2400" dirty="0">
                <a:cs typeface="B Titr" panose="00000700000000000000" pitchFamily="2" charset="-78"/>
              </a:rPr>
              <a:t>از نظر هزینه تأسیس و نگهداری پر هزینه ترین  است. </a:t>
            </a:r>
            <a:endParaRPr lang="fa-IR" sz="2400" dirty="0" smtClean="0">
              <a:cs typeface="B Titr" panose="00000700000000000000" pitchFamily="2" charset="-78"/>
            </a:endParaRPr>
          </a:p>
          <a:p>
            <a:pPr algn="just" rtl="1">
              <a:lnSpc>
                <a:spcPct val="200000"/>
              </a:lnSpc>
            </a:pPr>
            <a:r>
              <a:rPr lang="fa-IR" sz="2400" dirty="0" smtClean="0">
                <a:cs typeface="B Titr" panose="00000700000000000000" pitchFamily="2" charset="-78"/>
              </a:rPr>
              <a:t>لایسیمتر </a:t>
            </a:r>
            <a:r>
              <a:rPr lang="fa-IR" sz="2400" dirty="0">
                <a:cs typeface="B Titr" panose="00000700000000000000" pitchFamily="2" charset="-78"/>
              </a:rPr>
              <a:t>زهکشدار کم هزینه ترین آنهاست </a:t>
            </a:r>
            <a:r>
              <a:rPr lang="fa-IR" sz="2400" dirty="0" smtClean="0">
                <a:cs typeface="B Titr" panose="00000700000000000000" pitchFamily="2" charset="-78"/>
              </a:rPr>
              <a:t>و </a:t>
            </a:r>
            <a:r>
              <a:rPr lang="fa-IR" sz="2400" dirty="0">
                <a:cs typeface="B Titr" panose="00000700000000000000" pitchFamily="2" charset="-78"/>
              </a:rPr>
              <a:t>معمول تر است.</a:t>
            </a:r>
          </a:p>
        </p:txBody>
      </p:sp>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مستقیم 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Tree>
    <p:extLst>
      <p:ext uri="{BB962C8B-B14F-4D97-AF65-F5344CB8AC3E}">
        <p14:creationId xmlns:p14="http://schemas.microsoft.com/office/powerpoint/2010/main" val="296301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94" y="1094091"/>
            <a:ext cx="5964819" cy="3908212"/>
          </a:xfrm>
          <a:prstGeom prst="rect">
            <a:avLst/>
          </a:prstGeom>
        </p:spPr>
      </p:pic>
      <p:pic>
        <p:nvPicPr>
          <p:cNvPr id="4" name="Picture 3"/>
          <p:cNvPicPr>
            <a:picLocks noChangeAspect="1"/>
          </p:cNvPicPr>
          <p:nvPr/>
        </p:nvPicPr>
        <p:blipFill rotWithShape="1">
          <a:blip r:embed="rId3"/>
          <a:srcRect l="5659" r="6221" b="5100"/>
          <a:stretch/>
        </p:blipFill>
        <p:spPr>
          <a:xfrm>
            <a:off x="6016414" y="2447365"/>
            <a:ext cx="6097991" cy="4378037"/>
          </a:xfrm>
          <a:prstGeom prst="rect">
            <a:avLst/>
          </a:prstGeom>
        </p:spPr>
      </p:pic>
      <p:sp>
        <p:nvSpPr>
          <p:cNvPr id="5" name="Rectangle 4"/>
          <p:cNvSpPr/>
          <p:nvPr/>
        </p:nvSpPr>
        <p:spPr>
          <a:xfrm>
            <a:off x="632012" y="647027"/>
            <a:ext cx="11001078" cy="846386"/>
          </a:xfrm>
          <a:prstGeom prst="rect">
            <a:avLst/>
          </a:prstGeom>
        </p:spPr>
        <p:txBody>
          <a:bodyPr wrap="square">
            <a:spAutoFit/>
          </a:bodyPr>
          <a:lstStyle/>
          <a:p>
            <a:pPr algn="r" rtl="1">
              <a:lnSpc>
                <a:spcPct val="200000"/>
              </a:lnSpc>
            </a:pPr>
            <a:r>
              <a:rPr lang="fa-IR" sz="2800" dirty="0" smtClean="0">
                <a:solidFill>
                  <a:schemeClr val="accent4">
                    <a:lumMod val="75000"/>
                  </a:schemeClr>
                </a:solidFill>
                <a:cs typeface="B Titr" panose="00000700000000000000" pitchFamily="2" charset="-78"/>
              </a:rPr>
              <a:t>لایسیمتر</a:t>
            </a:r>
          </a:p>
        </p:txBody>
      </p:sp>
      <p:grpSp>
        <p:nvGrpSpPr>
          <p:cNvPr id="6" name="Group 32"/>
          <p:cNvGrpSpPr>
            <a:grpSpLocks/>
          </p:cNvGrpSpPr>
          <p:nvPr/>
        </p:nvGrpSpPr>
        <p:grpSpPr bwMode="auto">
          <a:xfrm>
            <a:off x="2351088" y="164905"/>
            <a:ext cx="7489825" cy="704850"/>
            <a:chOff x="1728" y="1920"/>
            <a:chExt cx="3264" cy="866"/>
          </a:xfrm>
        </p:grpSpPr>
        <p:sp>
          <p:nvSpPr>
            <p:cNvPr id="7"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8"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9"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مستقیم 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Tree>
    <p:extLst>
      <p:ext uri="{BB962C8B-B14F-4D97-AF65-F5344CB8AC3E}">
        <p14:creationId xmlns:p14="http://schemas.microsoft.com/office/powerpoint/2010/main" val="80864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مستقیم 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graphicFrame>
        <p:nvGraphicFramePr>
          <p:cNvPr id="8" name="Object 33"/>
          <p:cNvGraphicFramePr>
            <a:graphicFrameLocks noChangeAspect="1"/>
          </p:cNvGraphicFramePr>
          <p:nvPr>
            <p:extLst>
              <p:ext uri="{D42A27DB-BD31-4B8C-83A1-F6EECF244321}">
                <p14:modId xmlns:p14="http://schemas.microsoft.com/office/powerpoint/2010/main" val="836584762"/>
              </p:ext>
            </p:extLst>
          </p:nvPr>
        </p:nvGraphicFramePr>
        <p:xfrm>
          <a:off x="1044392" y="1753530"/>
          <a:ext cx="5035550" cy="1047750"/>
        </p:xfrm>
        <a:graphic>
          <a:graphicData uri="http://schemas.openxmlformats.org/presentationml/2006/ole">
            <mc:AlternateContent xmlns:mc="http://schemas.openxmlformats.org/markup-compatibility/2006">
              <mc:Choice xmlns:v="urn:schemas-microsoft-com:vml" Requires="v">
                <p:oleObj spid="_x0000_s2089" name="Equation" r:id="rId3" imgW="2197100" imgH="457200" progId="Equation.DSMT4">
                  <p:embed/>
                </p:oleObj>
              </mc:Choice>
              <mc:Fallback>
                <p:oleObj name="Equation" r:id="rId3" imgW="21971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392" y="1753530"/>
                        <a:ext cx="5035550" cy="1047750"/>
                      </a:xfrm>
                      <a:prstGeom prst="rect">
                        <a:avLst/>
                      </a:prstGeom>
                      <a:solidFill>
                        <a:schemeClr val="bg1"/>
                      </a:solidFill>
                      <a:ln w="9525">
                        <a:solidFill>
                          <a:schemeClr val="bg1"/>
                        </a:solidFill>
                        <a:miter lim="800000"/>
                        <a:headEnd/>
                        <a:tailEnd/>
                      </a:ln>
                    </p:spPr>
                  </p:pic>
                </p:oleObj>
              </mc:Fallback>
            </mc:AlternateContent>
          </a:graphicData>
        </a:graphic>
      </p:graphicFrame>
      <p:sp>
        <p:nvSpPr>
          <p:cNvPr id="9" name="Rectangle 8" descr="Cork"/>
          <p:cNvSpPr>
            <a:spLocks noChangeArrowheads="1"/>
          </p:cNvSpPr>
          <p:nvPr/>
        </p:nvSpPr>
        <p:spPr bwMode="auto">
          <a:xfrm>
            <a:off x="717181" y="4065490"/>
            <a:ext cx="5486400" cy="2514600"/>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endParaRPr lang="en-US" altLang="en-US"/>
          </a:p>
        </p:txBody>
      </p:sp>
      <p:sp>
        <p:nvSpPr>
          <p:cNvPr id="10" name="Rectangle 9"/>
          <p:cNvSpPr>
            <a:spLocks noChangeArrowheads="1"/>
          </p:cNvSpPr>
          <p:nvPr/>
        </p:nvSpPr>
        <p:spPr bwMode="auto">
          <a:xfrm>
            <a:off x="1694334" y="3913090"/>
            <a:ext cx="3581400" cy="2057400"/>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endParaRPr lang="en-US" altLang="en-US"/>
          </a:p>
        </p:txBody>
      </p:sp>
      <p:sp>
        <p:nvSpPr>
          <p:cNvPr id="11" name="Line 10"/>
          <p:cNvSpPr>
            <a:spLocks noChangeShapeType="1"/>
          </p:cNvSpPr>
          <p:nvPr/>
        </p:nvSpPr>
        <p:spPr bwMode="auto">
          <a:xfrm>
            <a:off x="2761134" y="3455890"/>
            <a:ext cx="0" cy="7620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1"/>
          <p:cNvSpPr>
            <a:spLocks noChangeShapeType="1"/>
          </p:cNvSpPr>
          <p:nvPr/>
        </p:nvSpPr>
        <p:spPr bwMode="auto">
          <a:xfrm>
            <a:off x="4437534" y="3455890"/>
            <a:ext cx="0" cy="7620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2"/>
          <p:cNvSpPr>
            <a:spLocks noChangeShapeType="1"/>
          </p:cNvSpPr>
          <p:nvPr/>
        </p:nvSpPr>
        <p:spPr bwMode="auto">
          <a:xfrm flipV="1">
            <a:off x="3523134" y="3455890"/>
            <a:ext cx="0" cy="7620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3"/>
          <p:cNvSpPr>
            <a:spLocks noChangeShapeType="1"/>
          </p:cNvSpPr>
          <p:nvPr/>
        </p:nvSpPr>
        <p:spPr bwMode="auto">
          <a:xfrm flipV="1">
            <a:off x="2456334" y="5437090"/>
            <a:ext cx="0" cy="7620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4"/>
          <p:cNvSpPr>
            <a:spLocks noChangeShapeType="1"/>
          </p:cNvSpPr>
          <p:nvPr/>
        </p:nvSpPr>
        <p:spPr bwMode="auto">
          <a:xfrm>
            <a:off x="3446934" y="5437090"/>
            <a:ext cx="0" cy="7620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6"/>
          <p:cNvSpPr>
            <a:spLocks noChangeShapeType="1"/>
          </p:cNvSpPr>
          <p:nvPr/>
        </p:nvSpPr>
        <p:spPr bwMode="auto">
          <a:xfrm>
            <a:off x="1237134" y="4979890"/>
            <a:ext cx="7620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7"/>
          <p:cNvSpPr>
            <a:spLocks noChangeShapeType="1"/>
          </p:cNvSpPr>
          <p:nvPr/>
        </p:nvSpPr>
        <p:spPr bwMode="auto">
          <a:xfrm>
            <a:off x="4894734" y="4979890"/>
            <a:ext cx="76200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8"/>
          <p:cNvSpPr>
            <a:spLocks noChangeShapeType="1"/>
          </p:cNvSpPr>
          <p:nvPr/>
        </p:nvSpPr>
        <p:spPr bwMode="auto">
          <a:xfrm>
            <a:off x="4894734" y="3989290"/>
            <a:ext cx="76200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9"/>
          <p:cNvSpPr>
            <a:spLocks noChangeShapeType="1"/>
          </p:cNvSpPr>
          <p:nvPr/>
        </p:nvSpPr>
        <p:spPr bwMode="auto">
          <a:xfrm>
            <a:off x="1160934" y="3989290"/>
            <a:ext cx="7620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1"/>
          <p:cNvSpPr>
            <a:spLocks noChangeShapeType="1"/>
          </p:cNvSpPr>
          <p:nvPr/>
        </p:nvSpPr>
        <p:spPr bwMode="auto">
          <a:xfrm>
            <a:off x="932334" y="4065490"/>
            <a:ext cx="0" cy="1905000"/>
          </a:xfrm>
          <a:prstGeom prst="line">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2"/>
          <p:cNvSpPr>
            <a:spLocks noChangeArrowheads="1"/>
          </p:cNvSpPr>
          <p:nvPr/>
        </p:nvSpPr>
        <p:spPr bwMode="auto">
          <a:xfrm>
            <a:off x="2532534" y="2998690"/>
            <a:ext cx="228600" cy="304800"/>
          </a:xfrm>
          <a:prstGeom prst="rect">
            <a:avLst/>
          </a:prstGeom>
          <a:solidFill>
            <a:schemeClr val="bg1"/>
          </a:solid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a:latin typeface="Times New Roman" panose="02020603050405020304" pitchFamily="18" charset="0"/>
                <a:cs typeface="Times New Roman" panose="02020603050405020304" pitchFamily="18" charset="0"/>
              </a:rPr>
              <a:t>I</a:t>
            </a:r>
          </a:p>
        </p:txBody>
      </p:sp>
      <p:sp>
        <p:nvSpPr>
          <p:cNvPr id="22" name="Rectangle 23"/>
          <p:cNvSpPr>
            <a:spLocks noChangeArrowheads="1"/>
          </p:cNvSpPr>
          <p:nvPr/>
        </p:nvSpPr>
        <p:spPr bwMode="auto">
          <a:xfrm>
            <a:off x="4285134" y="3074890"/>
            <a:ext cx="228600" cy="304800"/>
          </a:xfrm>
          <a:prstGeom prst="rect">
            <a:avLst/>
          </a:prstGeom>
          <a:solidFill>
            <a:schemeClr val="bg1"/>
          </a:solid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a:latin typeface="Times New Roman" panose="02020603050405020304" pitchFamily="18" charset="0"/>
                <a:cs typeface="Times New Roman" panose="02020603050405020304" pitchFamily="18" charset="0"/>
              </a:rPr>
              <a:t>P</a:t>
            </a:r>
          </a:p>
        </p:txBody>
      </p:sp>
      <p:sp>
        <p:nvSpPr>
          <p:cNvPr id="23" name="Rectangle 24"/>
          <p:cNvSpPr>
            <a:spLocks noChangeArrowheads="1"/>
          </p:cNvSpPr>
          <p:nvPr/>
        </p:nvSpPr>
        <p:spPr bwMode="auto">
          <a:xfrm>
            <a:off x="5656734" y="4827490"/>
            <a:ext cx="304800" cy="228600"/>
          </a:xfrm>
          <a:prstGeom prst="rect">
            <a:avLst/>
          </a:prstGeom>
          <a:solidFill>
            <a:schemeClr val="bg1"/>
          </a:solid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a:latin typeface="Times New Roman" panose="02020603050405020304" pitchFamily="18" charset="0"/>
                <a:cs typeface="Times New Roman" panose="02020603050405020304" pitchFamily="18" charset="0"/>
              </a:rPr>
              <a:t>Lo</a:t>
            </a:r>
          </a:p>
        </p:txBody>
      </p:sp>
      <p:sp>
        <p:nvSpPr>
          <p:cNvPr id="24" name="Rectangle 25"/>
          <p:cNvSpPr>
            <a:spLocks noChangeArrowheads="1"/>
          </p:cNvSpPr>
          <p:nvPr/>
        </p:nvSpPr>
        <p:spPr bwMode="auto">
          <a:xfrm>
            <a:off x="1160934" y="3532090"/>
            <a:ext cx="381000" cy="381000"/>
          </a:xfrm>
          <a:prstGeom prst="rect">
            <a:avLst/>
          </a:prstGeom>
          <a:solidFill>
            <a:schemeClr val="bg1"/>
          </a:solid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dirty="0">
                <a:latin typeface="Times New Roman" panose="02020603050405020304" pitchFamily="18" charset="0"/>
                <a:cs typeface="Times New Roman" panose="02020603050405020304" pitchFamily="18" charset="0"/>
              </a:rPr>
              <a:t>SFI</a:t>
            </a:r>
          </a:p>
        </p:txBody>
      </p:sp>
      <p:sp>
        <p:nvSpPr>
          <p:cNvPr id="25" name="Rectangle 26"/>
          <p:cNvSpPr>
            <a:spLocks noChangeArrowheads="1"/>
          </p:cNvSpPr>
          <p:nvPr/>
        </p:nvSpPr>
        <p:spPr bwMode="auto">
          <a:xfrm>
            <a:off x="1237134" y="4522690"/>
            <a:ext cx="304800" cy="304800"/>
          </a:xfrm>
          <a:prstGeom prst="rect">
            <a:avLst/>
          </a:prstGeom>
          <a:solidFill>
            <a:schemeClr val="bg1"/>
          </a:solid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a:latin typeface="Times New Roman" panose="02020603050405020304" pitchFamily="18" charset="0"/>
                <a:cs typeface="Times New Roman" panose="02020603050405020304" pitchFamily="18" charset="0"/>
              </a:rPr>
              <a:t>LI</a:t>
            </a:r>
          </a:p>
        </p:txBody>
      </p:sp>
      <p:sp>
        <p:nvSpPr>
          <p:cNvPr id="26" name="Rectangle 27"/>
          <p:cNvSpPr>
            <a:spLocks noChangeArrowheads="1"/>
          </p:cNvSpPr>
          <p:nvPr/>
        </p:nvSpPr>
        <p:spPr bwMode="auto">
          <a:xfrm>
            <a:off x="2532534" y="6122890"/>
            <a:ext cx="457200" cy="304800"/>
          </a:xfrm>
          <a:prstGeom prst="rect">
            <a:avLst/>
          </a:prstGeom>
          <a:solidFill>
            <a:schemeClr val="bg1"/>
          </a:solid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a:latin typeface="Times New Roman" panose="02020603050405020304" pitchFamily="18" charset="0"/>
                <a:cs typeface="Times New Roman" panose="02020603050405020304" pitchFamily="18" charset="0"/>
              </a:rPr>
              <a:t>GW</a:t>
            </a:r>
          </a:p>
        </p:txBody>
      </p:sp>
      <p:sp>
        <p:nvSpPr>
          <p:cNvPr id="27" name="Rectangle 28"/>
          <p:cNvSpPr>
            <a:spLocks noChangeArrowheads="1"/>
          </p:cNvSpPr>
          <p:nvPr/>
        </p:nvSpPr>
        <p:spPr bwMode="auto">
          <a:xfrm>
            <a:off x="3446934" y="3074890"/>
            <a:ext cx="304800" cy="304800"/>
          </a:xfrm>
          <a:prstGeom prst="rect">
            <a:avLst/>
          </a:prstGeom>
          <a:solidFill>
            <a:schemeClr val="bg1"/>
          </a:solid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a:latin typeface="Times New Roman" panose="02020603050405020304" pitchFamily="18" charset="0"/>
                <a:cs typeface="Times New Roman" panose="02020603050405020304" pitchFamily="18" charset="0"/>
              </a:rPr>
              <a:t>ET</a:t>
            </a:r>
          </a:p>
        </p:txBody>
      </p:sp>
      <p:sp>
        <p:nvSpPr>
          <p:cNvPr id="28" name="Rectangle 29"/>
          <p:cNvSpPr>
            <a:spLocks noChangeArrowheads="1"/>
          </p:cNvSpPr>
          <p:nvPr/>
        </p:nvSpPr>
        <p:spPr bwMode="auto">
          <a:xfrm>
            <a:off x="5504334" y="3532090"/>
            <a:ext cx="381000" cy="304800"/>
          </a:xfrm>
          <a:prstGeom prst="rect">
            <a:avLst/>
          </a:prstGeom>
          <a:solidFill>
            <a:schemeClr val="bg1"/>
          </a:solid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a:latin typeface="Times New Roman" panose="02020603050405020304" pitchFamily="18" charset="0"/>
                <a:cs typeface="Times New Roman" panose="02020603050405020304" pitchFamily="18" charset="0"/>
              </a:rPr>
              <a:t>RO</a:t>
            </a:r>
          </a:p>
        </p:txBody>
      </p:sp>
      <p:sp>
        <p:nvSpPr>
          <p:cNvPr id="29" name="Rectangle 31"/>
          <p:cNvSpPr>
            <a:spLocks noChangeArrowheads="1"/>
          </p:cNvSpPr>
          <p:nvPr/>
        </p:nvSpPr>
        <p:spPr bwMode="auto">
          <a:xfrm>
            <a:off x="3599334" y="6122890"/>
            <a:ext cx="381000" cy="304800"/>
          </a:xfrm>
          <a:prstGeom prst="rect">
            <a:avLst/>
          </a:prstGeom>
          <a:solidFill>
            <a:schemeClr val="bg1"/>
          </a:solid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a:latin typeface="Times New Roman" panose="02020603050405020304" pitchFamily="18" charset="0"/>
                <a:cs typeface="Times New Roman" panose="02020603050405020304" pitchFamily="18" charset="0"/>
              </a:rPr>
              <a:t>DP</a:t>
            </a:r>
          </a:p>
        </p:txBody>
      </p:sp>
      <p:sp>
        <p:nvSpPr>
          <p:cNvPr id="30" name="Rectangle 32"/>
          <p:cNvSpPr>
            <a:spLocks noChangeArrowheads="1"/>
          </p:cNvSpPr>
          <p:nvPr/>
        </p:nvSpPr>
        <p:spPr bwMode="auto">
          <a:xfrm>
            <a:off x="627534" y="4827490"/>
            <a:ext cx="228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a:latin typeface="Times New Roman" panose="02020603050405020304" pitchFamily="18" charset="0"/>
                <a:cs typeface="Times New Roman" panose="02020603050405020304" pitchFamily="18" charset="0"/>
              </a:rPr>
              <a:t>D</a:t>
            </a:r>
          </a:p>
        </p:txBody>
      </p:sp>
      <p:sp>
        <p:nvSpPr>
          <p:cNvPr id="31" name="Rectangle 41"/>
          <p:cNvSpPr>
            <a:spLocks noChangeArrowheads="1"/>
          </p:cNvSpPr>
          <p:nvPr/>
        </p:nvSpPr>
        <p:spPr bwMode="auto">
          <a:xfrm>
            <a:off x="192747" y="1102592"/>
            <a:ext cx="1967746" cy="461865"/>
          </a:xfrm>
          <a:prstGeom prst="rect">
            <a:avLst/>
          </a:prstGeom>
          <a:no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fa-IR" altLang="en-US" b="1" dirty="0"/>
              <a:t>در بازه زمانی مشخص</a:t>
            </a:r>
            <a:endParaRPr lang="en-US" altLang="en-US" b="1" dirty="0"/>
          </a:p>
        </p:txBody>
      </p:sp>
      <p:sp>
        <p:nvSpPr>
          <p:cNvPr id="32" name="Tree"/>
          <p:cNvSpPr>
            <a:spLocks noEditPoints="1" noChangeArrowheads="1"/>
          </p:cNvSpPr>
          <p:nvPr/>
        </p:nvSpPr>
        <p:spPr bwMode="auto">
          <a:xfrm>
            <a:off x="1770534" y="2998690"/>
            <a:ext cx="869950" cy="1073150"/>
          </a:xfrm>
          <a:custGeom>
            <a:avLst/>
            <a:gdLst>
              <a:gd name="T0" fmla="*/ 434975 w 21600"/>
              <a:gd name="T1" fmla="*/ 0 h 21600"/>
              <a:gd name="T2" fmla="*/ 248540 w 21600"/>
              <a:gd name="T3" fmla="*/ 313002 h 21600"/>
              <a:gd name="T4" fmla="*/ 124290 w 21600"/>
              <a:gd name="T5" fmla="*/ 626004 h 21600"/>
              <a:gd name="T6" fmla="*/ 0 w 21600"/>
              <a:gd name="T7" fmla="*/ 939006 h 21600"/>
              <a:gd name="T8" fmla="*/ 621410 w 21600"/>
              <a:gd name="T9" fmla="*/ 313002 h 21600"/>
              <a:gd name="T10" fmla="*/ 745660 w 21600"/>
              <a:gd name="T11" fmla="*/ 626004 h 21600"/>
              <a:gd name="T12" fmla="*/ 869950 w 21600"/>
              <a:gd name="T13" fmla="*/ 93900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4" name="Rectangle 2"/>
          <p:cNvSpPr>
            <a:spLocks noChangeArrowheads="1"/>
          </p:cNvSpPr>
          <p:nvPr/>
        </p:nvSpPr>
        <p:spPr bwMode="auto">
          <a:xfrm>
            <a:off x="8471647" y="915757"/>
            <a:ext cx="3585788" cy="1118241"/>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algn="just" rtl="1" eaLnBrk="1" hangingPunct="1">
              <a:lnSpc>
                <a:spcPct val="150000"/>
              </a:lnSpc>
              <a:buClr>
                <a:srgbClr val="660033"/>
              </a:buClr>
              <a:buFont typeface="WingDings" panose="05000000000000000000" pitchFamily="2" charset="2"/>
              <a:buNone/>
            </a:pPr>
            <a:r>
              <a:rPr lang="fa-IR" altLang="en-US" b="1" dirty="0">
                <a:cs typeface="B Titr" panose="00000700000000000000" pitchFamily="2" charset="-78"/>
              </a:rPr>
              <a:t>تعيين تبخير و تعرق با استفاده از </a:t>
            </a:r>
            <a:endParaRPr lang="fa-IR" altLang="en-US" b="1" dirty="0" smtClean="0">
              <a:cs typeface="B Titr" panose="00000700000000000000" pitchFamily="2" charset="-78"/>
            </a:endParaRPr>
          </a:p>
          <a:p>
            <a:pPr algn="just" rtl="1" eaLnBrk="1" hangingPunct="1">
              <a:lnSpc>
                <a:spcPct val="150000"/>
              </a:lnSpc>
              <a:buClr>
                <a:srgbClr val="660033"/>
              </a:buClr>
              <a:buFont typeface="WingDings" panose="05000000000000000000" pitchFamily="2" charset="2"/>
              <a:buNone/>
            </a:pPr>
            <a:r>
              <a:rPr lang="fa-IR" altLang="en-US" b="1" dirty="0" smtClean="0">
                <a:cs typeface="B Titr" panose="00000700000000000000" pitchFamily="2" charset="-78"/>
              </a:rPr>
              <a:t>بيلان آب در </a:t>
            </a:r>
            <a:r>
              <a:rPr lang="fa-IR" altLang="en-US" b="1" dirty="0">
                <a:cs typeface="B Titr" panose="00000700000000000000" pitchFamily="2" charset="-78"/>
              </a:rPr>
              <a:t>يک حجم کنترل شده خاک </a:t>
            </a:r>
            <a:endParaRPr lang="en-US" altLang="en-US" b="1" dirty="0">
              <a:cs typeface="B Titr" panose="00000700000000000000" pitchFamily="2" charset="-78"/>
            </a:endParaRPr>
          </a:p>
        </p:txBody>
      </p:sp>
      <p:sp>
        <p:nvSpPr>
          <p:cNvPr id="35" name="Rectangle 34"/>
          <p:cNvSpPr/>
          <p:nvPr/>
        </p:nvSpPr>
        <p:spPr>
          <a:xfrm>
            <a:off x="2160493" y="1078302"/>
            <a:ext cx="5737469" cy="461665"/>
          </a:xfrm>
          <a:prstGeom prst="rect">
            <a:avLst/>
          </a:prstGeom>
        </p:spPr>
        <p:txBody>
          <a:bodyPr wrap="none">
            <a:spAutoFit/>
          </a:bodyPr>
          <a:lstStyle/>
          <a:p>
            <a:pPr algn="ctr"/>
            <a:r>
              <a:rPr lang="fa-IR" altLang="en-US" sz="2400" b="1" dirty="0">
                <a:latin typeface="Times New Roman" panose="02020603050405020304" pitchFamily="18" charset="0"/>
                <a:cs typeface="Times New Roman" panose="02020603050405020304" pitchFamily="18" charset="0"/>
              </a:rPr>
              <a:t>Δ</a:t>
            </a:r>
            <a:r>
              <a:rPr lang="en-US" altLang="en-US" sz="2400" b="1" dirty="0">
                <a:latin typeface="Times New Roman" panose="02020603050405020304" pitchFamily="18" charset="0"/>
                <a:cs typeface="Times New Roman" panose="02020603050405020304" pitchFamily="18" charset="0"/>
              </a:rPr>
              <a:t>S = input flow – output </a:t>
            </a:r>
            <a:r>
              <a:rPr lang="en-US" altLang="en-US" sz="2400" b="1" dirty="0" smtClean="0">
                <a:latin typeface="Times New Roman" panose="02020603050405020304" pitchFamily="18" charset="0"/>
                <a:cs typeface="Times New Roman" panose="02020603050405020304" pitchFamily="18" charset="0"/>
              </a:rPr>
              <a:t>flow=</a:t>
            </a:r>
            <a:r>
              <a:rPr lang="en-US" altLang="en-US" sz="2400" b="1" dirty="0" err="1" smtClean="0">
                <a:latin typeface="Times New Roman" panose="02020603050405020304" pitchFamily="18" charset="0"/>
                <a:cs typeface="Times New Roman" panose="02020603050405020304" pitchFamily="18" charset="0"/>
              </a:rPr>
              <a:t>D</a:t>
            </a:r>
            <a:r>
              <a:rPr lang="en-US" altLang="en-US" sz="2400" b="1" baseline="-25000" dirty="0" err="1" smtClean="0">
                <a:latin typeface="Times New Roman" panose="02020603050405020304" pitchFamily="18" charset="0"/>
                <a:cs typeface="Times New Roman" panose="02020603050405020304" pitchFamily="18" charset="0"/>
              </a:rPr>
              <a:t>rz</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t>
            </a:r>
            <a:r>
              <a:rPr lang="el-GR" altLang="en-US" sz="2400" b="1" dirty="0">
                <a:latin typeface="Times New Roman" panose="02020603050405020304" pitchFamily="18" charset="0"/>
                <a:cs typeface="Times New Roman" panose="02020603050405020304" pitchFamily="18" charset="0"/>
              </a:rPr>
              <a:t>θ</a:t>
            </a:r>
            <a:r>
              <a:rPr lang="en-US" altLang="en-US" sz="2400" b="1" baseline="-25000" dirty="0">
                <a:latin typeface="Times New Roman" panose="02020603050405020304" pitchFamily="18" charset="0"/>
                <a:cs typeface="Times New Roman" panose="02020603050405020304" pitchFamily="18" charset="0"/>
              </a:rPr>
              <a:t>f</a:t>
            </a:r>
            <a:r>
              <a:rPr lang="en-US" altLang="en-US" sz="2400" b="1" dirty="0">
                <a:latin typeface="Times New Roman" panose="02020603050405020304" pitchFamily="18" charset="0"/>
                <a:cs typeface="Times New Roman" panose="02020603050405020304" pitchFamily="18" charset="0"/>
              </a:rPr>
              <a:t> – </a:t>
            </a:r>
            <a:r>
              <a:rPr lang="el-GR" altLang="en-US" sz="2400" b="1" dirty="0">
                <a:latin typeface="Times New Roman" panose="02020603050405020304" pitchFamily="18" charset="0"/>
                <a:cs typeface="Times New Roman" panose="02020603050405020304" pitchFamily="18" charset="0"/>
              </a:rPr>
              <a:t>θ</a:t>
            </a:r>
            <a:r>
              <a:rPr lang="en-US" altLang="en-US" sz="2400" b="1" baseline="-25000" dirty="0" err="1">
                <a:latin typeface="Times New Roman" panose="02020603050405020304" pitchFamily="18" charset="0"/>
                <a:cs typeface="Times New Roman" panose="02020603050405020304" pitchFamily="18" charset="0"/>
              </a:rPr>
              <a:t>i</a:t>
            </a:r>
            <a:r>
              <a:rPr lang="en-US" altLang="en-US" sz="2400" b="1" dirty="0">
                <a:latin typeface="Times New Roman" panose="02020603050405020304" pitchFamily="18" charset="0"/>
                <a:cs typeface="Times New Roman" panose="02020603050405020304" pitchFamily="18" charset="0"/>
              </a:rPr>
              <a:t>)</a:t>
            </a:r>
          </a:p>
        </p:txBody>
      </p:sp>
      <p:sp>
        <p:nvSpPr>
          <p:cNvPr id="33" name="Rectangle 32"/>
          <p:cNvSpPr/>
          <p:nvPr/>
        </p:nvSpPr>
        <p:spPr>
          <a:xfrm>
            <a:off x="6391840" y="2072750"/>
            <a:ext cx="5683617" cy="4708981"/>
          </a:xfrm>
          <a:prstGeom prst="rect">
            <a:avLst/>
          </a:prstGeom>
        </p:spPr>
        <p:txBody>
          <a:bodyPr wrap="square">
            <a:spAutoFit/>
          </a:bodyPr>
          <a:lstStyle/>
          <a:p>
            <a:pPr algn="just" rtl="1">
              <a:lnSpc>
                <a:spcPct val="150000"/>
              </a:lnSpc>
            </a:pPr>
            <a:r>
              <a:rPr lang="el-GR" sz="2000" b="1" dirty="0" smtClean="0">
                <a:cs typeface="B Titr" panose="00000700000000000000" pitchFamily="2" charset="-78"/>
              </a:rPr>
              <a:t>Δ</a:t>
            </a:r>
            <a:r>
              <a:rPr lang="en-US" sz="2000" b="1" dirty="0" smtClean="0">
                <a:cs typeface="B Titr" panose="00000700000000000000" pitchFamily="2" charset="-78"/>
              </a:rPr>
              <a:t>S</a:t>
            </a:r>
            <a:r>
              <a:rPr lang="en-US" sz="2000" dirty="0" smtClean="0">
                <a:cs typeface="B Titr" panose="00000700000000000000" pitchFamily="2" charset="-78"/>
              </a:rPr>
              <a:t> </a:t>
            </a:r>
            <a:r>
              <a:rPr lang="fa-IR" sz="2000" dirty="0" smtClean="0">
                <a:cs typeface="B Titr" panose="00000700000000000000" pitchFamily="2" charset="-78"/>
              </a:rPr>
              <a:t>=تغییر </a:t>
            </a:r>
            <a:r>
              <a:rPr lang="fa-IR" sz="2000" dirty="0">
                <a:cs typeface="B Titr" panose="00000700000000000000" pitchFamily="2" charset="-78"/>
              </a:rPr>
              <a:t>رطوبت در حجم کنترل شده خاک طی دوره زمانی مشخص(</a:t>
            </a:r>
            <a:r>
              <a:rPr lang="en-US" sz="2000" dirty="0" smtClean="0">
                <a:cs typeface="B Titr" panose="00000700000000000000" pitchFamily="2" charset="-78"/>
              </a:rPr>
              <a:t>cm</a:t>
            </a:r>
            <a:r>
              <a:rPr lang="fa-IR" sz="2000" dirty="0" smtClean="0">
                <a:cs typeface="B Titr" panose="00000700000000000000" pitchFamily="2" charset="-78"/>
              </a:rPr>
              <a:t>)</a:t>
            </a:r>
          </a:p>
          <a:p>
            <a:pPr algn="just" rtl="1">
              <a:lnSpc>
                <a:spcPct val="150000"/>
              </a:lnSpc>
            </a:pPr>
            <a:r>
              <a:rPr lang="en-US" sz="2000" dirty="0" err="1" smtClean="0">
                <a:cs typeface="B Titr" panose="00000700000000000000" pitchFamily="2" charset="-78"/>
              </a:rPr>
              <a:t>D</a:t>
            </a:r>
            <a:r>
              <a:rPr lang="en-US" sz="2000" baseline="-25000" dirty="0" err="1" smtClean="0">
                <a:cs typeface="B Titr" panose="00000700000000000000" pitchFamily="2" charset="-78"/>
              </a:rPr>
              <a:t>rz</a:t>
            </a:r>
            <a:r>
              <a:rPr lang="fa-IR" sz="2000" dirty="0">
                <a:cs typeface="B Titr" panose="00000700000000000000" pitchFamily="2" charset="-78"/>
              </a:rPr>
              <a:t> </a:t>
            </a:r>
            <a:r>
              <a:rPr lang="fa-IR" sz="2000" dirty="0" smtClean="0">
                <a:cs typeface="B Titr" panose="00000700000000000000" pitchFamily="2" charset="-78"/>
              </a:rPr>
              <a:t>=</a:t>
            </a:r>
            <a:r>
              <a:rPr lang="en-US" sz="2000" dirty="0" smtClean="0">
                <a:cs typeface="B Titr" panose="00000700000000000000" pitchFamily="2" charset="-78"/>
              </a:rPr>
              <a:t> </a:t>
            </a:r>
            <a:r>
              <a:rPr lang="fa-IR" sz="2000" dirty="0">
                <a:cs typeface="B Titr" panose="00000700000000000000" pitchFamily="2" charset="-78"/>
              </a:rPr>
              <a:t>عمق توسعه ریشه ها(</a:t>
            </a:r>
            <a:r>
              <a:rPr lang="en-US" sz="2000" dirty="0" smtClean="0">
                <a:cs typeface="B Titr" panose="00000700000000000000" pitchFamily="2" charset="-78"/>
              </a:rPr>
              <a:t>cm) </a:t>
            </a:r>
            <a:r>
              <a:rPr lang="fa-IR" sz="2000" dirty="0" smtClean="0">
                <a:cs typeface="B Titr" panose="00000700000000000000" pitchFamily="2" charset="-78"/>
              </a:rPr>
              <a:t>)</a:t>
            </a:r>
            <a:endParaRPr lang="en-US" sz="2000" dirty="0">
              <a:cs typeface="B Titr" panose="00000700000000000000" pitchFamily="2" charset="-78"/>
            </a:endParaRPr>
          </a:p>
          <a:p>
            <a:pPr algn="just" rtl="1">
              <a:lnSpc>
                <a:spcPct val="150000"/>
              </a:lnSpc>
            </a:pPr>
            <a:r>
              <a:rPr lang="el-GR" sz="2000" dirty="0" smtClean="0">
                <a:cs typeface="B Titr" panose="00000700000000000000" pitchFamily="2" charset="-78"/>
              </a:rPr>
              <a:t>Θ</a:t>
            </a:r>
            <a:r>
              <a:rPr lang="en-US" sz="2000" dirty="0" err="1" smtClean="0">
                <a:cs typeface="B Titr" panose="00000700000000000000" pitchFamily="2" charset="-78"/>
              </a:rPr>
              <a:t>i</a:t>
            </a:r>
            <a:r>
              <a:rPr lang="fa-IR" sz="2000" dirty="0" smtClean="0">
                <a:cs typeface="B Titr" panose="00000700000000000000" pitchFamily="2" charset="-78"/>
              </a:rPr>
              <a:t> =</a:t>
            </a:r>
            <a:r>
              <a:rPr lang="en-US" sz="2000" dirty="0" smtClean="0">
                <a:cs typeface="B Titr" panose="00000700000000000000" pitchFamily="2" charset="-78"/>
              </a:rPr>
              <a:t> </a:t>
            </a:r>
            <a:r>
              <a:rPr lang="fa-IR" sz="2000" dirty="0">
                <a:cs typeface="B Titr" panose="00000700000000000000" pitchFamily="2" charset="-78"/>
              </a:rPr>
              <a:t>رطوبت حجمی خاک در شروع دوره مورد </a:t>
            </a:r>
            <a:r>
              <a:rPr lang="fa-IR" sz="2000" dirty="0" smtClean="0">
                <a:cs typeface="B Titr" panose="00000700000000000000" pitchFamily="2" charset="-78"/>
              </a:rPr>
              <a:t>نظر</a:t>
            </a:r>
            <a:endParaRPr lang="en-US" sz="2000" dirty="0">
              <a:cs typeface="B Titr" panose="00000700000000000000" pitchFamily="2" charset="-78"/>
            </a:endParaRPr>
          </a:p>
          <a:p>
            <a:pPr algn="just" rtl="1">
              <a:lnSpc>
                <a:spcPct val="150000"/>
              </a:lnSpc>
            </a:pPr>
            <a:r>
              <a:rPr lang="el-GR" sz="2000" dirty="0" smtClean="0">
                <a:cs typeface="B Titr" panose="00000700000000000000" pitchFamily="2" charset="-78"/>
              </a:rPr>
              <a:t>Θ</a:t>
            </a:r>
            <a:r>
              <a:rPr lang="en-US" sz="2000" dirty="0" smtClean="0">
                <a:cs typeface="B Titr" panose="00000700000000000000" pitchFamily="2" charset="-78"/>
              </a:rPr>
              <a:t>f</a:t>
            </a:r>
            <a:r>
              <a:rPr lang="fa-IR" sz="2000" dirty="0" smtClean="0">
                <a:cs typeface="B Titr" panose="00000700000000000000" pitchFamily="2" charset="-78"/>
              </a:rPr>
              <a:t> =</a:t>
            </a:r>
            <a:r>
              <a:rPr lang="en-US" sz="2000" dirty="0" smtClean="0">
                <a:cs typeface="B Titr" panose="00000700000000000000" pitchFamily="2" charset="-78"/>
              </a:rPr>
              <a:t> </a:t>
            </a:r>
            <a:r>
              <a:rPr lang="fa-IR" sz="2000" dirty="0">
                <a:cs typeface="B Titr" panose="00000700000000000000" pitchFamily="2" charset="-78"/>
              </a:rPr>
              <a:t>رطوبت حجمی خاک در انتهای دوره مورد </a:t>
            </a:r>
            <a:r>
              <a:rPr lang="fa-IR" sz="2000" dirty="0" smtClean="0">
                <a:cs typeface="B Titr" panose="00000700000000000000" pitchFamily="2" charset="-78"/>
              </a:rPr>
              <a:t>نظر</a:t>
            </a:r>
          </a:p>
          <a:p>
            <a:pPr algn="just" rtl="1">
              <a:lnSpc>
                <a:spcPct val="150000"/>
              </a:lnSpc>
            </a:pPr>
            <a:r>
              <a:rPr lang="en-US" sz="2000" dirty="0" smtClean="0">
                <a:cs typeface="B Titr" panose="00000700000000000000" pitchFamily="2" charset="-78"/>
              </a:rPr>
              <a:t>I</a:t>
            </a:r>
            <a:r>
              <a:rPr lang="fa-IR" sz="2000" dirty="0" smtClean="0">
                <a:cs typeface="B Titr" panose="00000700000000000000" pitchFamily="2" charset="-78"/>
              </a:rPr>
              <a:t> = آبیاری		</a:t>
            </a:r>
            <a:r>
              <a:rPr lang="en-US" sz="2000" dirty="0" smtClean="0">
                <a:cs typeface="B Titr" panose="00000700000000000000" pitchFamily="2" charset="-78"/>
              </a:rPr>
              <a:t>P</a:t>
            </a:r>
            <a:r>
              <a:rPr lang="fa-IR" sz="2000" dirty="0" smtClean="0">
                <a:cs typeface="B Titr" panose="00000700000000000000" pitchFamily="2" charset="-78"/>
              </a:rPr>
              <a:t>= بارندگی</a:t>
            </a:r>
          </a:p>
          <a:p>
            <a:pPr algn="just" rtl="1">
              <a:lnSpc>
                <a:spcPct val="150000"/>
              </a:lnSpc>
            </a:pPr>
            <a:r>
              <a:rPr lang="en-US" sz="2000" dirty="0" smtClean="0">
                <a:cs typeface="B Titr" panose="00000700000000000000" pitchFamily="2" charset="-78"/>
              </a:rPr>
              <a:t>SFI</a:t>
            </a:r>
            <a:r>
              <a:rPr lang="fa-IR" sz="2000" dirty="0" smtClean="0">
                <a:cs typeface="B Titr" panose="00000700000000000000" pitchFamily="2" charset="-78"/>
              </a:rPr>
              <a:t> = جریان سطحی ورودی	</a:t>
            </a:r>
            <a:r>
              <a:rPr lang="en-US" sz="2000" dirty="0" smtClean="0">
                <a:cs typeface="B Titr" panose="00000700000000000000" pitchFamily="2" charset="-78"/>
              </a:rPr>
              <a:t>LI</a:t>
            </a:r>
            <a:r>
              <a:rPr lang="fa-IR" sz="2000" dirty="0" smtClean="0">
                <a:cs typeface="B Titr" panose="00000700000000000000" pitchFamily="2" charset="-78"/>
              </a:rPr>
              <a:t>= جریان زیرسطحی ورودی</a:t>
            </a:r>
          </a:p>
          <a:p>
            <a:pPr algn="just" rtl="1">
              <a:lnSpc>
                <a:spcPct val="150000"/>
              </a:lnSpc>
            </a:pPr>
            <a:r>
              <a:rPr lang="en-US" sz="2000" dirty="0" smtClean="0">
                <a:cs typeface="B Titr" panose="00000700000000000000" pitchFamily="2" charset="-78"/>
              </a:rPr>
              <a:t>GW</a:t>
            </a:r>
            <a:r>
              <a:rPr lang="fa-IR" sz="2000" dirty="0" smtClean="0">
                <a:cs typeface="B Titr" panose="00000700000000000000" pitchFamily="2" charset="-78"/>
              </a:rPr>
              <a:t>= جریان آب زیرزمینی ورودی</a:t>
            </a:r>
          </a:p>
          <a:p>
            <a:pPr algn="just" rtl="1">
              <a:lnSpc>
                <a:spcPct val="150000"/>
              </a:lnSpc>
            </a:pPr>
            <a:r>
              <a:rPr lang="en-US" sz="2000" dirty="0" smtClean="0">
                <a:cs typeface="B Titr" panose="00000700000000000000" pitchFamily="2" charset="-78"/>
              </a:rPr>
              <a:t>ET</a:t>
            </a:r>
            <a:r>
              <a:rPr lang="fa-IR" sz="2000" dirty="0" smtClean="0">
                <a:cs typeface="B Titr" panose="00000700000000000000" pitchFamily="2" charset="-78"/>
              </a:rPr>
              <a:t>= تبخیر-تعرق	</a:t>
            </a:r>
            <a:r>
              <a:rPr lang="en-US" sz="2000" dirty="0" smtClean="0">
                <a:cs typeface="B Titr" panose="00000700000000000000" pitchFamily="2" charset="-78"/>
              </a:rPr>
              <a:t>LO</a:t>
            </a:r>
            <a:r>
              <a:rPr lang="fa-IR" sz="2000" dirty="0" smtClean="0">
                <a:cs typeface="B Titr" panose="00000700000000000000" pitchFamily="2" charset="-78"/>
              </a:rPr>
              <a:t>= جریان زیرسطحی خروجی</a:t>
            </a:r>
          </a:p>
          <a:p>
            <a:pPr algn="just" rtl="1">
              <a:lnSpc>
                <a:spcPct val="150000"/>
              </a:lnSpc>
            </a:pPr>
            <a:r>
              <a:rPr lang="en-US" sz="2000" dirty="0" smtClean="0">
                <a:cs typeface="B Titr" panose="00000700000000000000" pitchFamily="2" charset="-78"/>
              </a:rPr>
              <a:t>DP</a:t>
            </a:r>
            <a:r>
              <a:rPr lang="fa-IR" sz="2000" dirty="0" smtClean="0">
                <a:cs typeface="B Titr" panose="00000700000000000000" pitchFamily="2" charset="-78"/>
              </a:rPr>
              <a:t>= نفوذ عمقی		</a:t>
            </a:r>
            <a:r>
              <a:rPr lang="en-US" sz="2000" dirty="0" smtClean="0">
                <a:cs typeface="B Titr" panose="00000700000000000000" pitchFamily="2" charset="-78"/>
              </a:rPr>
              <a:t>RO</a:t>
            </a:r>
            <a:r>
              <a:rPr lang="fa-IR" sz="2000" dirty="0" smtClean="0">
                <a:cs typeface="B Titr" panose="00000700000000000000" pitchFamily="2" charset="-78"/>
              </a:rPr>
              <a:t>= رواناب خروجی</a:t>
            </a:r>
            <a:endParaRPr lang="en-US" sz="2000" dirty="0">
              <a:cs typeface="B Titr" panose="00000700000000000000" pitchFamily="2" charset="-78"/>
            </a:endParaRPr>
          </a:p>
        </p:txBody>
      </p:sp>
    </p:spTree>
    <p:extLst>
      <p:ext uri="{BB962C8B-B14F-4D97-AF65-F5344CB8AC3E}">
        <p14:creationId xmlns:p14="http://schemas.microsoft.com/office/powerpoint/2010/main" val="163257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مستقیم 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
        <p:nvSpPr>
          <p:cNvPr id="34" name="Rectangle 2"/>
          <p:cNvSpPr>
            <a:spLocks noChangeArrowheads="1"/>
          </p:cNvSpPr>
          <p:nvPr/>
        </p:nvSpPr>
        <p:spPr bwMode="auto">
          <a:xfrm>
            <a:off x="8485094" y="1102592"/>
            <a:ext cx="3585788" cy="1118241"/>
          </a:xfrm>
          <a:prstGeom prst="rect">
            <a:avLst/>
          </a:prstGeom>
          <a:solidFill>
            <a:srgbClr val="FFFF00"/>
          </a:solidFill>
          <a:ln>
            <a:noFill/>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algn="just" rtl="1" eaLnBrk="1" hangingPunct="1">
              <a:lnSpc>
                <a:spcPct val="150000"/>
              </a:lnSpc>
              <a:buClr>
                <a:srgbClr val="660033"/>
              </a:buClr>
              <a:buFont typeface="WingDings" panose="05000000000000000000" pitchFamily="2" charset="2"/>
              <a:buNone/>
            </a:pPr>
            <a:r>
              <a:rPr lang="fa-IR" altLang="en-US" sz="2400" b="1" dirty="0">
                <a:cs typeface="B Titr" panose="00000700000000000000" pitchFamily="2" charset="-78"/>
              </a:rPr>
              <a:t>تعيين تبخير و تعرق با استفاده از </a:t>
            </a:r>
            <a:endParaRPr lang="fa-IR" altLang="en-US" sz="2400" b="1" dirty="0" smtClean="0">
              <a:cs typeface="B Titr" panose="00000700000000000000" pitchFamily="2" charset="-78"/>
            </a:endParaRPr>
          </a:p>
          <a:p>
            <a:pPr algn="just" rtl="1" eaLnBrk="1" hangingPunct="1">
              <a:lnSpc>
                <a:spcPct val="150000"/>
              </a:lnSpc>
              <a:buClr>
                <a:srgbClr val="660033"/>
              </a:buClr>
              <a:buFont typeface="WingDings" panose="05000000000000000000" pitchFamily="2" charset="2"/>
              <a:buNone/>
            </a:pPr>
            <a:r>
              <a:rPr lang="fa-IR" altLang="en-US" sz="2400" b="1" dirty="0" smtClean="0">
                <a:cs typeface="B Titr" panose="00000700000000000000" pitchFamily="2" charset="-78"/>
              </a:rPr>
              <a:t>بيلان آب در لایسیمتر</a:t>
            </a:r>
            <a:endParaRPr lang="en-US" altLang="en-US" sz="2400" b="1" dirty="0">
              <a:cs typeface="B Titr" panose="00000700000000000000" pitchFamily="2" charset="-78"/>
            </a:endParaRPr>
          </a:p>
        </p:txBody>
      </p:sp>
      <p:graphicFrame>
        <p:nvGraphicFramePr>
          <p:cNvPr id="36" name="Object 3"/>
          <p:cNvGraphicFramePr>
            <a:graphicFrameLocks noChangeAspect="1"/>
          </p:cNvGraphicFramePr>
          <p:nvPr>
            <p:extLst>
              <p:ext uri="{D42A27DB-BD31-4B8C-83A1-F6EECF244321}">
                <p14:modId xmlns:p14="http://schemas.microsoft.com/office/powerpoint/2010/main" val="3070049732"/>
              </p:ext>
            </p:extLst>
          </p:nvPr>
        </p:nvGraphicFramePr>
        <p:xfrm>
          <a:off x="3021106" y="1555376"/>
          <a:ext cx="3433763" cy="1047750"/>
        </p:xfrm>
        <a:graphic>
          <a:graphicData uri="http://schemas.openxmlformats.org/presentationml/2006/ole">
            <mc:AlternateContent xmlns:mc="http://schemas.openxmlformats.org/markup-compatibility/2006">
              <mc:Choice xmlns:v="urn:schemas-microsoft-com:vml" Requires="v">
                <p:oleObj spid="_x0000_s3110" name="Equation" r:id="rId3" imgW="1498600" imgH="457200" progId="Equation.DSMT4">
                  <p:embed/>
                </p:oleObj>
              </mc:Choice>
              <mc:Fallback>
                <p:oleObj name="Equation" r:id="rId3" imgW="14986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106" y="1555376"/>
                        <a:ext cx="3433763" cy="1047750"/>
                      </a:xfrm>
                      <a:prstGeom prst="rect">
                        <a:avLst/>
                      </a:prstGeom>
                      <a:solidFill>
                        <a:schemeClr val="bg1"/>
                      </a:solidFill>
                      <a:ln w="9525">
                        <a:solidFill>
                          <a:schemeClr val="bg1"/>
                        </a:solidFill>
                        <a:miter lim="800000"/>
                        <a:headEnd/>
                        <a:tailEnd/>
                      </a:ln>
                    </p:spPr>
                  </p:pic>
                </p:oleObj>
              </mc:Fallback>
            </mc:AlternateContent>
          </a:graphicData>
        </a:graphic>
      </p:graphicFrame>
      <p:sp>
        <p:nvSpPr>
          <p:cNvPr id="37" name="Rectangle 4" descr="Cork"/>
          <p:cNvSpPr>
            <a:spLocks noChangeArrowheads="1"/>
          </p:cNvSpPr>
          <p:nvPr/>
        </p:nvSpPr>
        <p:spPr bwMode="auto">
          <a:xfrm>
            <a:off x="363074" y="3733800"/>
            <a:ext cx="5486400" cy="2514600"/>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endParaRPr lang="en-US" altLang="en-US"/>
          </a:p>
        </p:txBody>
      </p:sp>
      <p:sp>
        <p:nvSpPr>
          <p:cNvPr id="38" name="Rectangle 5"/>
          <p:cNvSpPr>
            <a:spLocks noChangeArrowheads="1"/>
          </p:cNvSpPr>
          <p:nvPr/>
        </p:nvSpPr>
        <p:spPr bwMode="auto">
          <a:xfrm>
            <a:off x="1353674" y="3581400"/>
            <a:ext cx="3581400" cy="2057400"/>
          </a:xfrm>
          <a:prstGeom prst="rect">
            <a:avLst/>
          </a:prstGeom>
          <a:solidFill>
            <a:srgbClr val="C0C0C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endParaRPr lang="en-US" altLang="en-US"/>
          </a:p>
        </p:txBody>
      </p:sp>
      <p:sp>
        <p:nvSpPr>
          <p:cNvPr id="39" name="Line 6"/>
          <p:cNvSpPr>
            <a:spLocks noChangeShapeType="1"/>
          </p:cNvSpPr>
          <p:nvPr/>
        </p:nvSpPr>
        <p:spPr bwMode="auto">
          <a:xfrm>
            <a:off x="2420474" y="3124200"/>
            <a:ext cx="0" cy="7620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7"/>
          <p:cNvSpPr>
            <a:spLocks noChangeShapeType="1"/>
          </p:cNvSpPr>
          <p:nvPr/>
        </p:nvSpPr>
        <p:spPr bwMode="auto">
          <a:xfrm>
            <a:off x="4096874" y="3124200"/>
            <a:ext cx="0" cy="7620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8"/>
          <p:cNvSpPr>
            <a:spLocks noChangeShapeType="1"/>
          </p:cNvSpPr>
          <p:nvPr/>
        </p:nvSpPr>
        <p:spPr bwMode="auto">
          <a:xfrm flipV="1">
            <a:off x="3182474" y="3124200"/>
            <a:ext cx="0" cy="7620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10"/>
          <p:cNvSpPr>
            <a:spLocks noChangeShapeType="1"/>
          </p:cNvSpPr>
          <p:nvPr/>
        </p:nvSpPr>
        <p:spPr bwMode="auto">
          <a:xfrm>
            <a:off x="3106274" y="5105400"/>
            <a:ext cx="0" cy="7620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5"/>
          <p:cNvSpPr>
            <a:spLocks noChangeShapeType="1"/>
          </p:cNvSpPr>
          <p:nvPr/>
        </p:nvSpPr>
        <p:spPr bwMode="auto">
          <a:xfrm>
            <a:off x="591674" y="3733800"/>
            <a:ext cx="0" cy="1905000"/>
          </a:xfrm>
          <a:prstGeom prst="line">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Rectangle 16"/>
          <p:cNvSpPr>
            <a:spLocks noChangeArrowheads="1"/>
          </p:cNvSpPr>
          <p:nvPr/>
        </p:nvSpPr>
        <p:spPr bwMode="auto">
          <a:xfrm>
            <a:off x="2191874" y="2667000"/>
            <a:ext cx="228600" cy="304800"/>
          </a:xfrm>
          <a:prstGeom prst="rect">
            <a:avLst/>
          </a:prstGeom>
          <a:solidFill>
            <a:srgbClr val="FFFF00"/>
          </a:solid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a:latin typeface="Times New Roman" panose="02020603050405020304" pitchFamily="18" charset="0"/>
                <a:cs typeface="Times New Roman" panose="02020603050405020304" pitchFamily="18" charset="0"/>
              </a:rPr>
              <a:t>I</a:t>
            </a:r>
          </a:p>
        </p:txBody>
      </p:sp>
      <p:sp>
        <p:nvSpPr>
          <p:cNvPr id="45" name="Rectangle 17"/>
          <p:cNvSpPr>
            <a:spLocks noChangeArrowheads="1"/>
          </p:cNvSpPr>
          <p:nvPr/>
        </p:nvSpPr>
        <p:spPr bwMode="auto">
          <a:xfrm>
            <a:off x="3944474" y="2743200"/>
            <a:ext cx="228600" cy="304800"/>
          </a:xfrm>
          <a:prstGeom prst="rect">
            <a:avLst/>
          </a:prstGeom>
          <a:solidFill>
            <a:srgbClr val="FFFF00"/>
          </a:solid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a:latin typeface="Times New Roman" panose="02020603050405020304" pitchFamily="18" charset="0"/>
                <a:cs typeface="Times New Roman" panose="02020603050405020304" pitchFamily="18" charset="0"/>
              </a:rPr>
              <a:t>P</a:t>
            </a:r>
          </a:p>
        </p:txBody>
      </p:sp>
      <p:sp>
        <p:nvSpPr>
          <p:cNvPr id="46" name="Rectangle 22"/>
          <p:cNvSpPr>
            <a:spLocks noChangeArrowheads="1"/>
          </p:cNvSpPr>
          <p:nvPr/>
        </p:nvSpPr>
        <p:spPr bwMode="auto">
          <a:xfrm>
            <a:off x="3106274" y="2743200"/>
            <a:ext cx="304800" cy="304800"/>
          </a:xfrm>
          <a:prstGeom prst="rect">
            <a:avLst/>
          </a:prstGeom>
          <a:solidFill>
            <a:srgbClr val="FFFF00"/>
          </a:solid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a:latin typeface="Times New Roman" panose="02020603050405020304" pitchFamily="18" charset="0"/>
                <a:cs typeface="Times New Roman" panose="02020603050405020304" pitchFamily="18" charset="0"/>
              </a:rPr>
              <a:t>ET</a:t>
            </a:r>
          </a:p>
        </p:txBody>
      </p:sp>
      <p:sp>
        <p:nvSpPr>
          <p:cNvPr id="47" name="Rectangle 24"/>
          <p:cNvSpPr>
            <a:spLocks noChangeArrowheads="1"/>
          </p:cNvSpPr>
          <p:nvPr/>
        </p:nvSpPr>
        <p:spPr bwMode="auto">
          <a:xfrm>
            <a:off x="3639674" y="5867400"/>
            <a:ext cx="381000" cy="304800"/>
          </a:xfrm>
          <a:prstGeom prst="rect">
            <a:avLst/>
          </a:prstGeom>
          <a:solidFill>
            <a:srgbClr val="FFFF00"/>
          </a:solid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a:latin typeface="Times New Roman" panose="02020603050405020304" pitchFamily="18" charset="0"/>
                <a:cs typeface="Times New Roman" panose="02020603050405020304" pitchFamily="18" charset="0"/>
              </a:rPr>
              <a:t>DP</a:t>
            </a:r>
          </a:p>
        </p:txBody>
      </p:sp>
      <p:sp>
        <p:nvSpPr>
          <p:cNvPr id="48" name="Rectangle 25"/>
          <p:cNvSpPr>
            <a:spLocks noChangeArrowheads="1"/>
          </p:cNvSpPr>
          <p:nvPr/>
        </p:nvSpPr>
        <p:spPr bwMode="auto">
          <a:xfrm>
            <a:off x="286874" y="4495800"/>
            <a:ext cx="228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en-US" altLang="en-US">
                <a:latin typeface="Times New Roman" panose="02020603050405020304" pitchFamily="18" charset="0"/>
                <a:cs typeface="Times New Roman" panose="02020603050405020304" pitchFamily="18" charset="0"/>
              </a:rPr>
              <a:t>D</a:t>
            </a:r>
          </a:p>
        </p:txBody>
      </p:sp>
      <p:sp>
        <p:nvSpPr>
          <p:cNvPr id="50" name="AutoShape 29"/>
          <p:cNvSpPr>
            <a:spLocks noChangeArrowheads="1"/>
          </p:cNvSpPr>
          <p:nvPr/>
        </p:nvSpPr>
        <p:spPr bwMode="auto">
          <a:xfrm>
            <a:off x="2877674" y="6019800"/>
            <a:ext cx="533400" cy="4572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endParaRPr lang="en-US" altLang="en-US"/>
          </a:p>
        </p:txBody>
      </p:sp>
      <p:sp>
        <p:nvSpPr>
          <p:cNvPr id="51" name="AutoShape 30"/>
          <p:cNvSpPr>
            <a:spLocks noChangeArrowheads="1"/>
          </p:cNvSpPr>
          <p:nvPr/>
        </p:nvSpPr>
        <p:spPr bwMode="auto">
          <a:xfrm>
            <a:off x="2877674" y="6248400"/>
            <a:ext cx="533400" cy="228600"/>
          </a:xfrm>
          <a:prstGeom prst="can">
            <a:avLst>
              <a:gd name="adj" fmla="val 25000"/>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endParaRPr lang="en-US" altLang="en-US"/>
          </a:p>
        </p:txBody>
      </p:sp>
      <p:sp>
        <p:nvSpPr>
          <p:cNvPr id="52" name="Freeform 31"/>
          <p:cNvSpPr>
            <a:spLocks/>
          </p:cNvSpPr>
          <p:nvPr/>
        </p:nvSpPr>
        <p:spPr bwMode="auto">
          <a:xfrm>
            <a:off x="3084049" y="5867400"/>
            <a:ext cx="98425" cy="152400"/>
          </a:xfrm>
          <a:custGeom>
            <a:avLst/>
            <a:gdLst>
              <a:gd name="T0" fmla="*/ 7938 w 62"/>
              <a:gd name="T1" fmla="*/ 0 h 96"/>
              <a:gd name="T2" fmla="*/ 20638 w 62"/>
              <a:gd name="T3" fmla="*/ 152400 h 96"/>
              <a:gd name="T4" fmla="*/ 33338 w 62"/>
              <a:gd name="T5" fmla="*/ 38100 h 96"/>
              <a:gd name="T6" fmla="*/ 7938 w 62"/>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96">
                <a:moveTo>
                  <a:pt x="5" y="0"/>
                </a:moveTo>
                <a:cubicBezTo>
                  <a:pt x="60" y="18"/>
                  <a:pt x="62" y="64"/>
                  <a:pt x="13" y="96"/>
                </a:cubicBezTo>
                <a:cubicBezTo>
                  <a:pt x="0" y="56"/>
                  <a:pt x="2" y="80"/>
                  <a:pt x="21" y="24"/>
                </a:cubicBezTo>
                <a:cubicBezTo>
                  <a:pt x="24" y="15"/>
                  <a:pt x="10" y="8"/>
                  <a:pt x="5" y="0"/>
                </a:cubicBezTo>
                <a:close/>
              </a:path>
            </a:pathLst>
          </a:cu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Tree"/>
          <p:cNvSpPr>
            <a:spLocks noEditPoints="1" noChangeArrowheads="1"/>
          </p:cNvSpPr>
          <p:nvPr/>
        </p:nvSpPr>
        <p:spPr bwMode="auto">
          <a:xfrm>
            <a:off x="1429874" y="2590800"/>
            <a:ext cx="869950" cy="1073150"/>
          </a:xfrm>
          <a:custGeom>
            <a:avLst/>
            <a:gdLst>
              <a:gd name="T0" fmla="*/ 434975 w 21600"/>
              <a:gd name="T1" fmla="*/ 0 h 21600"/>
              <a:gd name="T2" fmla="*/ 248540 w 21600"/>
              <a:gd name="T3" fmla="*/ 313002 h 21600"/>
              <a:gd name="T4" fmla="*/ 124290 w 21600"/>
              <a:gd name="T5" fmla="*/ 626004 h 21600"/>
              <a:gd name="T6" fmla="*/ 0 w 21600"/>
              <a:gd name="T7" fmla="*/ 939006 h 21600"/>
              <a:gd name="T8" fmla="*/ 621410 w 21600"/>
              <a:gd name="T9" fmla="*/ 313002 h 21600"/>
              <a:gd name="T10" fmla="*/ 745660 w 21600"/>
              <a:gd name="T11" fmla="*/ 626004 h 21600"/>
              <a:gd name="T12" fmla="*/ 869950 w 21600"/>
              <a:gd name="T13" fmla="*/ 93900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4" name="Rectangle 41"/>
          <p:cNvSpPr>
            <a:spLocks noChangeArrowheads="1"/>
          </p:cNvSpPr>
          <p:nvPr/>
        </p:nvSpPr>
        <p:spPr bwMode="auto">
          <a:xfrm>
            <a:off x="192747" y="1102592"/>
            <a:ext cx="1967746" cy="461865"/>
          </a:xfrm>
          <a:prstGeom prst="rect">
            <a:avLst/>
          </a:prstGeom>
          <a:noFill/>
          <a:ln w="9525">
            <a:solidFill>
              <a:schemeClr val="tx1"/>
            </a:solidFill>
            <a:miter lim="800000"/>
            <a:headEnd/>
            <a:tailEnd/>
          </a:ln>
          <a:effectLst/>
        </p:spPr>
        <p:txBody>
          <a:bodyPr wrap="none" anchor="ctr"/>
          <a:lstStyle>
            <a:lvl1pPr algn="ctr">
              <a:defRPr sz="2000">
                <a:solidFill>
                  <a:schemeClr val="tx1"/>
                </a:solidFill>
                <a:latin typeface="Comic Sans MS" panose="030F0702030302020204" pitchFamily="66" charset="0"/>
                <a:cs typeface="Nazanin" panose="00000400000000000000" pitchFamily="2" charset="-78"/>
              </a:defRPr>
            </a:lvl1pPr>
            <a:lvl2pPr marL="742950" indent="-285750" algn="ctr">
              <a:defRPr sz="2000">
                <a:solidFill>
                  <a:schemeClr val="tx1"/>
                </a:solidFill>
                <a:latin typeface="Comic Sans MS" panose="030F0702030302020204" pitchFamily="66" charset="0"/>
                <a:cs typeface="Nazanin" panose="00000400000000000000" pitchFamily="2" charset="-78"/>
              </a:defRPr>
            </a:lvl2pPr>
            <a:lvl3pPr marL="1143000" indent="-228600" algn="ctr">
              <a:defRPr sz="2000">
                <a:solidFill>
                  <a:schemeClr val="tx1"/>
                </a:solidFill>
                <a:latin typeface="Comic Sans MS" panose="030F0702030302020204" pitchFamily="66" charset="0"/>
                <a:cs typeface="Nazanin" panose="00000400000000000000" pitchFamily="2" charset="-78"/>
              </a:defRPr>
            </a:lvl3pPr>
            <a:lvl4pPr marL="1600200" indent="-228600" algn="ctr">
              <a:defRPr sz="2000">
                <a:solidFill>
                  <a:schemeClr val="tx1"/>
                </a:solidFill>
                <a:latin typeface="Comic Sans MS" panose="030F0702030302020204" pitchFamily="66" charset="0"/>
                <a:cs typeface="Nazanin" panose="00000400000000000000" pitchFamily="2" charset="-78"/>
              </a:defRPr>
            </a:lvl4pPr>
            <a:lvl5pPr marL="2057400" indent="-228600" algn="ctr">
              <a:defRPr sz="2000">
                <a:solidFill>
                  <a:schemeClr val="tx1"/>
                </a:solidFill>
                <a:latin typeface="Comic Sans MS" panose="030F0702030302020204" pitchFamily="66" charset="0"/>
                <a:cs typeface="Nazanin" panose="00000400000000000000" pitchFamily="2" charset="-78"/>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cs typeface="Nazanin" panose="00000400000000000000" pitchFamily="2" charset="-78"/>
              </a:defRPr>
            </a:lvl9pPr>
          </a:lstStyle>
          <a:p>
            <a:pPr eaLnBrk="1" hangingPunct="1"/>
            <a:r>
              <a:rPr lang="fa-IR" altLang="en-US" b="1" dirty="0"/>
              <a:t>در بازه زمانی مشخص</a:t>
            </a:r>
            <a:endParaRPr lang="en-US" altLang="en-US" b="1" dirty="0"/>
          </a:p>
        </p:txBody>
      </p:sp>
      <p:sp>
        <p:nvSpPr>
          <p:cNvPr id="55" name="Rectangle 54"/>
          <p:cNvSpPr/>
          <p:nvPr/>
        </p:nvSpPr>
        <p:spPr>
          <a:xfrm>
            <a:off x="2160493" y="1078302"/>
            <a:ext cx="5737469" cy="461665"/>
          </a:xfrm>
          <a:prstGeom prst="rect">
            <a:avLst/>
          </a:prstGeom>
        </p:spPr>
        <p:txBody>
          <a:bodyPr wrap="none">
            <a:spAutoFit/>
          </a:bodyPr>
          <a:lstStyle/>
          <a:p>
            <a:pPr algn="ctr"/>
            <a:r>
              <a:rPr lang="fa-IR" altLang="en-US" sz="2400" b="1" dirty="0">
                <a:latin typeface="Times New Roman" panose="02020603050405020304" pitchFamily="18" charset="0"/>
                <a:cs typeface="Times New Roman" panose="02020603050405020304" pitchFamily="18" charset="0"/>
              </a:rPr>
              <a:t>Δ</a:t>
            </a:r>
            <a:r>
              <a:rPr lang="en-US" altLang="en-US" sz="2400" b="1" dirty="0">
                <a:latin typeface="Times New Roman" panose="02020603050405020304" pitchFamily="18" charset="0"/>
                <a:cs typeface="Times New Roman" panose="02020603050405020304" pitchFamily="18" charset="0"/>
              </a:rPr>
              <a:t>S = input flow – output </a:t>
            </a:r>
            <a:r>
              <a:rPr lang="en-US" altLang="en-US" sz="2400" b="1" dirty="0" smtClean="0">
                <a:latin typeface="Times New Roman" panose="02020603050405020304" pitchFamily="18" charset="0"/>
                <a:cs typeface="Times New Roman" panose="02020603050405020304" pitchFamily="18" charset="0"/>
              </a:rPr>
              <a:t>flow=</a:t>
            </a:r>
            <a:r>
              <a:rPr lang="en-US" altLang="en-US" sz="2400" b="1" dirty="0" err="1" smtClean="0">
                <a:latin typeface="Times New Roman" panose="02020603050405020304" pitchFamily="18" charset="0"/>
                <a:cs typeface="Times New Roman" panose="02020603050405020304" pitchFamily="18" charset="0"/>
              </a:rPr>
              <a:t>D</a:t>
            </a:r>
            <a:r>
              <a:rPr lang="en-US" altLang="en-US" sz="2400" b="1" baseline="-25000" dirty="0" err="1" smtClean="0">
                <a:latin typeface="Times New Roman" panose="02020603050405020304" pitchFamily="18" charset="0"/>
                <a:cs typeface="Times New Roman" panose="02020603050405020304" pitchFamily="18" charset="0"/>
              </a:rPr>
              <a:t>rz</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t>
            </a:r>
            <a:r>
              <a:rPr lang="el-GR" altLang="en-US" sz="2400" b="1" dirty="0">
                <a:latin typeface="Times New Roman" panose="02020603050405020304" pitchFamily="18" charset="0"/>
                <a:cs typeface="Times New Roman" panose="02020603050405020304" pitchFamily="18" charset="0"/>
              </a:rPr>
              <a:t>θ</a:t>
            </a:r>
            <a:r>
              <a:rPr lang="en-US" altLang="en-US" sz="2400" b="1" baseline="-25000" dirty="0">
                <a:latin typeface="Times New Roman" panose="02020603050405020304" pitchFamily="18" charset="0"/>
                <a:cs typeface="Times New Roman" panose="02020603050405020304" pitchFamily="18" charset="0"/>
              </a:rPr>
              <a:t>f</a:t>
            </a:r>
            <a:r>
              <a:rPr lang="en-US" altLang="en-US" sz="2400" b="1" dirty="0">
                <a:latin typeface="Times New Roman" panose="02020603050405020304" pitchFamily="18" charset="0"/>
                <a:cs typeface="Times New Roman" panose="02020603050405020304" pitchFamily="18" charset="0"/>
              </a:rPr>
              <a:t> – </a:t>
            </a:r>
            <a:r>
              <a:rPr lang="el-GR" altLang="en-US" sz="2400" b="1" dirty="0">
                <a:latin typeface="Times New Roman" panose="02020603050405020304" pitchFamily="18" charset="0"/>
                <a:cs typeface="Times New Roman" panose="02020603050405020304" pitchFamily="18" charset="0"/>
              </a:rPr>
              <a:t>θ</a:t>
            </a:r>
            <a:r>
              <a:rPr lang="en-US" altLang="en-US" sz="2400" b="1" baseline="-25000" dirty="0" err="1">
                <a:latin typeface="Times New Roman" panose="02020603050405020304" pitchFamily="18" charset="0"/>
                <a:cs typeface="Times New Roman" panose="02020603050405020304" pitchFamily="18" charset="0"/>
              </a:rPr>
              <a:t>i</a:t>
            </a:r>
            <a:r>
              <a:rPr lang="en-US" altLang="en-US" sz="24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6279776" y="3202285"/>
            <a:ext cx="5634318" cy="461665"/>
          </a:xfrm>
          <a:prstGeom prst="rect">
            <a:avLst/>
          </a:prstGeom>
          <a:noFill/>
          <a:ln>
            <a:solidFill>
              <a:schemeClr val="bg2"/>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(I + P) – (</a:t>
            </a:r>
            <a:r>
              <a:rPr lang="en-US" sz="2400" b="1" dirty="0" smtClean="0">
                <a:solidFill>
                  <a:srgbClr val="FF0000"/>
                </a:solidFill>
                <a:latin typeface="Times New Roman" panose="02020603050405020304" pitchFamily="18" charset="0"/>
                <a:cs typeface="Times New Roman" panose="02020603050405020304" pitchFamily="18" charset="0"/>
              </a:rPr>
              <a:t>ET</a:t>
            </a:r>
            <a:r>
              <a:rPr lang="en-US" sz="2400" b="1" dirty="0" smtClean="0">
                <a:latin typeface="Times New Roman" panose="02020603050405020304" pitchFamily="18" charset="0"/>
                <a:cs typeface="Times New Roman" panose="02020603050405020304" pitchFamily="18" charset="0"/>
              </a:rPr>
              <a:t> + DP) = </a:t>
            </a:r>
            <a:r>
              <a:rPr lang="en-US" altLang="en-US" sz="2400" b="1" dirty="0" err="1">
                <a:latin typeface="Times New Roman" panose="02020603050405020304" pitchFamily="18" charset="0"/>
                <a:cs typeface="Times New Roman" panose="02020603050405020304" pitchFamily="18" charset="0"/>
              </a:rPr>
              <a:t>D</a:t>
            </a:r>
            <a:r>
              <a:rPr lang="en-US" altLang="en-US" sz="2400" b="1" baseline="-25000" dirty="0" err="1">
                <a:latin typeface="Times New Roman" panose="02020603050405020304" pitchFamily="18" charset="0"/>
                <a:cs typeface="Times New Roman" panose="02020603050405020304" pitchFamily="18" charset="0"/>
              </a:rPr>
              <a:t>rz</a:t>
            </a:r>
            <a:r>
              <a:rPr lang="en-US" altLang="en-US" sz="2400" b="1" dirty="0">
                <a:latin typeface="Times New Roman" panose="02020603050405020304" pitchFamily="18" charset="0"/>
                <a:cs typeface="Times New Roman" panose="02020603050405020304" pitchFamily="18" charset="0"/>
              </a:rPr>
              <a:t> (</a:t>
            </a:r>
            <a:r>
              <a:rPr lang="el-GR" altLang="en-US" sz="2400" b="1" dirty="0">
                <a:latin typeface="Times New Roman" panose="02020603050405020304" pitchFamily="18" charset="0"/>
                <a:cs typeface="Times New Roman" panose="02020603050405020304" pitchFamily="18" charset="0"/>
              </a:rPr>
              <a:t>θ</a:t>
            </a:r>
            <a:r>
              <a:rPr lang="en-US" altLang="en-US" sz="2400" b="1" baseline="-25000" dirty="0">
                <a:latin typeface="Times New Roman" panose="02020603050405020304" pitchFamily="18" charset="0"/>
                <a:cs typeface="Times New Roman" panose="02020603050405020304" pitchFamily="18" charset="0"/>
              </a:rPr>
              <a:t>f</a:t>
            </a:r>
            <a:r>
              <a:rPr lang="en-US" altLang="en-US" sz="2400" b="1" dirty="0">
                <a:latin typeface="Times New Roman" panose="02020603050405020304" pitchFamily="18" charset="0"/>
                <a:cs typeface="Times New Roman" panose="02020603050405020304" pitchFamily="18" charset="0"/>
              </a:rPr>
              <a:t> – </a:t>
            </a:r>
            <a:r>
              <a:rPr lang="el-GR" altLang="en-US" sz="2400" b="1" dirty="0">
                <a:latin typeface="Times New Roman" panose="02020603050405020304" pitchFamily="18" charset="0"/>
                <a:cs typeface="Times New Roman" panose="02020603050405020304" pitchFamily="18" charset="0"/>
              </a:rPr>
              <a:t>θ</a:t>
            </a:r>
            <a:r>
              <a:rPr lang="en-US" altLang="en-US" sz="2400" b="1" baseline="-25000" dirty="0" err="1">
                <a:latin typeface="Times New Roman" panose="02020603050405020304" pitchFamily="18" charset="0"/>
                <a:cs typeface="Times New Roman" panose="02020603050405020304" pitchFamily="18" charset="0"/>
              </a:rPr>
              <a:t>i</a:t>
            </a:r>
            <a:r>
              <a:rPr lang="en-US" altLang="en-US" sz="2400" b="1" dirty="0" smtClean="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50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8" y="737180"/>
            <a:ext cx="10882462" cy="6124754"/>
          </a:xfrm>
          <a:prstGeom prst="rect">
            <a:avLst/>
          </a:prstGeom>
        </p:spPr>
        <p:txBody>
          <a:bodyPr wrap="square">
            <a:spAutoFit/>
          </a:bodyPr>
          <a:lstStyle/>
          <a:p>
            <a:pPr algn="r" rtl="1">
              <a:lnSpc>
                <a:spcPct val="200000"/>
              </a:lnSpc>
            </a:pPr>
            <a:r>
              <a:rPr lang="fa-IR" sz="2800" dirty="0" smtClean="0">
                <a:cs typeface="B Titr" panose="00000700000000000000" pitchFamily="2" charset="-78"/>
              </a:rPr>
              <a:t>1- روش های مستقیم</a:t>
            </a:r>
          </a:p>
          <a:p>
            <a:pPr marL="457200" indent="-457200" algn="r" rtl="1">
              <a:lnSpc>
                <a:spcPct val="200000"/>
              </a:lnSpc>
              <a:buFont typeface="Wingdings" panose="05000000000000000000" pitchFamily="2" charset="2"/>
              <a:buChar char="ü"/>
            </a:pPr>
            <a:r>
              <a:rPr lang="fa-IR" sz="2800" dirty="0" smtClean="0">
                <a:cs typeface="B Titr" panose="00000700000000000000" pitchFamily="2" charset="-78"/>
              </a:rPr>
              <a:t>تشت تبخیر</a:t>
            </a:r>
          </a:p>
          <a:p>
            <a:pPr marL="457200" indent="-457200" algn="r" rtl="1">
              <a:lnSpc>
                <a:spcPct val="200000"/>
              </a:lnSpc>
              <a:buFont typeface="Wingdings" panose="05000000000000000000" pitchFamily="2" charset="2"/>
              <a:buChar char="ü"/>
            </a:pPr>
            <a:r>
              <a:rPr lang="fa-IR" sz="2800" dirty="0" smtClean="0">
                <a:cs typeface="B Titr" panose="00000700000000000000" pitchFamily="2" charset="-78"/>
              </a:rPr>
              <a:t>لایسیمتر</a:t>
            </a:r>
          </a:p>
          <a:p>
            <a:pPr algn="r" rtl="1">
              <a:lnSpc>
                <a:spcPct val="200000"/>
              </a:lnSpc>
            </a:pPr>
            <a:r>
              <a:rPr lang="fa-IR" sz="2800" dirty="0" smtClean="0">
                <a:cs typeface="B Titr" panose="00000700000000000000" pitchFamily="2" charset="-78"/>
              </a:rPr>
              <a:t>2- روش های غیرمستقیم</a:t>
            </a:r>
          </a:p>
          <a:p>
            <a:pPr marL="457200" indent="-457200" algn="r" rtl="1">
              <a:lnSpc>
                <a:spcPct val="150000"/>
              </a:lnSpc>
              <a:buFont typeface="Wingdings" panose="05000000000000000000" pitchFamily="2" charset="2"/>
              <a:buChar char="ü"/>
            </a:pPr>
            <a:r>
              <a:rPr lang="fa-IR" sz="2800" dirty="0" smtClean="0">
                <a:solidFill>
                  <a:srgbClr val="FF0000"/>
                </a:solidFill>
                <a:cs typeface="B Titr" panose="00000700000000000000" pitchFamily="2" charset="-78"/>
              </a:rPr>
              <a:t>معادلات تجربی</a:t>
            </a:r>
          </a:p>
          <a:p>
            <a:pPr marL="457200" indent="-457200" algn="r" rtl="1">
              <a:lnSpc>
                <a:spcPct val="150000"/>
              </a:lnSpc>
              <a:buFont typeface="Wingdings" panose="05000000000000000000" pitchFamily="2" charset="2"/>
              <a:buChar char="ü"/>
            </a:pPr>
            <a:r>
              <a:rPr lang="fa-IR" sz="2800" dirty="0" smtClean="0">
                <a:cs typeface="B Titr" panose="00000700000000000000" pitchFamily="2" charset="-78"/>
              </a:rPr>
              <a:t>معادلات ترکیبی</a:t>
            </a:r>
          </a:p>
          <a:p>
            <a:pPr marL="457200" indent="-457200" algn="r" rtl="1">
              <a:lnSpc>
                <a:spcPct val="150000"/>
              </a:lnSpc>
              <a:buFont typeface="Wingdings" panose="05000000000000000000" pitchFamily="2" charset="2"/>
              <a:buChar char="ü"/>
            </a:pPr>
            <a:r>
              <a:rPr lang="fa-IR" sz="2800" dirty="0" smtClean="0">
                <a:cs typeface="B Titr" panose="00000700000000000000" pitchFamily="2" charset="-78"/>
              </a:rPr>
              <a:t>روش توازن انرژی</a:t>
            </a:r>
          </a:p>
          <a:p>
            <a:pPr marL="457200" indent="-457200" algn="r" rtl="1">
              <a:lnSpc>
                <a:spcPct val="150000"/>
              </a:lnSpc>
              <a:buFont typeface="Wingdings" panose="05000000000000000000" pitchFamily="2" charset="2"/>
              <a:buChar char="ü"/>
            </a:pPr>
            <a:r>
              <a:rPr lang="fa-IR" sz="2800" dirty="0" smtClean="0">
                <a:cs typeface="B Titr" panose="00000700000000000000" pitchFamily="2" charset="-78"/>
              </a:rPr>
              <a:t>روش آیرودینامیکی</a:t>
            </a:r>
            <a:endParaRPr lang="en-US" sz="2800" dirty="0">
              <a:cs typeface="B Titr" panose="00000700000000000000" pitchFamily="2" charset="-78"/>
            </a:endParaRPr>
          </a:p>
        </p:txBody>
      </p:sp>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Tree>
    <p:extLst>
      <p:ext uri="{BB962C8B-B14F-4D97-AF65-F5344CB8AC3E}">
        <p14:creationId xmlns:p14="http://schemas.microsoft.com/office/powerpoint/2010/main" val="228297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5749" y="1922928"/>
            <a:ext cx="11120718" cy="3508653"/>
          </a:xfrm>
          <a:prstGeom prst="rect">
            <a:avLst/>
          </a:prstGeom>
        </p:spPr>
        <p:txBody>
          <a:bodyPr wrap="square">
            <a:spAutoFit/>
          </a:bodyPr>
          <a:lstStyle/>
          <a:p>
            <a:pPr algn="l">
              <a:lnSpc>
                <a:spcPct val="150000"/>
              </a:lnSpc>
            </a:pPr>
            <a:r>
              <a:rPr lang="en-US" sz="2800" dirty="0" err="1">
                <a:cs typeface="B Titr" panose="00000700000000000000" pitchFamily="2" charset="-78"/>
              </a:rPr>
              <a:t>Ea</a:t>
            </a:r>
            <a:r>
              <a:rPr lang="en-US" sz="2800" dirty="0">
                <a:cs typeface="B Titr" panose="00000700000000000000" pitchFamily="2" charset="-78"/>
              </a:rPr>
              <a:t>=0.291A</a:t>
            </a:r>
            <a:r>
              <a:rPr lang="en-US" sz="2800" baseline="40000" dirty="0">
                <a:cs typeface="B Titr" panose="00000700000000000000" pitchFamily="2" charset="-78"/>
              </a:rPr>
              <a:t>-0.05</a:t>
            </a:r>
            <a:r>
              <a:rPr lang="en-US" sz="2800" dirty="0">
                <a:cs typeface="B Titr" panose="00000700000000000000" pitchFamily="2" charset="-78"/>
              </a:rPr>
              <a:t>U</a:t>
            </a:r>
            <a:r>
              <a:rPr lang="en-US" sz="2800" baseline="-25000" dirty="0">
                <a:cs typeface="B Titr" panose="00000700000000000000" pitchFamily="2" charset="-78"/>
              </a:rPr>
              <a:t>2</a:t>
            </a:r>
            <a:r>
              <a:rPr lang="en-US" sz="2800" dirty="0">
                <a:cs typeface="B Titr" panose="00000700000000000000" pitchFamily="2" charset="-78"/>
              </a:rPr>
              <a:t>(</a:t>
            </a:r>
            <a:r>
              <a:rPr lang="en-US" sz="2800" dirty="0" err="1">
                <a:cs typeface="B Titr" panose="00000700000000000000" pitchFamily="2" charset="-78"/>
              </a:rPr>
              <a:t>e</a:t>
            </a:r>
            <a:r>
              <a:rPr lang="en-US" sz="2800" baseline="-25000" dirty="0" err="1">
                <a:cs typeface="B Titr" panose="00000700000000000000" pitchFamily="2" charset="-78"/>
              </a:rPr>
              <a:t>s</a:t>
            </a:r>
            <a:r>
              <a:rPr lang="en-US" sz="2800" dirty="0" err="1">
                <a:cs typeface="B Titr" panose="00000700000000000000" pitchFamily="2" charset="-78"/>
              </a:rPr>
              <a:t>-e</a:t>
            </a:r>
            <a:r>
              <a:rPr lang="en-US" sz="2800" baseline="-25000" dirty="0" err="1">
                <a:cs typeface="B Titr" panose="00000700000000000000" pitchFamily="2" charset="-78"/>
              </a:rPr>
              <a:t>d</a:t>
            </a:r>
            <a:r>
              <a:rPr lang="en-US" sz="2800" dirty="0">
                <a:cs typeface="B Titr" panose="00000700000000000000" pitchFamily="2" charset="-78"/>
              </a:rPr>
              <a:t>)</a:t>
            </a:r>
          </a:p>
          <a:p>
            <a:pPr algn="r" rtl="1">
              <a:lnSpc>
                <a:spcPct val="150000"/>
              </a:lnSpc>
            </a:pPr>
            <a:r>
              <a:rPr lang="en-US" sz="2400" dirty="0" smtClean="0">
                <a:cs typeface="B Titr" panose="00000700000000000000" pitchFamily="2" charset="-78"/>
              </a:rPr>
              <a:t>= </a:t>
            </a:r>
            <a:r>
              <a:rPr lang="en-US" sz="2400" dirty="0" err="1">
                <a:cs typeface="B Titr" panose="00000700000000000000" pitchFamily="2" charset="-78"/>
              </a:rPr>
              <a:t>Ea</a:t>
            </a:r>
            <a:r>
              <a:rPr lang="en-US" sz="2400" dirty="0">
                <a:cs typeface="B Titr" panose="00000700000000000000" pitchFamily="2" charset="-78"/>
              </a:rPr>
              <a:t> </a:t>
            </a:r>
            <a:r>
              <a:rPr lang="fa-IR" sz="2400" dirty="0" smtClean="0">
                <a:cs typeface="B Titr" panose="00000700000000000000" pitchFamily="2" charset="-78"/>
              </a:rPr>
              <a:t> تبخیر </a:t>
            </a:r>
            <a:r>
              <a:rPr lang="fa-IR" sz="2400" dirty="0">
                <a:cs typeface="B Titr" panose="00000700000000000000" pitchFamily="2" charset="-78"/>
              </a:rPr>
              <a:t>از سطح آزاد آب بر حسب میلی متر در روز</a:t>
            </a:r>
          </a:p>
          <a:p>
            <a:pPr algn="r" rtl="1">
              <a:lnSpc>
                <a:spcPct val="150000"/>
              </a:lnSpc>
            </a:pPr>
            <a:r>
              <a:rPr lang="en-US" sz="2400" dirty="0" smtClean="0">
                <a:cs typeface="B Titr" panose="00000700000000000000" pitchFamily="2" charset="-78"/>
              </a:rPr>
              <a:t>A </a:t>
            </a:r>
            <a:r>
              <a:rPr lang="fa-IR" sz="2400" dirty="0" smtClean="0">
                <a:cs typeface="B Titr" panose="00000700000000000000" pitchFamily="2" charset="-78"/>
              </a:rPr>
              <a:t>= مساحت </a:t>
            </a:r>
            <a:r>
              <a:rPr lang="fa-IR" sz="2400" dirty="0">
                <a:cs typeface="B Titr" panose="00000700000000000000" pitchFamily="2" charset="-78"/>
              </a:rPr>
              <a:t>مخزن بر حسب متر مربع</a:t>
            </a:r>
          </a:p>
          <a:p>
            <a:pPr algn="r" rtl="1">
              <a:lnSpc>
                <a:spcPct val="150000"/>
              </a:lnSpc>
            </a:pPr>
            <a:r>
              <a:rPr lang="en-US" sz="2400" dirty="0" smtClean="0">
                <a:cs typeface="B Titr" panose="00000700000000000000" pitchFamily="2" charset="-78"/>
              </a:rPr>
              <a:t>U</a:t>
            </a:r>
            <a:r>
              <a:rPr lang="en-US" sz="2400" baseline="-25000" dirty="0" smtClean="0">
                <a:cs typeface="B Titr" panose="00000700000000000000" pitchFamily="2" charset="-78"/>
              </a:rPr>
              <a:t>2</a:t>
            </a:r>
            <a:r>
              <a:rPr lang="en-US" sz="2400" dirty="0" smtClean="0">
                <a:cs typeface="B Titr" panose="00000700000000000000" pitchFamily="2" charset="-78"/>
              </a:rPr>
              <a:t> </a:t>
            </a:r>
            <a:r>
              <a:rPr lang="fa-IR" sz="2400" dirty="0" smtClean="0">
                <a:cs typeface="B Titr" panose="00000700000000000000" pitchFamily="2" charset="-78"/>
              </a:rPr>
              <a:t>= سرعت </a:t>
            </a:r>
            <a:r>
              <a:rPr lang="fa-IR" sz="2400" dirty="0">
                <a:cs typeface="B Titr" panose="00000700000000000000" pitchFamily="2" charset="-78"/>
              </a:rPr>
              <a:t>باد در </a:t>
            </a:r>
            <a:r>
              <a:rPr lang="fa-IR" sz="2400" dirty="0" smtClean="0">
                <a:cs typeface="B Titr" panose="00000700000000000000" pitchFamily="2" charset="-78"/>
              </a:rPr>
              <a:t>ارتفاع </a:t>
            </a:r>
            <a:r>
              <a:rPr lang="fa-IR" sz="2400" dirty="0">
                <a:cs typeface="B Titr" panose="00000700000000000000" pitchFamily="2" charset="-78"/>
              </a:rPr>
              <a:t>2 متری برحسب متر در ثانیه</a:t>
            </a:r>
          </a:p>
          <a:p>
            <a:pPr algn="r" rtl="1">
              <a:lnSpc>
                <a:spcPct val="150000"/>
              </a:lnSpc>
            </a:pPr>
            <a:r>
              <a:rPr lang="en-US" sz="2400" dirty="0" err="1" smtClean="0">
                <a:cs typeface="B Titr" panose="00000700000000000000" pitchFamily="2" charset="-78"/>
              </a:rPr>
              <a:t>es</a:t>
            </a:r>
            <a:r>
              <a:rPr lang="en-US" sz="2400" dirty="0" smtClean="0">
                <a:cs typeface="B Titr" panose="00000700000000000000" pitchFamily="2" charset="-78"/>
              </a:rPr>
              <a:t> </a:t>
            </a:r>
            <a:r>
              <a:rPr lang="fa-IR" sz="2400" dirty="0" smtClean="0">
                <a:cs typeface="B Titr" panose="00000700000000000000" pitchFamily="2" charset="-78"/>
              </a:rPr>
              <a:t>= فشار </a:t>
            </a:r>
            <a:r>
              <a:rPr lang="fa-IR" sz="2400" dirty="0">
                <a:cs typeface="B Titr" panose="00000700000000000000" pitchFamily="2" charset="-78"/>
              </a:rPr>
              <a:t>بخار اشباع بر  حسب میلی بار </a:t>
            </a:r>
          </a:p>
          <a:p>
            <a:pPr algn="r" rtl="1">
              <a:lnSpc>
                <a:spcPct val="150000"/>
              </a:lnSpc>
            </a:pPr>
            <a:r>
              <a:rPr lang="en-US" sz="2400" dirty="0" err="1" smtClean="0">
                <a:cs typeface="B Titr" panose="00000700000000000000" pitchFamily="2" charset="-78"/>
              </a:rPr>
              <a:t>ed</a:t>
            </a:r>
            <a:r>
              <a:rPr lang="en-US" sz="2400" dirty="0" smtClean="0">
                <a:cs typeface="B Titr" panose="00000700000000000000" pitchFamily="2" charset="-78"/>
              </a:rPr>
              <a:t> </a:t>
            </a:r>
            <a:r>
              <a:rPr lang="fa-IR" sz="2400" dirty="0" smtClean="0">
                <a:cs typeface="B Titr" panose="00000700000000000000" pitchFamily="2" charset="-78"/>
              </a:rPr>
              <a:t>= فشار </a:t>
            </a:r>
            <a:r>
              <a:rPr lang="fa-IR" sz="2400" dirty="0">
                <a:cs typeface="B Titr" panose="00000700000000000000" pitchFamily="2" charset="-78"/>
              </a:rPr>
              <a:t>بخار واقعی بر  حسب میلی بار در درجه حرارت محیط</a:t>
            </a:r>
          </a:p>
        </p:txBody>
      </p:sp>
      <p:grpSp>
        <p:nvGrpSpPr>
          <p:cNvPr id="4" name="Group 32"/>
          <p:cNvGrpSpPr>
            <a:grpSpLocks/>
          </p:cNvGrpSpPr>
          <p:nvPr/>
        </p:nvGrpSpPr>
        <p:grpSpPr bwMode="auto">
          <a:xfrm>
            <a:off x="2351088" y="164905"/>
            <a:ext cx="7489825" cy="704850"/>
            <a:chOff x="1728" y="1920"/>
            <a:chExt cx="3264" cy="866"/>
          </a:xfrm>
        </p:grpSpPr>
        <p:sp>
          <p:nvSpPr>
            <p:cNvPr id="5"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6"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7"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a:t>
            </a:r>
            <a:r>
              <a:rPr lang="fa-IR" sz="2800" b="1" dirty="0" smtClean="0">
                <a:effectLst>
                  <a:outerShdw blurRad="38100" dist="38100" dir="2700000" algn="tl">
                    <a:srgbClr val="FFFFFF"/>
                  </a:outerShdw>
                </a:effectLst>
                <a:latin typeface="Times New Roman" pitchFamily="18" charset="0"/>
                <a:cs typeface="Titr" pitchFamily="2" charset="-78"/>
              </a:rPr>
              <a:t>غیرمستقیم </a:t>
            </a:r>
            <a:r>
              <a:rPr lang="fa-IR" sz="2800" b="1" dirty="0">
                <a:effectLst>
                  <a:outerShdw blurRad="38100" dist="38100" dir="2700000" algn="tl">
                    <a:srgbClr val="FFFFFF"/>
                  </a:outerShdw>
                </a:effectLst>
                <a:latin typeface="Times New Roman" pitchFamily="18" charset="0"/>
                <a:cs typeface="Titr" pitchFamily="2" charset="-78"/>
              </a:rPr>
              <a:t>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a:t>
            </a:r>
            <a:endParaRPr lang="fa-IR" sz="2800" b="1" dirty="0">
              <a:effectLst>
                <a:outerShdw blurRad="38100" dist="38100" dir="2700000" algn="tl">
                  <a:srgbClr val="FFFFFF"/>
                </a:outerShdw>
              </a:effectLst>
              <a:latin typeface="Times New Roman" pitchFamily="18" charset="0"/>
              <a:cs typeface="Titr" pitchFamily="2" charset="-78"/>
            </a:endParaRPr>
          </a:p>
        </p:txBody>
      </p:sp>
      <p:sp>
        <p:nvSpPr>
          <p:cNvPr id="9" name="Rectangle 8"/>
          <p:cNvSpPr/>
          <p:nvPr/>
        </p:nvSpPr>
        <p:spPr>
          <a:xfrm>
            <a:off x="7815358" y="1269202"/>
            <a:ext cx="4051109"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2800" b="1" i="0" u="none" strike="noStrike" kern="0" cap="none" spc="0" normalizeH="0" baseline="0" noProof="0" dirty="0" smtClean="0">
                <a:ln>
                  <a:noFill/>
                </a:ln>
                <a:solidFill>
                  <a:srgbClr val="7030A0"/>
                </a:solidFill>
                <a:uLnTx/>
                <a:uFillTx/>
                <a:latin typeface="Garamond"/>
                <a:ea typeface="+mj-ea"/>
                <a:cs typeface="B Titr" panose="00000700000000000000" pitchFamily="2" charset="-78"/>
              </a:rPr>
              <a:t>محاسبه تبخیر از سطح آزاد آب</a:t>
            </a:r>
            <a:endParaRPr kumimoji="0" lang="en-US" sz="2800" b="0" i="0" u="none" strike="noStrike" kern="0" cap="none" spc="0" normalizeH="0" baseline="0" noProof="0" dirty="0" smtClean="0">
              <a:ln>
                <a:noFill/>
              </a:ln>
              <a:solidFill>
                <a:srgbClr val="7030A0"/>
              </a:solidFill>
              <a:uLnTx/>
              <a:uFillTx/>
              <a:cs typeface="B Titr" panose="00000700000000000000" pitchFamily="2" charset="-78"/>
            </a:endParaRPr>
          </a:p>
        </p:txBody>
      </p:sp>
    </p:spTree>
    <p:extLst>
      <p:ext uri="{BB962C8B-B14F-4D97-AF65-F5344CB8AC3E}">
        <p14:creationId xmlns:p14="http://schemas.microsoft.com/office/powerpoint/2010/main" val="35541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429" y="2057400"/>
            <a:ext cx="11013142" cy="2215991"/>
          </a:xfrm>
          <a:prstGeom prst="rect">
            <a:avLst/>
          </a:prstGeom>
        </p:spPr>
        <p:txBody>
          <a:bodyPr wrap="square">
            <a:spAutoFit/>
          </a:bodyPr>
          <a:lstStyle/>
          <a:p>
            <a:pPr algn="just" rtl="1">
              <a:lnSpc>
                <a:spcPct val="200000"/>
              </a:lnSpc>
              <a:defRPr/>
            </a:pPr>
            <a:r>
              <a:rPr lang="fa-IR" altLang="en-US" sz="2400" dirty="0">
                <a:cs typeface="B Titr" panose="00000700000000000000" pitchFamily="2" charset="-78"/>
              </a:rPr>
              <a:t>تلفات آب از یک دریاچه را در حالتی که مساحت آن 5 کیلومتر مربع و سرعت باد در 2 متری  </a:t>
            </a:r>
            <a:r>
              <a:rPr lang="fa-IR" altLang="en-US" sz="2400" dirty="0" smtClean="0">
                <a:cs typeface="B Titr" panose="00000700000000000000" pitchFamily="2" charset="-78"/>
              </a:rPr>
              <a:t>10/3 </a:t>
            </a:r>
            <a:r>
              <a:rPr lang="fa-IR" altLang="en-US" sz="2400" dirty="0">
                <a:cs typeface="B Titr" panose="00000700000000000000" pitchFamily="2" charset="-78"/>
              </a:rPr>
              <a:t>کیلومتر در ساعت و فشار بخار اشباع </a:t>
            </a:r>
            <a:r>
              <a:rPr lang="fa-IR" altLang="en-US" sz="2400" dirty="0" smtClean="0">
                <a:cs typeface="B Titr" panose="00000700000000000000" pitchFamily="2" charset="-78"/>
              </a:rPr>
              <a:t>14/2 </a:t>
            </a:r>
            <a:r>
              <a:rPr lang="fa-IR" altLang="en-US" sz="2400" dirty="0">
                <a:cs typeface="B Titr" panose="00000700000000000000" pitchFamily="2" charset="-78"/>
              </a:rPr>
              <a:t>وفشار بخار واقعی 11 میلی متر جیوه می باشد را </a:t>
            </a:r>
            <a:r>
              <a:rPr lang="fa-IR" altLang="en-US" sz="2400" dirty="0" smtClean="0">
                <a:cs typeface="B Titr" panose="00000700000000000000" pitchFamily="2" charset="-78"/>
              </a:rPr>
              <a:t>در طول یک سال </a:t>
            </a:r>
            <a:r>
              <a:rPr lang="fa-IR" altLang="en-US" sz="2400" dirty="0" smtClean="0">
                <a:cs typeface="B Titr" panose="00000700000000000000" pitchFamily="2" charset="-78"/>
              </a:rPr>
              <a:t>حساب </a:t>
            </a:r>
            <a:r>
              <a:rPr lang="fa-IR" altLang="en-US" sz="2400" dirty="0">
                <a:cs typeface="B Titr" panose="00000700000000000000" pitchFamily="2" charset="-78"/>
              </a:rPr>
              <a:t>کنید.</a:t>
            </a:r>
            <a:endParaRPr lang="en-US" altLang="en-US" sz="2400" dirty="0">
              <a:cs typeface="B Titr" panose="00000700000000000000" pitchFamily="2" charset="-78"/>
            </a:endParaRPr>
          </a:p>
        </p:txBody>
      </p:sp>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a:t>
            </a:r>
            <a:r>
              <a:rPr lang="fa-IR" sz="2800" b="1" dirty="0" smtClean="0">
                <a:effectLst>
                  <a:outerShdw blurRad="38100" dist="38100" dir="2700000" algn="tl">
                    <a:srgbClr val="FFFFFF"/>
                  </a:outerShdw>
                </a:effectLst>
                <a:latin typeface="Times New Roman" pitchFamily="18" charset="0"/>
                <a:cs typeface="Titr" pitchFamily="2" charset="-78"/>
              </a:rPr>
              <a:t>غیرمستقیم </a:t>
            </a:r>
            <a:r>
              <a:rPr lang="fa-IR" sz="2800" b="1" dirty="0">
                <a:effectLst>
                  <a:outerShdw blurRad="38100" dist="38100" dir="2700000" algn="tl">
                    <a:srgbClr val="FFFFFF"/>
                  </a:outerShdw>
                </a:effectLst>
                <a:latin typeface="Times New Roman" pitchFamily="18" charset="0"/>
                <a:cs typeface="Titr" pitchFamily="2" charset="-78"/>
              </a:rPr>
              <a:t>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
        <p:nvSpPr>
          <p:cNvPr id="7" name="Rectangle 6"/>
          <p:cNvSpPr/>
          <p:nvPr/>
        </p:nvSpPr>
        <p:spPr>
          <a:xfrm>
            <a:off x="10264148" y="1201968"/>
            <a:ext cx="750526" cy="523220"/>
          </a:xfrm>
          <a:prstGeom prst="rect">
            <a:avLst/>
          </a:prstGeom>
        </p:spPr>
        <p:txBody>
          <a:bodyPr wrap="none">
            <a:spAutoFit/>
          </a:bodyPr>
          <a:lstStyle/>
          <a:p>
            <a:r>
              <a:rPr lang="fa-IR" sz="2800" b="1" kern="0" dirty="0" smtClean="0">
                <a:solidFill>
                  <a:srgbClr val="7030A0"/>
                </a:solidFill>
                <a:latin typeface="Garamond"/>
                <a:cs typeface="B Titr" panose="00000700000000000000" pitchFamily="2" charset="-78"/>
              </a:rPr>
              <a:t>مثال</a:t>
            </a:r>
            <a:endParaRPr lang="en-US" sz="2800" dirty="0"/>
          </a:p>
        </p:txBody>
      </p:sp>
    </p:spTree>
    <p:extLst>
      <p:ext uri="{BB962C8B-B14F-4D97-AF65-F5344CB8AC3E}">
        <p14:creationId xmlns:p14="http://schemas.microsoft.com/office/powerpoint/2010/main" val="232088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429" y="1734672"/>
            <a:ext cx="11013142" cy="4616648"/>
          </a:xfrm>
          <a:prstGeom prst="rect">
            <a:avLst/>
          </a:prstGeom>
        </p:spPr>
        <p:txBody>
          <a:bodyPr wrap="square">
            <a:spAutoFit/>
          </a:bodyPr>
          <a:lstStyle/>
          <a:p>
            <a:pPr>
              <a:lnSpc>
                <a:spcPct val="150000"/>
              </a:lnSpc>
              <a:defRPr/>
            </a:pPr>
            <a:r>
              <a:rPr lang="en-US" altLang="en-US" sz="2800" dirty="0">
                <a:latin typeface="Times New Roman" panose="02020603050405020304" pitchFamily="18" charset="0"/>
                <a:cs typeface="Times New Roman" panose="02020603050405020304" pitchFamily="18" charset="0"/>
              </a:rPr>
              <a:t>A=5 km=5000000 m2</a:t>
            </a:r>
          </a:p>
          <a:p>
            <a:pPr>
              <a:lnSpc>
                <a:spcPct val="150000"/>
              </a:lnSpc>
              <a:defRPr/>
            </a:pPr>
            <a:r>
              <a:rPr lang="en-US" altLang="en-US" sz="2800" dirty="0">
                <a:latin typeface="Times New Roman" panose="02020603050405020304" pitchFamily="18" charset="0"/>
                <a:cs typeface="Times New Roman" panose="02020603050405020304" pitchFamily="18" charset="0"/>
              </a:rPr>
              <a:t>U2=10.3 km/h=2.86 m/s</a:t>
            </a:r>
          </a:p>
          <a:p>
            <a:pPr>
              <a:lnSpc>
                <a:spcPct val="150000"/>
              </a:lnSpc>
              <a:defRPr/>
            </a:pPr>
            <a:r>
              <a:rPr lang="en-US" altLang="en-US" sz="2800" dirty="0" err="1">
                <a:latin typeface="Times New Roman" panose="02020603050405020304" pitchFamily="18" charset="0"/>
                <a:cs typeface="Times New Roman" panose="02020603050405020304" pitchFamily="18" charset="0"/>
              </a:rPr>
              <a:t>ea</a:t>
            </a:r>
            <a:r>
              <a:rPr lang="en-US" altLang="en-US" sz="2800" dirty="0">
                <a:latin typeface="Times New Roman" panose="02020603050405020304" pitchFamily="18" charset="0"/>
                <a:cs typeface="Times New Roman" panose="02020603050405020304" pitchFamily="18" charset="0"/>
              </a:rPr>
              <a:t>=14.2 </a:t>
            </a:r>
            <a:r>
              <a:rPr lang="en-US" altLang="en-US" sz="2800" dirty="0" err="1" smtClean="0">
                <a:latin typeface="Times New Roman" panose="02020603050405020304" pitchFamily="18" charset="0"/>
                <a:cs typeface="Times New Roman" panose="02020603050405020304" pitchFamily="18" charset="0"/>
              </a:rPr>
              <a:t>mmhg</a:t>
            </a:r>
            <a:r>
              <a:rPr lang="en-US" altLang="en-US" sz="2800" dirty="0" smtClean="0">
                <a:latin typeface="Times New Roman" panose="02020603050405020304" pitchFamily="18" charset="0"/>
                <a:cs typeface="Times New Roman" panose="02020603050405020304" pitchFamily="18" charset="0"/>
              </a:rPr>
              <a:t>=14.2*1.33=18.9 </a:t>
            </a:r>
            <a:r>
              <a:rPr lang="en-US" altLang="en-US" sz="2800" dirty="0" err="1">
                <a:latin typeface="Times New Roman" panose="02020603050405020304" pitchFamily="18" charset="0"/>
                <a:cs typeface="Times New Roman" panose="02020603050405020304" pitchFamily="18" charset="0"/>
              </a:rPr>
              <a:t>mb</a:t>
            </a:r>
            <a:endParaRPr lang="en-US" altLang="en-US" sz="2800" dirty="0">
              <a:latin typeface="Times New Roman" panose="02020603050405020304" pitchFamily="18" charset="0"/>
              <a:cs typeface="Times New Roman" panose="02020603050405020304" pitchFamily="18" charset="0"/>
            </a:endParaRPr>
          </a:p>
          <a:p>
            <a:pPr>
              <a:lnSpc>
                <a:spcPct val="150000"/>
              </a:lnSpc>
              <a:defRPr/>
            </a:pPr>
            <a:r>
              <a:rPr lang="en-US" altLang="en-US" sz="2800" dirty="0" err="1" smtClean="0">
                <a:latin typeface="Times New Roman" panose="02020603050405020304" pitchFamily="18" charset="0"/>
                <a:cs typeface="Times New Roman" panose="02020603050405020304" pitchFamily="18" charset="0"/>
              </a:rPr>
              <a:t>ed</a:t>
            </a:r>
            <a:r>
              <a:rPr lang="en-US" altLang="en-US" sz="2800" dirty="0" smtClean="0">
                <a:latin typeface="Times New Roman" panose="02020603050405020304" pitchFamily="18" charset="0"/>
                <a:cs typeface="Times New Roman" panose="02020603050405020304" pitchFamily="18" charset="0"/>
              </a:rPr>
              <a:t>=11mmhg=11*1.33=14.6 </a:t>
            </a:r>
            <a:r>
              <a:rPr lang="en-US" altLang="en-US" sz="2800" dirty="0" err="1">
                <a:latin typeface="Times New Roman" panose="02020603050405020304" pitchFamily="18" charset="0"/>
                <a:cs typeface="Times New Roman" panose="02020603050405020304" pitchFamily="18" charset="0"/>
              </a:rPr>
              <a:t>mb</a:t>
            </a:r>
            <a:endParaRPr lang="en-US" altLang="en-US" sz="2800" dirty="0">
              <a:latin typeface="Times New Roman" panose="02020603050405020304" pitchFamily="18" charset="0"/>
              <a:cs typeface="Times New Roman" panose="02020603050405020304" pitchFamily="18" charset="0"/>
            </a:endParaRPr>
          </a:p>
          <a:p>
            <a:pPr>
              <a:lnSpc>
                <a:spcPct val="150000"/>
              </a:lnSpc>
              <a:defRPr/>
            </a:pPr>
            <a:r>
              <a:rPr lang="en-US" altLang="en-US" sz="2800" dirty="0" err="1">
                <a:latin typeface="Times New Roman" panose="02020603050405020304" pitchFamily="18" charset="0"/>
                <a:cs typeface="Times New Roman" panose="02020603050405020304" pitchFamily="18" charset="0"/>
              </a:rPr>
              <a:t>Ea</a:t>
            </a:r>
            <a:r>
              <a:rPr lang="en-US" altLang="en-US" sz="2800" dirty="0">
                <a:latin typeface="Times New Roman" panose="02020603050405020304" pitchFamily="18" charset="0"/>
                <a:cs typeface="Times New Roman" panose="02020603050405020304" pitchFamily="18" charset="0"/>
              </a:rPr>
              <a:t>=0.291A</a:t>
            </a:r>
            <a:r>
              <a:rPr lang="en-US" altLang="en-US" sz="2800" baseline="30000" dirty="0">
                <a:latin typeface="Times New Roman" panose="02020603050405020304" pitchFamily="18" charset="0"/>
                <a:cs typeface="Times New Roman" panose="02020603050405020304" pitchFamily="18" charset="0"/>
              </a:rPr>
              <a:t>-0.05</a:t>
            </a:r>
            <a:r>
              <a:rPr lang="en-US" altLang="en-US" sz="2800" dirty="0">
                <a:latin typeface="Times New Roman" panose="02020603050405020304" pitchFamily="18" charset="0"/>
                <a:cs typeface="Times New Roman" panose="02020603050405020304" pitchFamily="18" charset="0"/>
              </a:rPr>
              <a:t>U</a:t>
            </a:r>
            <a:r>
              <a:rPr lang="en-US" altLang="en-US" sz="2800" baseline="-25000" dirty="0">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es-ed</a:t>
            </a:r>
            <a:r>
              <a:rPr lang="en-US" altLang="en-US" sz="2800" dirty="0">
                <a:latin typeface="Times New Roman" panose="02020603050405020304" pitchFamily="18" charset="0"/>
                <a:cs typeface="Times New Roman" panose="02020603050405020304" pitchFamily="18" charset="0"/>
              </a:rPr>
              <a:t>)=0.291*(5000000) </a:t>
            </a:r>
            <a:r>
              <a:rPr lang="en-US" altLang="en-US" sz="2800" baseline="30000" dirty="0">
                <a:latin typeface="Times New Roman" panose="02020603050405020304" pitchFamily="18" charset="0"/>
                <a:cs typeface="Times New Roman" panose="02020603050405020304" pitchFamily="18" charset="0"/>
              </a:rPr>
              <a:t>-0.05 </a:t>
            </a:r>
            <a:r>
              <a:rPr lang="en-US" altLang="en-US" sz="2800" dirty="0">
                <a:latin typeface="Times New Roman" panose="02020603050405020304" pitchFamily="18" charset="0"/>
                <a:cs typeface="Times New Roman" panose="02020603050405020304" pitchFamily="18" charset="0"/>
              </a:rPr>
              <a:t>*2.86(18.9-14.6)=1.66 mm/day=606 </a:t>
            </a:r>
            <a:r>
              <a:rPr lang="en-US" altLang="en-US" sz="2800" dirty="0" smtClean="0">
                <a:latin typeface="Times New Roman" panose="02020603050405020304" pitchFamily="18" charset="0"/>
                <a:cs typeface="Times New Roman" panose="02020603050405020304" pitchFamily="18" charset="0"/>
              </a:rPr>
              <a:t>mm/year</a:t>
            </a:r>
            <a:r>
              <a:rPr lang="fa-IR" altLang="en-US" sz="2800" dirty="0" smtClean="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=0.606 </a:t>
            </a:r>
            <a:r>
              <a:rPr lang="en-US" altLang="en-US" sz="2800" dirty="0">
                <a:latin typeface="Times New Roman" panose="02020603050405020304" pitchFamily="18" charset="0"/>
                <a:cs typeface="Times New Roman" panose="02020603050405020304" pitchFamily="18" charset="0"/>
              </a:rPr>
              <a:t>m/year</a:t>
            </a:r>
          </a:p>
          <a:p>
            <a:pPr>
              <a:lnSpc>
                <a:spcPct val="150000"/>
              </a:lnSpc>
              <a:defRPr/>
            </a:pPr>
            <a:r>
              <a:rPr lang="fa-IR" altLang="en-US" sz="2800" dirty="0">
                <a:latin typeface="Times New Roman" panose="02020603050405020304" pitchFamily="18" charset="0"/>
                <a:cs typeface="Times New Roman" panose="02020603050405020304" pitchFamily="18" charset="0"/>
              </a:rPr>
              <a:t>= کل تلفات از مخزن</a:t>
            </a:r>
            <a:r>
              <a:rPr lang="en-US" altLang="en-US" sz="2800" dirty="0">
                <a:latin typeface="Times New Roman" panose="02020603050405020304" pitchFamily="18" charset="0"/>
                <a:cs typeface="Times New Roman" panose="02020603050405020304" pitchFamily="18" charset="0"/>
              </a:rPr>
              <a:t> 0.606*5000000=3.03 </a:t>
            </a:r>
            <a:r>
              <a:rPr lang="en-US" altLang="en-US" sz="2800" dirty="0" smtClean="0">
                <a:latin typeface="Times New Roman" panose="02020603050405020304" pitchFamily="18" charset="0"/>
                <a:cs typeface="Times New Roman" panose="02020603050405020304" pitchFamily="18" charset="0"/>
              </a:rPr>
              <a:t>Mm</a:t>
            </a:r>
            <a:r>
              <a:rPr lang="en-US" altLang="en-US" sz="2800" baseline="30000" dirty="0" smtClean="0">
                <a:latin typeface="Times New Roman" panose="02020603050405020304" pitchFamily="18" charset="0"/>
                <a:cs typeface="Times New Roman" panose="02020603050405020304" pitchFamily="18" charset="0"/>
              </a:rPr>
              <a:t>3</a:t>
            </a:r>
            <a:r>
              <a:rPr lang="en-US" altLang="en-US" sz="2800" dirty="0" smtClean="0">
                <a:latin typeface="Times New Roman" panose="02020603050405020304" pitchFamily="18" charset="0"/>
                <a:cs typeface="Times New Roman" panose="02020603050405020304" pitchFamily="18" charset="0"/>
              </a:rPr>
              <a:t>/</a:t>
            </a:r>
            <a:r>
              <a:rPr lang="en-US" altLang="en-US" sz="2800" dirty="0" err="1" smtClean="0">
                <a:latin typeface="Times New Roman" panose="02020603050405020304" pitchFamily="18" charset="0"/>
                <a:cs typeface="Times New Roman" panose="02020603050405020304" pitchFamily="18" charset="0"/>
              </a:rPr>
              <a:t>yr</a:t>
            </a:r>
            <a:endParaRPr lang="en-US" altLang="en-US" sz="2800" dirty="0">
              <a:latin typeface="Times New Roman" panose="02020603050405020304" pitchFamily="18" charset="0"/>
              <a:cs typeface="Times New Roman" panose="02020603050405020304" pitchFamily="18" charset="0"/>
            </a:endParaRPr>
          </a:p>
        </p:txBody>
      </p:sp>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a:t>
            </a:r>
            <a:r>
              <a:rPr lang="fa-IR" sz="2800" b="1" dirty="0" smtClean="0">
                <a:effectLst>
                  <a:outerShdw blurRad="38100" dist="38100" dir="2700000" algn="tl">
                    <a:srgbClr val="FFFFFF"/>
                  </a:outerShdw>
                </a:effectLst>
                <a:latin typeface="Times New Roman" pitchFamily="18" charset="0"/>
                <a:cs typeface="Titr" pitchFamily="2" charset="-78"/>
              </a:rPr>
              <a:t>غیرمستقیم </a:t>
            </a:r>
            <a:r>
              <a:rPr lang="fa-IR" sz="2800" b="1" dirty="0">
                <a:effectLst>
                  <a:outerShdw blurRad="38100" dist="38100" dir="2700000" algn="tl">
                    <a:srgbClr val="FFFFFF"/>
                  </a:outerShdw>
                </a:effectLst>
                <a:latin typeface="Times New Roman" pitchFamily="18" charset="0"/>
                <a:cs typeface="Titr" pitchFamily="2" charset="-78"/>
              </a:rPr>
              <a:t>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
        <p:nvSpPr>
          <p:cNvPr id="7" name="Rectangle 6"/>
          <p:cNvSpPr/>
          <p:nvPr/>
        </p:nvSpPr>
        <p:spPr>
          <a:xfrm>
            <a:off x="10264148" y="1201968"/>
            <a:ext cx="636713" cy="523220"/>
          </a:xfrm>
          <a:prstGeom prst="rect">
            <a:avLst/>
          </a:prstGeom>
        </p:spPr>
        <p:txBody>
          <a:bodyPr wrap="none">
            <a:spAutoFit/>
          </a:bodyPr>
          <a:lstStyle/>
          <a:p>
            <a:r>
              <a:rPr lang="fa-IR" sz="2800" b="1" kern="0" dirty="0" smtClean="0">
                <a:solidFill>
                  <a:srgbClr val="7030A0"/>
                </a:solidFill>
                <a:latin typeface="Garamond"/>
                <a:cs typeface="B Titr" panose="00000700000000000000" pitchFamily="2" charset="-78"/>
              </a:rPr>
              <a:t>حل</a:t>
            </a:r>
            <a:endParaRPr lang="en-US" sz="2800" dirty="0"/>
          </a:p>
        </p:txBody>
      </p:sp>
    </p:spTree>
    <p:extLst>
      <p:ext uri="{BB962C8B-B14F-4D97-AF65-F5344CB8AC3E}">
        <p14:creationId xmlns:p14="http://schemas.microsoft.com/office/powerpoint/2010/main" val="302344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gray">
          <a:xfrm>
            <a:off x="7189580" y="5334000"/>
            <a:ext cx="4419600" cy="508000"/>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headEnd/>
            <a:tailEnd/>
          </a:ln>
          <a:effectLst/>
        </p:spPr>
        <p:txBody>
          <a:bodyPr wrap="none" anchor="ctr"/>
          <a:lstStyle/>
          <a:p>
            <a:pPr algn="ctr">
              <a:defRPr/>
            </a:pPr>
            <a:r>
              <a:rPr lang="fa-IR" sz="2400" b="1" dirty="0">
                <a:latin typeface="Times New Roman" pitchFamily="18" charset="0"/>
                <a:cs typeface="B Nazanin" pitchFamily="2" charset="-78"/>
              </a:rPr>
              <a:t>تبخیر سطحی در هر دمایی</a:t>
            </a:r>
            <a:endParaRPr lang="en-US" sz="2400" b="1" dirty="0">
              <a:latin typeface="Times New Roman" pitchFamily="18" charset="0"/>
              <a:cs typeface="B Nazanin" pitchFamily="2" charset="-78"/>
            </a:endParaRPr>
          </a:p>
        </p:txBody>
      </p:sp>
      <p:sp>
        <p:nvSpPr>
          <p:cNvPr id="9" name="AutoShape 8"/>
          <p:cNvSpPr>
            <a:spLocks noChangeArrowheads="1"/>
          </p:cNvSpPr>
          <p:nvPr/>
        </p:nvSpPr>
        <p:spPr bwMode="gray">
          <a:xfrm>
            <a:off x="7189580" y="3505200"/>
            <a:ext cx="4419600" cy="508000"/>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headEnd/>
            <a:tailEnd/>
          </a:ln>
          <a:effectLst/>
        </p:spPr>
        <p:txBody>
          <a:bodyPr wrap="none" anchor="ctr"/>
          <a:lstStyle/>
          <a:p>
            <a:pPr algn="ctr">
              <a:defRPr/>
            </a:pPr>
            <a:r>
              <a:rPr lang="fa-IR" sz="2400" b="1" dirty="0">
                <a:latin typeface="Times New Roman" pitchFamily="18" charset="0"/>
                <a:cs typeface="B Nazanin" pitchFamily="2" charset="-78"/>
              </a:rPr>
              <a:t>تبخير درونی در نقطه جوش</a:t>
            </a:r>
            <a:endParaRPr lang="en-US" sz="2400" b="1" dirty="0">
              <a:latin typeface="Times New Roman" pitchFamily="18" charset="0"/>
              <a:cs typeface="B Nazanin" pitchFamily="2" charset="-78"/>
            </a:endParaRPr>
          </a:p>
        </p:txBody>
      </p:sp>
      <p:sp>
        <p:nvSpPr>
          <p:cNvPr id="10" name="AutoShape 9"/>
          <p:cNvSpPr>
            <a:spLocks noChangeArrowheads="1"/>
          </p:cNvSpPr>
          <p:nvPr/>
        </p:nvSpPr>
        <p:spPr bwMode="gray">
          <a:xfrm>
            <a:off x="6135480" y="1905000"/>
            <a:ext cx="5473700" cy="576263"/>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headEnd/>
            <a:tailEnd/>
          </a:ln>
          <a:effectLst/>
        </p:spPr>
        <p:txBody>
          <a:bodyPr wrap="none" anchor="ctr"/>
          <a:lstStyle/>
          <a:p>
            <a:pPr algn="ctr">
              <a:defRPr/>
            </a:pPr>
            <a:r>
              <a:rPr lang="fa-IR" sz="2400" b="1" dirty="0">
                <a:latin typeface="Times New Roman" pitchFamily="18" charset="0"/>
                <a:cs typeface="B Nazanin" pitchFamily="2" charset="-78"/>
              </a:rPr>
              <a:t>تبخير خلا در شرایط فقدان فشار هوا</a:t>
            </a:r>
            <a:endParaRPr lang="en-US" sz="2400" b="1" dirty="0">
              <a:latin typeface="Times New Roman" pitchFamily="18" charset="0"/>
              <a:cs typeface="B Nazanin" pitchFamily="2" charset="-78"/>
            </a:endParaRPr>
          </a:p>
        </p:txBody>
      </p:sp>
      <p:grpSp>
        <p:nvGrpSpPr>
          <p:cNvPr id="32" name="Group 46"/>
          <p:cNvGrpSpPr>
            <a:grpSpLocks/>
          </p:cNvGrpSpPr>
          <p:nvPr/>
        </p:nvGrpSpPr>
        <p:grpSpPr bwMode="auto">
          <a:xfrm>
            <a:off x="2351088" y="404813"/>
            <a:ext cx="7489825" cy="1238250"/>
            <a:chOff x="1728" y="1920"/>
            <a:chExt cx="3264" cy="866"/>
          </a:xfrm>
        </p:grpSpPr>
        <p:sp>
          <p:nvSpPr>
            <p:cNvPr id="33" name="AutoShape 47"/>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34" name="Freeform 48"/>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35" name="Text Box 49"/>
          <p:cNvSpPr txBox="1">
            <a:spLocks noChangeArrowheads="1"/>
          </p:cNvSpPr>
          <p:nvPr/>
        </p:nvSpPr>
        <p:spPr bwMode="gray">
          <a:xfrm>
            <a:off x="2736850" y="669925"/>
            <a:ext cx="6718300" cy="579438"/>
          </a:xfrm>
          <a:prstGeom prst="rect">
            <a:avLst/>
          </a:prstGeom>
          <a:noFill/>
          <a:ln w="9525" algn="ctr">
            <a:noFill/>
            <a:miter lim="800000"/>
            <a:headEnd/>
            <a:tailEnd/>
          </a:ln>
        </p:spPr>
        <p:txBody>
          <a:bodyPr>
            <a:spAutoFit/>
          </a:bodyPr>
          <a:lstStyle/>
          <a:p>
            <a:pPr algn="ctr" rtl="1">
              <a:defRPr/>
            </a:pPr>
            <a:r>
              <a:rPr lang="fa-IR" sz="3200" b="1" dirty="0">
                <a:effectLst>
                  <a:outerShdw blurRad="38100" dist="38100" dir="2700000" algn="tl">
                    <a:srgbClr val="FFFFFF"/>
                  </a:outerShdw>
                </a:effectLst>
                <a:latin typeface="Times New Roman" pitchFamily="18" charset="0"/>
                <a:cs typeface="Titr" pitchFamily="2" charset="-78"/>
              </a:rPr>
              <a:t>سه نوع تبخير در مباحث ترموديناميکی</a:t>
            </a:r>
            <a:endParaRPr lang="en-US" sz="3200" b="1" dirty="0">
              <a:solidFill>
                <a:srgbClr val="080808"/>
              </a:solidFill>
              <a:latin typeface="Times New Roman" pitchFamily="18" charset="0"/>
              <a:cs typeface="Titr" pitchFamily="2" charset="-78"/>
            </a:endParaRPr>
          </a:p>
        </p:txBody>
      </p:sp>
      <p:sp>
        <p:nvSpPr>
          <p:cNvPr id="36" name="Rectangle 35"/>
          <p:cNvSpPr/>
          <p:nvPr/>
        </p:nvSpPr>
        <p:spPr>
          <a:xfrm>
            <a:off x="755649" y="2412620"/>
            <a:ext cx="10853531" cy="977191"/>
          </a:xfrm>
          <a:prstGeom prst="rect">
            <a:avLst/>
          </a:prstGeom>
        </p:spPr>
        <p:txBody>
          <a:bodyPr wrap="square">
            <a:spAutoFit/>
          </a:bodyPr>
          <a:lstStyle/>
          <a:p>
            <a:pPr algn="just" rtl="1">
              <a:lnSpc>
                <a:spcPct val="150000"/>
              </a:lnSpc>
            </a:pPr>
            <a:r>
              <a:rPr lang="fa-IR" sz="2000" dirty="0">
                <a:cs typeface="B Titr" panose="00000700000000000000" pitchFamily="2" charset="-78"/>
              </a:rPr>
              <a:t>در اين حالت با قرار گرفتن آب در محيطي که هوا در آن وجود ندارد، تبخير آغاز خواهد </a:t>
            </a:r>
            <a:r>
              <a:rPr lang="fa-IR" sz="2000" dirty="0" smtClean="0">
                <a:cs typeface="B Titr" panose="00000700000000000000" pitchFamily="2" charset="-78"/>
              </a:rPr>
              <a:t>شد</a:t>
            </a:r>
            <a:r>
              <a:rPr lang="fa-IR" sz="2000" dirty="0">
                <a:cs typeface="B Titr" panose="00000700000000000000" pitchFamily="2" charset="-78"/>
              </a:rPr>
              <a:t>. در چنين شرايطي به دليل عدم وجود فشار هوا، ذرات آب براي فرار از سطح آب نياز به دريافت </a:t>
            </a:r>
            <a:r>
              <a:rPr lang="fa-IR" sz="2000" dirty="0" smtClean="0">
                <a:cs typeface="B Titr" panose="00000700000000000000" pitchFamily="2" charset="-78"/>
              </a:rPr>
              <a:t>انرژي گرمايي </a:t>
            </a:r>
            <a:r>
              <a:rPr lang="fa-IR" sz="2000" dirty="0">
                <a:cs typeface="B Titr" panose="00000700000000000000" pitchFamily="2" charset="-78"/>
              </a:rPr>
              <a:t>ندارند.</a:t>
            </a:r>
            <a:endParaRPr lang="en-US" sz="2000" dirty="0">
              <a:cs typeface="B Titr" panose="00000700000000000000" pitchFamily="2" charset="-78"/>
            </a:endParaRPr>
          </a:p>
        </p:txBody>
      </p:sp>
      <p:sp>
        <p:nvSpPr>
          <p:cNvPr id="37" name="Rectangle 36"/>
          <p:cNvSpPr/>
          <p:nvPr/>
        </p:nvSpPr>
        <p:spPr>
          <a:xfrm>
            <a:off x="768627" y="4128589"/>
            <a:ext cx="10906539" cy="1015663"/>
          </a:xfrm>
          <a:prstGeom prst="rect">
            <a:avLst/>
          </a:prstGeom>
        </p:spPr>
        <p:txBody>
          <a:bodyPr wrap="square">
            <a:spAutoFit/>
          </a:bodyPr>
          <a:lstStyle/>
          <a:p>
            <a:pPr algn="just" rtl="1">
              <a:lnSpc>
                <a:spcPct val="150000"/>
              </a:lnSpc>
            </a:pPr>
            <a:r>
              <a:rPr lang="fa-IR" sz="2000" dirty="0">
                <a:cs typeface="B Titr" panose="00000700000000000000" pitchFamily="2" charset="-78"/>
              </a:rPr>
              <a:t>براي آنکه ذرات آب بتوانند از سطح آب جدا شوند بايد انرژي گرمايي دريافت کنند تا فشار </a:t>
            </a:r>
            <a:r>
              <a:rPr lang="fa-IR" sz="2000" dirty="0" smtClean="0">
                <a:cs typeface="B Titr" panose="00000700000000000000" pitchFamily="2" charset="-78"/>
              </a:rPr>
              <a:t>بخار آب </a:t>
            </a:r>
            <a:r>
              <a:rPr lang="fa-IR" sz="2000" dirty="0">
                <a:cs typeface="B Titr" panose="00000700000000000000" pitchFamily="2" charset="-78"/>
              </a:rPr>
              <a:t>با فشار هوا يکسان شود. در اين حالت گفته </a:t>
            </a:r>
            <a:r>
              <a:rPr lang="fa-IR" sz="2000" dirty="0" smtClean="0">
                <a:cs typeface="B Titr" panose="00000700000000000000" pitchFamily="2" charset="-78"/>
              </a:rPr>
              <a:t>مي شود </a:t>
            </a:r>
            <a:r>
              <a:rPr lang="fa-IR" sz="2000" dirty="0">
                <a:cs typeface="B Titr" panose="00000700000000000000" pitchFamily="2" charset="-78"/>
              </a:rPr>
              <a:t>که آب به نقطه جوش رسيده است.</a:t>
            </a:r>
            <a:endParaRPr lang="en-US" sz="2000" dirty="0">
              <a:cs typeface="B Titr" panose="00000700000000000000" pitchFamily="2" charset="-78"/>
            </a:endParaRPr>
          </a:p>
        </p:txBody>
      </p:sp>
      <p:sp>
        <p:nvSpPr>
          <p:cNvPr id="38" name="Rectangle 37"/>
          <p:cNvSpPr/>
          <p:nvPr/>
        </p:nvSpPr>
        <p:spPr>
          <a:xfrm>
            <a:off x="5483785" y="6031748"/>
            <a:ext cx="5939446" cy="400110"/>
          </a:xfrm>
          <a:prstGeom prst="rect">
            <a:avLst/>
          </a:prstGeom>
        </p:spPr>
        <p:txBody>
          <a:bodyPr wrap="none">
            <a:spAutoFit/>
          </a:bodyPr>
          <a:lstStyle/>
          <a:p>
            <a:r>
              <a:rPr lang="fa-IR" sz="2000" dirty="0">
                <a:cs typeface="B Titr" panose="00000700000000000000" pitchFamily="2" charset="-78"/>
              </a:rPr>
              <a:t>جدا شدن مولکولهاي آب در مجاورت هوا را تبخير سطحي گويند.</a:t>
            </a:r>
            <a:endParaRPr lang="en-US" sz="2000" dirty="0">
              <a:cs typeface="B Titr" panose="00000700000000000000" pitchFamily="2" charset="-78"/>
            </a:endParaRPr>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a:t>
            </a:r>
            <a:r>
              <a:rPr lang="fa-IR" sz="2800" b="1" dirty="0" smtClean="0">
                <a:effectLst>
                  <a:outerShdw blurRad="38100" dist="38100" dir="2700000" algn="tl">
                    <a:srgbClr val="FFFFFF"/>
                  </a:outerShdw>
                </a:effectLst>
                <a:latin typeface="Times New Roman" pitchFamily="18" charset="0"/>
                <a:cs typeface="Titr" pitchFamily="2" charset="-78"/>
              </a:rPr>
              <a:t>غیرمستقیم </a:t>
            </a:r>
            <a:r>
              <a:rPr lang="fa-IR" sz="2800" b="1" dirty="0">
                <a:effectLst>
                  <a:outerShdw blurRad="38100" dist="38100" dir="2700000" algn="tl">
                    <a:srgbClr val="FFFFFF"/>
                  </a:outerShdw>
                </a:effectLst>
                <a:latin typeface="Times New Roman" pitchFamily="18" charset="0"/>
                <a:cs typeface="Titr" pitchFamily="2" charset="-78"/>
              </a:rPr>
              <a:t>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
        <p:nvSpPr>
          <p:cNvPr id="7" name="Rectangle 6"/>
          <p:cNvSpPr/>
          <p:nvPr/>
        </p:nvSpPr>
        <p:spPr>
          <a:xfrm>
            <a:off x="502276" y="1214847"/>
            <a:ext cx="11256142" cy="4401205"/>
          </a:xfrm>
          <a:prstGeom prst="rect">
            <a:avLst/>
          </a:prstGeom>
        </p:spPr>
        <p:txBody>
          <a:bodyPr wrap="square">
            <a:spAutoFit/>
          </a:bodyPr>
          <a:lstStyle/>
          <a:p>
            <a:pPr algn="just" rtl="1">
              <a:lnSpc>
                <a:spcPct val="200000"/>
              </a:lnSpc>
            </a:pPr>
            <a:r>
              <a:rPr lang="fa-IR" sz="2800" b="1" u="sng" kern="0" dirty="0" smtClean="0">
                <a:solidFill>
                  <a:schemeClr val="accent4">
                    <a:lumMod val="75000"/>
                  </a:schemeClr>
                </a:solidFill>
                <a:latin typeface="Garamond"/>
                <a:cs typeface="B Titr" panose="00000700000000000000" pitchFamily="2" charset="-78"/>
              </a:rPr>
              <a:t>معادلات تجربی</a:t>
            </a:r>
          </a:p>
          <a:p>
            <a:pPr marL="457200" indent="-457200" algn="just" rtl="1">
              <a:lnSpc>
                <a:spcPct val="200000"/>
              </a:lnSpc>
              <a:buFont typeface="Wingdings" panose="05000000000000000000" pitchFamily="2" charset="2"/>
              <a:buChar char="ü"/>
            </a:pPr>
            <a:r>
              <a:rPr lang="fa-IR" sz="2800" b="1" kern="0" dirty="0" smtClean="0">
                <a:latin typeface="Garamond"/>
                <a:cs typeface="B Titr" panose="00000700000000000000" pitchFamily="2" charset="-78"/>
              </a:rPr>
              <a:t>روش بلانی -کریدل</a:t>
            </a:r>
          </a:p>
          <a:p>
            <a:pPr marL="457200" indent="-457200" algn="just" rtl="1">
              <a:lnSpc>
                <a:spcPct val="200000"/>
              </a:lnSpc>
              <a:buFont typeface="Wingdings" panose="05000000000000000000" pitchFamily="2" charset="2"/>
              <a:buChar char="ü"/>
            </a:pPr>
            <a:r>
              <a:rPr lang="fa-IR" sz="2800" b="1" kern="0" dirty="0" smtClean="0">
                <a:latin typeface="Garamond"/>
                <a:cs typeface="B Titr" panose="00000700000000000000" pitchFamily="2" charset="-78"/>
              </a:rPr>
              <a:t>روش ترنت -وایت</a:t>
            </a:r>
          </a:p>
          <a:p>
            <a:pPr algn="just" rtl="1">
              <a:lnSpc>
                <a:spcPct val="200000"/>
              </a:lnSpc>
            </a:pPr>
            <a:r>
              <a:rPr lang="fa-IR" sz="2800" b="1" kern="0" dirty="0">
                <a:latin typeface="Garamond"/>
                <a:cs typeface="B Titr" panose="00000700000000000000" pitchFamily="2" charset="-78"/>
              </a:rPr>
              <a:t>در این </a:t>
            </a:r>
            <a:r>
              <a:rPr lang="fa-IR" sz="2800" b="1" kern="0" dirty="0" smtClean="0">
                <a:latin typeface="Garamond"/>
                <a:cs typeface="B Titr" panose="00000700000000000000" pitchFamily="2" charset="-78"/>
              </a:rPr>
              <a:t>دو روش </a:t>
            </a:r>
            <a:r>
              <a:rPr lang="fa-IR" sz="2800" b="1" kern="0" dirty="0">
                <a:latin typeface="Garamond"/>
                <a:cs typeface="B Titr" panose="00000700000000000000" pitchFamily="2" charset="-78"/>
              </a:rPr>
              <a:t>تبخیر و تعرق </a:t>
            </a:r>
            <a:r>
              <a:rPr lang="fa-IR" sz="2800" b="1" kern="0" dirty="0" smtClean="0">
                <a:latin typeface="Garamond"/>
                <a:cs typeface="B Titr" panose="00000700000000000000" pitchFamily="2" charset="-78"/>
              </a:rPr>
              <a:t>مرجع (پتانسیل) </a:t>
            </a:r>
            <a:r>
              <a:rPr lang="fa-IR" sz="2800" b="1" kern="0" dirty="0">
                <a:latin typeface="Garamond"/>
                <a:cs typeface="B Titr" panose="00000700000000000000" pitchFamily="2" charset="-78"/>
              </a:rPr>
              <a:t>محاسبه می گردد یعنی تبخیر ازسطحی که پوشیده از گیاه و</a:t>
            </a:r>
            <a:r>
              <a:rPr lang="fa-IR" sz="2800" b="1" kern="0" dirty="0" smtClean="0">
                <a:latin typeface="Garamond"/>
                <a:cs typeface="B Titr" panose="00000700000000000000" pitchFamily="2" charset="-78"/>
              </a:rPr>
              <a:t> </a:t>
            </a:r>
            <a:r>
              <a:rPr lang="fa-IR" sz="2800" b="1" kern="0" dirty="0">
                <a:latin typeface="Garamond"/>
                <a:cs typeface="B Titr" panose="00000700000000000000" pitchFamily="2" charset="-78"/>
              </a:rPr>
              <a:t>هیچ محدودیت آبی </a:t>
            </a:r>
            <a:r>
              <a:rPr lang="fa-IR" sz="2800" b="1" kern="0" dirty="0" smtClean="0">
                <a:latin typeface="Garamond"/>
                <a:cs typeface="B Titr" panose="00000700000000000000" pitchFamily="2" charset="-78"/>
              </a:rPr>
              <a:t>ندارد(</a:t>
            </a:r>
            <a:r>
              <a:rPr lang="en-US" sz="2800" b="1" kern="0" dirty="0" smtClean="0">
                <a:latin typeface="Garamond"/>
                <a:cs typeface="B Titr" panose="00000700000000000000" pitchFamily="2" charset="-78"/>
              </a:rPr>
              <a:t>ET</a:t>
            </a:r>
            <a:r>
              <a:rPr lang="en-US" sz="2800" b="1" kern="0" baseline="-25000" dirty="0" smtClean="0">
                <a:latin typeface="Garamond"/>
                <a:cs typeface="B Titr" panose="00000700000000000000" pitchFamily="2" charset="-78"/>
              </a:rPr>
              <a:t>0</a:t>
            </a:r>
            <a:r>
              <a:rPr lang="fa-IR" sz="2800" b="1" kern="0" dirty="0" smtClean="0">
                <a:latin typeface="Garamond"/>
                <a:cs typeface="B Titr" panose="00000700000000000000" pitchFamily="2" charset="-78"/>
              </a:rPr>
              <a:t>). </a:t>
            </a:r>
            <a:endParaRPr lang="fa-IR" sz="2800" b="1" kern="0" dirty="0">
              <a:latin typeface="Garamond"/>
              <a:cs typeface="B Titr" panose="00000700000000000000" pitchFamily="2" charset="-78"/>
            </a:endParaRPr>
          </a:p>
        </p:txBody>
      </p:sp>
    </p:spTree>
    <p:extLst>
      <p:ext uri="{BB962C8B-B14F-4D97-AF65-F5344CB8AC3E}">
        <p14:creationId xmlns:p14="http://schemas.microsoft.com/office/powerpoint/2010/main" val="207004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a:t>
            </a:r>
            <a:r>
              <a:rPr lang="fa-IR" sz="2800" b="1" dirty="0" smtClean="0">
                <a:effectLst>
                  <a:outerShdw blurRad="38100" dist="38100" dir="2700000" algn="tl">
                    <a:srgbClr val="FFFFFF"/>
                  </a:outerShdw>
                </a:effectLst>
                <a:latin typeface="Times New Roman" pitchFamily="18" charset="0"/>
                <a:cs typeface="Titr" pitchFamily="2" charset="-78"/>
              </a:rPr>
              <a:t>غیرمستقیم </a:t>
            </a:r>
            <a:r>
              <a:rPr lang="fa-IR" sz="2800" b="1" dirty="0">
                <a:effectLst>
                  <a:outerShdw blurRad="38100" dist="38100" dir="2700000" algn="tl">
                    <a:srgbClr val="FFFFFF"/>
                  </a:outerShdw>
                </a:effectLst>
                <a:latin typeface="Times New Roman" pitchFamily="18" charset="0"/>
                <a:cs typeface="Titr" pitchFamily="2" charset="-78"/>
              </a:rPr>
              <a:t>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4269283401"/>
              </p:ext>
            </p:extLst>
          </p:nvPr>
        </p:nvGraphicFramePr>
        <p:xfrm>
          <a:off x="295860" y="2881313"/>
          <a:ext cx="4257675" cy="950912"/>
        </p:xfrm>
        <a:graphic>
          <a:graphicData uri="http://schemas.openxmlformats.org/presentationml/2006/ole">
            <mc:AlternateContent xmlns:mc="http://schemas.openxmlformats.org/markup-compatibility/2006">
              <mc:Choice xmlns:v="urn:schemas-microsoft-com:vml" Requires="v">
                <p:oleObj spid="_x0000_s4406" name="Equation" r:id="rId3" imgW="1815840" imgH="393480" progId="Equation.3">
                  <p:embed/>
                </p:oleObj>
              </mc:Choice>
              <mc:Fallback>
                <p:oleObj name="Equation" r:id="rId3" imgW="1815840" imgH="393480" progId="Equation.3">
                  <p:embed/>
                  <p:pic>
                    <p:nvPicPr>
                      <p:cNvPr id="0" name=""/>
                      <p:cNvPicPr>
                        <a:picLocks noChangeAspect="1" noChangeArrowheads="1"/>
                      </p:cNvPicPr>
                      <p:nvPr/>
                    </p:nvPicPr>
                    <p:blipFill>
                      <a:blip r:embed="rId4"/>
                      <a:srcRect/>
                      <a:stretch>
                        <a:fillRect/>
                      </a:stretch>
                    </p:blipFill>
                    <p:spPr bwMode="auto">
                      <a:xfrm>
                        <a:off x="295860" y="2881313"/>
                        <a:ext cx="4257675" cy="95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3"/>
          <p:cNvSpPr txBox="1">
            <a:spLocks noChangeArrowheads="1"/>
          </p:cNvSpPr>
          <p:nvPr/>
        </p:nvSpPr>
        <p:spPr bwMode="auto">
          <a:xfrm>
            <a:off x="7780618" y="913649"/>
            <a:ext cx="4029309" cy="576263"/>
          </a:xfrm>
          <a:prstGeom prst="rect">
            <a:avLst/>
          </a:prstGeom>
          <a:solidFill>
            <a:srgbClr val="FFFF00"/>
          </a:solidFill>
          <a:ln w="9525" algn="ctr">
            <a:noFill/>
            <a:miter lim="800000"/>
            <a:headEnd/>
            <a:tailEnd/>
          </a:ln>
          <a:effectLst/>
        </p:spPr>
        <p:txBody>
          <a:bodyPr anchor="ctr"/>
          <a:lstStyle/>
          <a:p>
            <a:pPr algn="just" rtl="1" eaLnBrk="1" hangingPunct="1">
              <a:defRPr/>
            </a:pPr>
            <a:r>
              <a:rPr lang="fa-IR" sz="2400" i="1" u="sng" dirty="0">
                <a:cs typeface="Titr" pitchFamily="2" charset="-78"/>
              </a:rPr>
              <a:t>روش بلان</a:t>
            </a:r>
            <a:r>
              <a:rPr lang="ar-SA" sz="2400" i="1" u="sng" dirty="0">
                <a:cs typeface="Titr" pitchFamily="2" charset="-78"/>
              </a:rPr>
              <a:t>ي</a:t>
            </a:r>
            <a:r>
              <a:rPr lang="fa-IR" sz="2400" i="1" u="sng" dirty="0">
                <a:cs typeface="Titr" pitchFamily="2" charset="-78"/>
              </a:rPr>
              <a:t> _ کر</a:t>
            </a:r>
            <a:r>
              <a:rPr lang="ar-SA" sz="2400" i="1" u="sng" dirty="0">
                <a:cs typeface="Titr" pitchFamily="2" charset="-78"/>
              </a:rPr>
              <a:t>ي</a:t>
            </a:r>
            <a:r>
              <a:rPr lang="fa-IR" sz="2400" i="1" u="sng" dirty="0">
                <a:cs typeface="Titr" pitchFamily="2" charset="-78"/>
              </a:rPr>
              <a:t>دل (روش تجربی) </a:t>
            </a:r>
          </a:p>
        </p:txBody>
      </p:sp>
      <p:grpSp>
        <p:nvGrpSpPr>
          <p:cNvPr id="10" name="Group 4"/>
          <p:cNvGrpSpPr>
            <a:grpSpLocks/>
          </p:cNvGrpSpPr>
          <p:nvPr/>
        </p:nvGrpSpPr>
        <p:grpSpPr bwMode="auto">
          <a:xfrm>
            <a:off x="213234" y="996949"/>
            <a:ext cx="11555532" cy="2835276"/>
            <a:chOff x="36" y="329"/>
            <a:chExt cx="5726" cy="1786"/>
          </a:xfrm>
        </p:grpSpPr>
        <p:graphicFrame>
          <p:nvGraphicFramePr>
            <p:cNvPr id="11" name="Object 5"/>
            <p:cNvGraphicFramePr>
              <a:graphicFrameLocks noChangeAspect="1"/>
            </p:cNvGraphicFramePr>
            <p:nvPr>
              <p:extLst>
                <p:ext uri="{D42A27DB-BD31-4B8C-83A1-F6EECF244321}">
                  <p14:modId xmlns:p14="http://schemas.microsoft.com/office/powerpoint/2010/main" val="652357009"/>
                </p:ext>
              </p:extLst>
            </p:nvPr>
          </p:nvGraphicFramePr>
          <p:xfrm>
            <a:off x="158" y="329"/>
            <a:ext cx="2634" cy="351"/>
          </p:xfrm>
          <a:graphic>
            <a:graphicData uri="http://schemas.openxmlformats.org/presentationml/2006/ole">
              <mc:AlternateContent xmlns:mc="http://schemas.openxmlformats.org/markup-compatibility/2006">
                <mc:Choice xmlns:v="urn:schemas-microsoft-com:vml" Requires="v">
                  <p:oleObj spid="_x0000_s4407" name="Equation" r:id="rId5" imgW="1777680" imgH="228600" progId="Equation.3">
                    <p:embed/>
                  </p:oleObj>
                </mc:Choice>
                <mc:Fallback>
                  <p:oleObj name="Equation" r:id="rId5" imgW="1777680" imgH="228600" progId="Equation.3">
                    <p:embed/>
                    <p:pic>
                      <p:nvPicPr>
                        <p:cNvPr id="0" name=""/>
                        <p:cNvPicPr>
                          <a:picLocks noChangeAspect="1" noChangeArrowheads="1"/>
                        </p:cNvPicPr>
                        <p:nvPr/>
                      </p:nvPicPr>
                      <p:blipFill>
                        <a:blip r:embed="rId6"/>
                        <a:srcRect/>
                        <a:stretch>
                          <a:fillRect/>
                        </a:stretch>
                      </p:blipFill>
                      <p:spPr bwMode="auto">
                        <a:xfrm>
                          <a:off x="158" y="329"/>
                          <a:ext cx="2634" cy="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 name="Group 6"/>
            <p:cNvGrpSpPr>
              <a:grpSpLocks/>
            </p:cNvGrpSpPr>
            <p:nvPr/>
          </p:nvGrpSpPr>
          <p:grpSpPr bwMode="auto">
            <a:xfrm>
              <a:off x="938" y="650"/>
              <a:ext cx="4824" cy="323"/>
              <a:chOff x="1265" y="433"/>
              <a:chExt cx="4824" cy="323"/>
            </a:xfrm>
          </p:grpSpPr>
          <p:graphicFrame>
            <p:nvGraphicFramePr>
              <p:cNvPr id="22" name="Object 7"/>
              <p:cNvGraphicFramePr>
                <a:graphicFrameLocks noChangeAspect="1"/>
              </p:cNvGraphicFramePr>
              <p:nvPr>
                <p:extLst>
                  <p:ext uri="{D42A27DB-BD31-4B8C-83A1-F6EECF244321}">
                    <p14:modId xmlns:p14="http://schemas.microsoft.com/office/powerpoint/2010/main" val="2327922784"/>
                  </p:ext>
                </p:extLst>
              </p:nvPr>
            </p:nvGraphicFramePr>
            <p:xfrm>
              <a:off x="5542" y="433"/>
              <a:ext cx="547" cy="323"/>
            </p:xfrm>
            <a:graphic>
              <a:graphicData uri="http://schemas.openxmlformats.org/presentationml/2006/ole">
                <mc:AlternateContent xmlns:mc="http://schemas.openxmlformats.org/markup-compatibility/2006">
                  <mc:Choice xmlns:v="urn:schemas-microsoft-com:vml" Requires="v">
                    <p:oleObj spid="_x0000_s4408" name="Equation" r:id="rId7" imgW="393480" imgH="228600" progId="Equation.3">
                      <p:embed/>
                    </p:oleObj>
                  </mc:Choice>
                  <mc:Fallback>
                    <p:oleObj name="Equation" r:id="rId7" imgW="393480" imgH="228600" progId="Equation.3">
                      <p:embed/>
                      <p:pic>
                        <p:nvPicPr>
                          <p:cNvPr id="0" name=""/>
                          <p:cNvPicPr>
                            <a:picLocks noChangeAspect="1" noChangeArrowheads="1"/>
                          </p:cNvPicPr>
                          <p:nvPr/>
                        </p:nvPicPr>
                        <p:blipFill>
                          <a:blip r:embed="rId8"/>
                          <a:srcRect/>
                          <a:stretch>
                            <a:fillRect/>
                          </a:stretch>
                        </p:blipFill>
                        <p:spPr bwMode="auto">
                          <a:xfrm>
                            <a:off x="5542" y="433"/>
                            <a:ext cx="547"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Text Box 8"/>
              <p:cNvSpPr txBox="1">
                <a:spLocks noChangeArrowheads="1"/>
              </p:cNvSpPr>
              <p:nvPr/>
            </p:nvSpPr>
            <p:spPr bwMode="auto">
              <a:xfrm>
                <a:off x="1265" y="436"/>
                <a:ext cx="426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rtl="1" eaLnBrk="1" hangingPunct="1">
                  <a:spcBef>
                    <a:spcPct val="0"/>
                  </a:spcBef>
                  <a:buFontTx/>
                  <a:buNone/>
                </a:pPr>
                <a:r>
                  <a:rPr lang="fa-IR" altLang="en-US" sz="1900" i="1">
                    <a:cs typeface="Titr" panose="00000700000000000000" pitchFamily="2" charset="-78"/>
                  </a:rPr>
                  <a:t>تبخ</a:t>
                </a:r>
                <a:r>
                  <a:rPr lang="ar-SA" altLang="en-US" sz="1900" i="1">
                    <a:cs typeface="Titr" panose="00000700000000000000" pitchFamily="2" charset="-78"/>
                  </a:rPr>
                  <a:t>ي</a:t>
                </a:r>
                <a:r>
                  <a:rPr lang="fa-IR" altLang="en-US" sz="1900" i="1">
                    <a:cs typeface="Titr" panose="00000700000000000000" pitchFamily="2" charset="-78"/>
                  </a:rPr>
                  <a:t>ر و تعرق گ</a:t>
                </a:r>
                <a:r>
                  <a:rPr lang="ar-SA" altLang="en-US" sz="1900" i="1">
                    <a:cs typeface="Titr" panose="00000700000000000000" pitchFamily="2" charset="-78"/>
                  </a:rPr>
                  <a:t>ي</a:t>
                </a:r>
                <a:r>
                  <a:rPr lang="fa-IR" altLang="en-US" sz="1900" i="1">
                    <a:cs typeface="Titr" panose="00000700000000000000" pitchFamily="2" charset="-78"/>
                  </a:rPr>
                  <a:t>اه مرجع(چمن) بر حسب م</a:t>
                </a:r>
                <a:r>
                  <a:rPr lang="ar-SA" altLang="en-US" sz="1900" i="1">
                    <a:cs typeface="Titr" panose="00000700000000000000" pitchFamily="2" charset="-78"/>
                  </a:rPr>
                  <a:t>ي</a:t>
                </a:r>
                <a:r>
                  <a:rPr lang="fa-IR" altLang="en-US" sz="1900" i="1">
                    <a:cs typeface="Titr" panose="00000700000000000000" pitchFamily="2" charset="-78"/>
                  </a:rPr>
                  <a:t>ل</a:t>
                </a:r>
                <a:r>
                  <a:rPr lang="ar-SA" altLang="en-US" sz="1900" i="1">
                    <a:cs typeface="Titr" panose="00000700000000000000" pitchFamily="2" charset="-78"/>
                  </a:rPr>
                  <a:t>ي</a:t>
                </a:r>
                <a:r>
                  <a:rPr lang="fa-IR" altLang="en-US" sz="1900" i="1">
                    <a:cs typeface="Titr" panose="00000700000000000000" pitchFamily="2" charset="-78"/>
                  </a:rPr>
                  <a:t> متر بر روز</a:t>
                </a:r>
              </a:p>
            </p:txBody>
          </p:sp>
        </p:grpSp>
        <p:grpSp>
          <p:nvGrpSpPr>
            <p:cNvPr id="13" name="Group 9"/>
            <p:cNvGrpSpPr>
              <a:grpSpLocks/>
            </p:cNvGrpSpPr>
            <p:nvPr/>
          </p:nvGrpSpPr>
          <p:grpSpPr bwMode="auto">
            <a:xfrm>
              <a:off x="36" y="887"/>
              <a:ext cx="5554" cy="601"/>
              <a:chOff x="72" y="887"/>
              <a:chExt cx="5554" cy="601"/>
            </a:xfrm>
          </p:grpSpPr>
          <p:graphicFrame>
            <p:nvGraphicFramePr>
              <p:cNvPr id="20" name="Object 10"/>
              <p:cNvGraphicFramePr>
                <a:graphicFrameLocks noChangeAspect="1"/>
              </p:cNvGraphicFramePr>
              <p:nvPr>
                <p:extLst>
                  <p:ext uri="{D42A27DB-BD31-4B8C-83A1-F6EECF244321}">
                    <p14:modId xmlns:p14="http://schemas.microsoft.com/office/powerpoint/2010/main" val="4133277278"/>
                  </p:ext>
                </p:extLst>
              </p:nvPr>
            </p:nvGraphicFramePr>
            <p:xfrm>
              <a:off x="5244" y="926"/>
              <a:ext cx="382" cy="243"/>
            </p:xfrm>
            <a:graphic>
              <a:graphicData uri="http://schemas.openxmlformats.org/presentationml/2006/ole">
                <mc:AlternateContent xmlns:mc="http://schemas.openxmlformats.org/markup-compatibility/2006">
                  <mc:Choice xmlns:v="urn:schemas-microsoft-com:vml" Requires="v">
                    <p:oleObj spid="_x0000_s4409" name="Equation" r:id="rId9" imgW="266400" imgH="164880" progId="Equation.3">
                      <p:embed/>
                    </p:oleObj>
                  </mc:Choice>
                  <mc:Fallback>
                    <p:oleObj name="Equation" r:id="rId9" imgW="266400" imgH="164880" progId="Equation.3">
                      <p:embed/>
                      <p:pic>
                        <p:nvPicPr>
                          <p:cNvPr id="0" name=""/>
                          <p:cNvPicPr>
                            <a:picLocks noChangeAspect="1" noChangeArrowheads="1"/>
                          </p:cNvPicPr>
                          <p:nvPr/>
                        </p:nvPicPr>
                        <p:blipFill>
                          <a:blip r:embed="rId10"/>
                          <a:srcRect/>
                          <a:stretch>
                            <a:fillRect/>
                          </a:stretch>
                        </p:blipFill>
                        <p:spPr bwMode="auto">
                          <a:xfrm>
                            <a:off x="5244" y="926"/>
                            <a:ext cx="382"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 Box 11"/>
              <p:cNvSpPr txBox="1">
                <a:spLocks noChangeArrowheads="1"/>
              </p:cNvSpPr>
              <p:nvPr/>
            </p:nvSpPr>
            <p:spPr bwMode="auto">
              <a:xfrm>
                <a:off x="72" y="887"/>
                <a:ext cx="5147"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rtl="1" eaLnBrk="1" hangingPunct="1">
                  <a:spcBef>
                    <a:spcPct val="0"/>
                  </a:spcBef>
                  <a:buFontTx/>
                  <a:buNone/>
                </a:pPr>
                <a:r>
                  <a:rPr lang="fa-IR" altLang="en-US" sz="1900" i="1" dirty="0">
                    <a:cs typeface="Titr" panose="00000700000000000000" pitchFamily="2" charset="-78"/>
                  </a:rPr>
                  <a:t>ضر</a:t>
                </a:r>
                <a:r>
                  <a:rPr lang="ar-SA" altLang="en-US" sz="1900" i="1" dirty="0">
                    <a:cs typeface="Titr" panose="00000700000000000000" pitchFamily="2" charset="-78"/>
                  </a:rPr>
                  <a:t>ي</a:t>
                </a:r>
                <a:r>
                  <a:rPr lang="fa-IR" altLang="en-US" sz="1900" i="1" dirty="0">
                    <a:cs typeface="Titr" panose="00000700000000000000" pitchFamily="2" charset="-78"/>
                  </a:rPr>
                  <a:t>ب مربوط به طول روز  </a:t>
                </a:r>
                <a:r>
                  <a:rPr lang="ar-SA" altLang="en-US" sz="1900" i="1" dirty="0">
                    <a:cs typeface="Titr" panose="00000700000000000000" pitchFamily="2" charset="-78"/>
                  </a:rPr>
                  <a:t>ي</a:t>
                </a:r>
                <a:r>
                  <a:rPr lang="fa-IR" altLang="en-US" sz="1900" i="1" dirty="0">
                    <a:cs typeface="Titr" panose="00000700000000000000" pitchFamily="2" charset="-78"/>
                  </a:rPr>
                  <a:t>ا درصد سالانه تابش آفتاب در ماه که بصورت روزانه توص</a:t>
                </a:r>
                <a:r>
                  <a:rPr lang="ar-SA" altLang="en-US" sz="1900" i="1" dirty="0">
                    <a:cs typeface="Titr" panose="00000700000000000000" pitchFamily="2" charset="-78"/>
                  </a:rPr>
                  <a:t>ي</a:t>
                </a:r>
                <a:r>
                  <a:rPr lang="fa-IR" altLang="en-US" sz="1900" i="1" dirty="0">
                    <a:cs typeface="Titr" panose="00000700000000000000" pitchFamily="2" charset="-78"/>
                  </a:rPr>
                  <a:t>ف شده است0متوسط ساعات روشنا</a:t>
                </a:r>
                <a:r>
                  <a:rPr lang="ar-SA" altLang="en-US" sz="1900" i="1" dirty="0">
                    <a:cs typeface="Titr" panose="00000700000000000000" pitchFamily="2" charset="-78"/>
                  </a:rPr>
                  <a:t>يي</a:t>
                </a:r>
                <a:r>
                  <a:rPr lang="fa-IR" altLang="en-US" sz="1900" i="1" dirty="0">
                    <a:cs typeface="Titr" panose="00000700000000000000" pitchFamily="2" charset="-78"/>
                  </a:rPr>
                  <a:t> هر روز در ماه مورد نظر تقس</a:t>
                </a:r>
                <a:r>
                  <a:rPr lang="ar-SA" altLang="en-US" sz="1900" i="1" dirty="0">
                    <a:cs typeface="Titr" panose="00000700000000000000" pitchFamily="2" charset="-78"/>
                  </a:rPr>
                  <a:t>ي</a:t>
                </a:r>
                <a:r>
                  <a:rPr lang="fa-IR" altLang="en-US" sz="1900" i="1" dirty="0">
                    <a:cs typeface="Titr" panose="00000700000000000000" pitchFamily="2" charset="-78"/>
                  </a:rPr>
                  <a:t>م بر کل ساعات روشنا</a:t>
                </a:r>
                <a:r>
                  <a:rPr lang="ar-SA" altLang="en-US" sz="1900" i="1" dirty="0">
                    <a:cs typeface="Titr" panose="00000700000000000000" pitchFamily="2" charset="-78"/>
                  </a:rPr>
                  <a:t>يي</a:t>
                </a:r>
                <a:r>
                  <a:rPr lang="fa-IR" altLang="en-US" sz="1900" i="1" dirty="0">
                    <a:cs typeface="Titr" panose="00000700000000000000" pitchFamily="2" charset="-78"/>
                  </a:rPr>
                  <a:t> سال ضرب در 100</a:t>
                </a:r>
              </a:p>
            </p:txBody>
          </p:sp>
        </p:grpSp>
        <p:grpSp>
          <p:nvGrpSpPr>
            <p:cNvPr id="14" name="Group 12"/>
            <p:cNvGrpSpPr>
              <a:grpSpLocks/>
            </p:cNvGrpSpPr>
            <p:nvPr/>
          </p:nvGrpSpPr>
          <p:grpSpPr bwMode="auto">
            <a:xfrm>
              <a:off x="843" y="1524"/>
              <a:ext cx="4740" cy="318"/>
              <a:chOff x="1265" y="436"/>
              <a:chExt cx="4740" cy="318"/>
            </a:xfrm>
          </p:grpSpPr>
          <p:graphicFrame>
            <p:nvGraphicFramePr>
              <p:cNvPr id="18" name="Object 13"/>
              <p:cNvGraphicFramePr>
                <a:graphicFrameLocks noChangeAspect="1"/>
              </p:cNvGraphicFramePr>
              <p:nvPr>
                <p:extLst>
                  <p:ext uri="{D42A27DB-BD31-4B8C-83A1-F6EECF244321}">
                    <p14:modId xmlns:p14="http://schemas.microsoft.com/office/powerpoint/2010/main" val="3044622433"/>
                  </p:ext>
                </p:extLst>
              </p:nvPr>
            </p:nvGraphicFramePr>
            <p:xfrm>
              <a:off x="5627" y="473"/>
              <a:ext cx="378" cy="241"/>
            </p:xfrm>
            <a:graphic>
              <a:graphicData uri="http://schemas.openxmlformats.org/presentationml/2006/ole">
                <mc:AlternateContent xmlns:mc="http://schemas.openxmlformats.org/markup-compatibility/2006">
                  <mc:Choice xmlns:v="urn:schemas-microsoft-com:vml" Requires="v">
                    <p:oleObj spid="_x0000_s4410" name="Equation" r:id="rId11" imgW="266400" imgH="164880" progId="Equation.3">
                      <p:embed/>
                    </p:oleObj>
                  </mc:Choice>
                  <mc:Fallback>
                    <p:oleObj name="Equation" r:id="rId11" imgW="266400" imgH="164880" progId="Equation.3">
                      <p:embed/>
                      <p:pic>
                        <p:nvPicPr>
                          <p:cNvPr id="0" name=""/>
                          <p:cNvPicPr>
                            <a:picLocks noChangeAspect="1" noChangeArrowheads="1"/>
                          </p:cNvPicPr>
                          <p:nvPr/>
                        </p:nvPicPr>
                        <p:blipFill>
                          <a:blip r:embed="rId12"/>
                          <a:srcRect/>
                          <a:stretch>
                            <a:fillRect/>
                          </a:stretch>
                        </p:blipFill>
                        <p:spPr bwMode="auto">
                          <a:xfrm>
                            <a:off x="5627" y="473"/>
                            <a:ext cx="378"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4"/>
              <p:cNvSpPr txBox="1">
                <a:spLocks noChangeArrowheads="1"/>
              </p:cNvSpPr>
              <p:nvPr/>
            </p:nvSpPr>
            <p:spPr bwMode="auto">
              <a:xfrm>
                <a:off x="1265" y="436"/>
                <a:ext cx="426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rtl="1" eaLnBrk="1" hangingPunct="1">
                  <a:spcBef>
                    <a:spcPct val="0"/>
                  </a:spcBef>
                  <a:buFontTx/>
                  <a:buNone/>
                </a:pPr>
                <a:r>
                  <a:rPr lang="fa-IR" altLang="en-US" sz="1900" i="1" dirty="0">
                    <a:cs typeface="Titr" panose="00000700000000000000" pitchFamily="2" charset="-78"/>
                  </a:rPr>
                  <a:t>متوسط ماهانه درجه </a:t>
                </a:r>
                <a:r>
                  <a:rPr lang="fa-IR" altLang="en-US" sz="1900" i="1" dirty="0" smtClean="0">
                    <a:cs typeface="Titr" panose="00000700000000000000" pitchFamily="2" charset="-78"/>
                  </a:rPr>
                  <a:t>حرارت(سانتیگراد</a:t>
                </a:r>
                <a:r>
                  <a:rPr lang="fa-IR" altLang="en-US" sz="1900" i="1" dirty="0">
                    <a:cs typeface="Titr" panose="00000700000000000000" pitchFamily="2" charset="-78"/>
                  </a:rPr>
                  <a:t>)</a:t>
                </a:r>
              </a:p>
            </p:txBody>
          </p:sp>
        </p:grpSp>
        <p:grpSp>
          <p:nvGrpSpPr>
            <p:cNvPr id="15" name="Group 15"/>
            <p:cNvGrpSpPr>
              <a:grpSpLocks/>
            </p:cNvGrpSpPr>
            <p:nvPr/>
          </p:nvGrpSpPr>
          <p:grpSpPr bwMode="auto">
            <a:xfrm>
              <a:off x="912" y="1797"/>
              <a:ext cx="4818" cy="318"/>
              <a:chOff x="1265" y="436"/>
              <a:chExt cx="4818" cy="318"/>
            </a:xfrm>
          </p:grpSpPr>
          <p:graphicFrame>
            <p:nvGraphicFramePr>
              <p:cNvPr id="16" name="Object 16"/>
              <p:cNvGraphicFramePr>
                <a:graphicFrameLocks noChangeAspect="1"/>
              </p:cNvGraphicFramePr>
              <p:nvPr>
                <p:extLst>
                  <p:ext uri="{D42A27DB-BD31-4B8C-83A1-F6EECF244321}">
                    <p14:modId xmlns:p14="http://schemas.microsoft.com/office/powerpoint/2010/main" val="2918515987"/>
                  </p:ext>
                </p:extLst>
              </p:nvPr>
            </p:nvGraphicFramePr>
            <p:xfrm>
              <a:off x="5549" y="448"/>
              <a:ext cx="534" cy="291"/>
            </p:xfrm>
            <a:graphic>
              <a:graphicData uri="http://schemas.openxmlformats.org/presentationml/2006/ole">
                <mc:AlternateContent xmlns:mc="http://schemas.openxmlformats.org/markup-compatibility/2006">
                  <mc:Choice xmlns:v="urn:schemas-microsoft-com:vml" Requires="v">
                    <p:oleObj spid="_x0000_s4411" name="Equation" r:id="rId13" imgW="380880" imgH="203040" progId="Equation.3">
                      <p:embed/>
                    </p:oleObj>
                  </mc:Choice>
                  <mc:Fallback>
                    <p:oleObj name="Equation" r:id="rId13" imgW="380880" imgH="203040" progId="Equation.3">
                      <p:embed/>
                      <p:pic>
                        <p:nvPicPr>
                          <p:cNvPr id="0" name=""/>
                          <p:cNvPicPr>
                            <a:picLocks noChangeAspect="1" noChangeArrowheads="1"/>
                          </p:cNvPicPr>
                          <p:nvPr/>
                        </p:nvPicPr>
                        <p:blipFill>
                          <a:blip r:embed="rId14"/>
                          <a:srcRect/>
                          <a:stretch>
                            <a:fillRect/>
                          </a:stretch>
                        </p:blipFill>
                        <p:spPr bwMode="auto">
                          <a:xfrm>
                            <a:off x="5549" y="448"/>
                            <a:ext cx="5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7"/>
              <p:cNvSpPr txBox="1">
                <a:spLocks noChangeArrowheads="1"/>
              </p:cNvSpPr>
              <p:nvPr/>
            </p:nvSpPr>
            <p:spPr bwMode="auto">
              <a:xfrm>
                <a:off x="1265" y="436"/>
                <a:ext cx="426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rtl="1" eaLnBrk="1" hangingPunct="1">
                  <a:spcBef>
                    <a:spcPct val="0"/>
                  </a:spcBef>
                  <a:buFontTx/>
                  <a:buNone/>
                </a:pPr>
                <a:r>
                  <a:rPr lang="fa-IR" altLang="en-US" sz="1900" i="1">
                    <a:cs typeface="Titr" panose="00000700000000000000" pitchFamily="2" charset="-78"/>
                  </a:rPr>
                  <a:t>ضرا</a:t>
                </a:r>
                <a:r>
                  <a:rPr lang="ar-SA" altLang="en-US" sz="1900" i="1">
                    <a:cs typeface="Titr" panose="00000700000000000000" pitchFamily="2" charset="-78"/>
                  </a:rPr>
                  <a:t>ي</a:t>
                </a:r>
                <a:r>
                  <a:rPr lang="fa-IR" altLang="en-US" sz="1900" i="1">
                    <a:cs typeface="Titr" panose="00000700000000000000" pitchFamily="2" charset="-78"/>
                  </a:rPr>
                  <a:t>ب اقل</a:t>
                </a:r>
                <a:r>
                  <a:rPr lang="ar-SA" altLang="en-US" sz="1900" i="1">
                    <a:cs typeface="Titr" panose="00000700000000000000" pitchFamily="2" charset="-78"/>
                  </a:rPr>
                  <a:t>ي</a:t>
                </a:r>
                <a:r>
                  <a:rPr lang="fa-IR" altLang="en-US" sz="1900" i="1">
                    <a:cs typeface="Titr" panose="00000700000000000000" pitchFamily="2" charset="-78"/>
                  </a:rPr>
                  <a:t>م</a:t>
                </a:r>
                <a:r>
                  <a:rPr lang="ar-SA" altLang="en-US" sz="1900" i="1">
                    <a:cs typeface="Titr" panose="00000700000000000000" pitchFamily="2" charset="-78"/>
                  </a:rPr>
                  <a:t>ي</a:t>
                </a:r>
                <a:endParaRPr lang="fa-IR" altLang="en-US" sz="1900" i="1">
                  <a:cs typeface="Titr" panose="00000700000000000000" pitchFamily="2" charset="-78"/>
                </a:endParaRPr>
              </a:p>
            </p:txBody>
          </p:sp>
        </p:grpSp>
      </p:grpSp>
      <p:grpSp>
        <p:nvGrpSpPr>
          <p:cNvPr id="24" name="Group 18"/>
          <p:cNvGrpSpPr>
            <a:grpSpLocks/>
          </p:cNvGrpSpPr>
          <p:nvPr/>
        </p:nvGrpSpPr>
        <p:grpSpPr bwMode="auto">
          <a:xfrm>
            <a:off x="15276" y="3719514"/>
            <a:ext cx="11794651" cy="3063876"/>
            <a:chOff x="-121" y="2239"/>
            <a:chExt cx="5890" cy="1930"/>
          </a:xfrm>
        </p:grpSpPr>
        <p:graphicFrame>
          <p:nvGraphicFramePr>
            <p:cNvPr id="25" name="Object 19"/>
            <p:cNvGraphicFramePr>
              <a:graphicFrameLocks noChangeAspect="1"/>
            </p:cNvGraphicFramePr>
            <p:nvPr>
              <p:extLst>
                <p:ext uri="{D42A27DB-BD31-4B8C-83A1-F6EECF244321}">
                  <p14:modId xmlns:p14="http://schemas.microsoft.com/office/powerpoint/2010/main" val="2747838184"/>
                </p:ext>
              </p:extLst>
            </p:nvPr>
          </p:nvGraphicFramePr>
          <p:xfrm>
            <a:off x="-17" y="2239"/>
            <a:ext cx="4397" cy="1329"/>
          </p:xfrm>
          <a:graphic>
            <a:graphicData uri="http://schemas.openxmlformats.org/presentationml/2006/ole">
              <mc:AlternateContent xmlns:mc="http://schemas.openxmlformats.org/markup-compatibility/2006">
                <mc:Choice xmlns:v="urn:schemas-microsoft-com:vml" Requires="v">
                  <p:oleObj spid="_x0000_s4412" name="Equation" r:id="rId15" imgW="3632040" imgH="888840" progId="Equation.3">
                    <p:embed/>
                  </p:oleObj>
                </mc:Choice>
                <mc:Fallback>
                  <p:oleObj name="Equation" r:id="rId15" imgW="3632040" imgH="888840" progId="Equation.3">
                    <p:embed/>
                    <p:pic>
                      <p:nvPicPr>
                        <p:cNvPr id="0" name=""/>
                        <p:cNvPicPr>
                          <a:picLocks noChangeAspect="1" noChangeArrowheads="1"/>
                        </p:cNvPicPr>
                        <p:nvPr/>
                      </p:nvPicPr>
                      <p:blipFill>
                        <a:blip r:embed="rId16"/>
                        <a:srcRect/>
                        <a:stretch>
                          <a:fillRect/>
                        </a:stretch>
                      </p:blipFill>
                      <p:spPr bwMode="auto">
                        <a:xfrm>
                          <a:off x="-17" y="2239"/>
                          <a:ext cx="4397" cy="1329"/>
                        </a:xfrm>
                        <a:prstGeom prst="rect">
                          <a:avLst/>
                        </a:prstGeom>
                        <a:noFill/>
                        <a:ln>
                          <a:noFill/>
                        </a:ln>
                        <a:effectLst/>
                      </p:spPr>
                    </p:pic>
                  </p:oleObj>
                </mc:Fallback>
              </mc:AlternateContent>
            </a:graphicData>
          </a:graphic>
        </p:graphicFrame>
        <p:grpSp>
          <p:nvGrpSpPr>
            <p:cNvPr id="26" name="Group 20"/>
            <p:cNvGrpSpPr>
              <a:grpSpLocks/>
            </p:cNvGrpSpPr>
            <p:nvPr/>
          </p:nvGrpSpPr>
          <p:grpSpPr bwMode="auto">
            <a:xfrm>
              <a:off x="3606" y="3565"/>
              <a:ext cx="1993" cy="318"/>
              <a:chOff x="3606" y="3565"/>
              <a:chExt cx="1993" cy="318"/>
            </a:xfrm>
          </p:grpSpPr>
          <p:graphicFrame>
            <p:nvGraphicFramePr>
              <p:cNvPr id="36" name="Object 21"/>
              <p:cNvGraphicFramePr>
                <a:graphicFrameLocks noChangeAspect="1"/>
              </p:cNvGraphicFramePr>
              <p:nvPr>
                <p:extLst>
                  <p:ext uri="{D42A27DB-BD31-4B8C-83A1-F6EECF244321}">
                    <p14:modId xmlns:p14="http://schemas.microsoft.com/office/powerpoint/2010/main" val="1048014382"/>
                  </p:ext>
                </p:extLst>
              </p:nvPr>
            </p:nvGraphicFramePr>
            <p:xfrm>
              <a:off x="5260" y="3624"/>
              <a:ext cx="339" cy="198"/>
            </p:xfrm>
            <a:graphic>
              <a:graphicData uri="http://schemas.openxmlformats.org/presentationml/2006/ole">
                <mc:AlternateContent xmlns:mc="http://schemas.openxmlformats.org/markup-compatibility/2006">
                  <mc:Choice xmlns:v="urn:schemas-microsoft-com:vml" Requires="v">
                    <p:oleObj spid="_x0000_s4413" name="Equation" r:id="rId17" imgW="241200" imgH="139680" progId="Equation.3">
                      <p:embed/>
                    </p:oleObj>
                  </mc:Choice>
                  <mc:Fallback>
                    <p:oleObj name="Equation" r:id="rId17" imgW="241200" imgH="139680" progId="Equation.3">
                      <p:embed/>
                      <p:pic>
                        <p:nvPicPr>
                          <p:cNvPr id="0" name=""/>
                          <p:cNvPicPr>
                            <a:picLocks noChangeAspect="1" noChangeArrowheads="1"/>
                          </p:cNvPicPr>
                          <p:nvPr/>
                        </p:nvPicPr>
                        <p:blipFill>
                          <a:blip r:embed="rId18"/>
                          <a:srcRect/>
                          <a:stretch>
                            <a:fillRect/>
                          </a:stretch>
                        </p:blipFill>
                        <p:spPr bwMode="auto">
                          <a:xfrm>
                            <a:off x="5260" y="3624"/>
                            <a:ext cx="339"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 name="Text Box 22"/>
              <p:cNvSpPr txBox="1">
                <a:spLocks noChangeArrowheads="1"/>
              </p:cNvSpPr>
              <p:nvPr/>
            </p:nvSpPr>
            <p:spPr bwMode="auto">
              <a:xfrm>
                <a:off x="3606" y="3565"/>
                <a:ext cx="1537"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rtl="1" eaLnBrk="1" hangingPunct="1">
                  <a:spcBef>
                    <a:spcPct val="0"/>
                  </a:spcBef>
                  <a:buFontTx/>
                  <a:buNone/>
                </a:pPr>
                <a:r>
                  <a:rPr lang="fa-IR" altLang="en-US" sz="1900" i="1" dirty="0">
                    <a:cs typeface="Titr" panose="00000700000000000000" pitchFamily="2" charset="-78"/>
                  </a:rPr>
                  <a:t>تعداد ساعات واقع</a:t>
                </a:r>
                <a:r>
                  <a:rPr lang="ar-SA" altLang="en-US" sz="1900" i="1" dirty="0">
                    <a:cs typeface="Titr" panose="00000700000000000000" pitchFamily="2" charset="-78"/>
                  </a:rPr>
                  <a:t>ي</a:t>
                </a:r>
                <a:r>
                  <a:rPr lang="fa-IR" altLang="en-US" sz="1900" i="1" dirty="0">
                    <a:cs typeface="Titr" panose="00000700000000000000" pitchFamily="2" charset="-78"/>
                  </a:rPr>
                  <a:t> </a:t>
                </a:r>
                <a:r>
                  <a:rPr lang="fa-IR" altLang="en-US" sz="1900" i="1" dirty="0" smtClean="0">
                    <a:cs typeface="Titr" panose="00000700000000000000" pitchFamily="2" charset="-78"/>
                  </a:rPr>
                  <a:t>تابش آفتاب</a:t>
                </a:r>
                <a:endParaRPr lang="fa-IR" altLang="en-US" sz="1900" i="1" dirty="0">
                  <a:cs typeface="Titr" panose="00000700000000000000" pitchFamily="2" charset="-78"/>
                </a:endParaRPr>
              </a:p>
            </p:txBody>
          </p:sp>
        </p:grpSp>
        <p:grpSp>
          <p:nvGrpSpPr>
            <p:cNvPr id="27" name="Group 23"/>
            <p:cNvGrpSpPr>
              <a:grpSpLocks/>
            </p:cNvGrpSpPr>
            <p:nvPr/>
          </p:nvGrpSpPr>
          <p:grpSpPr bwMode="auto">
            <a:xfrm>
              <a:off x="3243" y="3838"/>
              <a:ext cx="2526" cy="318"/>
              <a:chOff x="3243" y="3838"/>
              <a:chExt cx="2526" cy="318"/>
            </a:xfrm>
          </p:grpSpPr>
          <p:graphicFrame>
            <p:nvGraphicFramePr>
              <p:cNvPr id="34" name="Object 24"/>
              <p:cNvGraphicFramePr>
                <a:graphicFrameLocks noChangeAspect="1"/>
              </p:cNvGraphicFramePr>
              <p:nvPr>
                <p:extLst>
                  <p:ext uri="{D42A27DB-BD31-4B8C-83A1-F6EECF244321}">
                    <p14:modId xmlns:p14="http://schemas.microsoft.com/office/powerpoint/2010/main" val="829813184"/>
                  </p:ext>
                </p:extLst>
              </p:nvPr>
            </p:nvGraphicFramePr>
            <p:xfrm>
              <a:off x="5032" y="3842"/>
              <a:ext cx="737" cy="306"/>
            </p:xfrm>
            <a:graphic>
              <a:graphicData uri="http://schemas.openxmlformats.org/presentationml/2006/ole">
                <mc:AlternateContent xmlns:mc="http://schemas.openxmlformats.org/markup-compatibility/2006">
                  <mc:Choice xmlns:v="urn:schemas-microsoft-com:vml" Requires="v">
                    <p:oleObj spid="_x0000_s4414" name="Equation" r:id="rId19" imgW="533160" imgH="215640" progId="Equation.3">
                      <p:embed/>
                    </p:oleObj>
                  </mc:Choice>
                  <mc:Fallback>
                    <p:oleObj name="Equation" r:id="rId19" imgW="533160" imgH="215640" progId="Equation.3">
                      <p:embed/>
                      <p:pic>
                        <p:nvPicPr>
                          <p:cNvPr id="0" name=""/>
                          <p:cNvPicPr>
                            <a:picLocks noChangeAspect="1" noChangeArrowheads="1"/>
                          </p:cNvPicPr>
                          <p:nvPr/>
                        </p:nvPicPr>
                        <p:blipFill>
                          <a:blip r:embed="rId20"/>
                          <a:srcRect/>
                          <a:stretch>
                            <a:fillRect/>
                          </a:stretch>
                        </p:blipFill>
                        <p:spPr bwMode="auto">
                          <a:xfrm>
                            <a:off x="5032" y="3842"/>
                            <a:ext cx="737"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Text Box 25"/>
              <p:cNvSpPr txBox="1">
                <a:spLocks noChangeArrowheads="1"/>
              </p:cNvSpPr>
              <p:nvPr/>
            </p:nvSpPr>
            <p:spPr bwMode="auto">
              <a:xfrm>
                <a:off x="3243" y="3838"/>
                <a:ext cx="181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rtl="1" eaLnBrk="1" hangingPunct="1">
                  <a:spcBef>
                    <a:spcPct val="0"/>
                  </a:spcBef>
                  <a:buFontTx/>
                  <a:buNone/>
                </a:pPr>
                <a:r>
                  <a:rPr lang="fa-IR" altLang="en-US" sz="1900" i="1">
                    <a:cs typeface="Titr" panose="00000700000000000000" pitchFamily="2" charset="-78"/>
                  </a:rPr>
                  <a:t>حداقل رطوبت نسب</a:t>
                </a:r>
                <a:r>
                  <a:rPr lang="ar-SA" altLang="en-US" sz="1900" i="1">
                    <a:cs typeface="Titr" panose="00000700000000000000" pitchFamily="2" charset="-78"/>
                  </a:rPr>
                  <a:t>ي</a:t>
                </a:r>
                <a:r>
                  <a:rPr lang="fa-IR" altLang="en-US" sz="1900" i="1">
                    <a:cs typeface="Titr" panose="00000700000000000000" pitchFamily="2" charset="-78"/>
                  </a:rPr>
                  <a:t> (درصد)</a:t>
                </a:r>
              </a:p>
            </p:txBody>
          </p:sp>
        </p:grpSp>
        <p:grpSp>
          <p:nvGrpSpPr>
            <p:cNvPr id="28" name="Group 26"/>
            <p:cNvGrpSpPr>
              <a:grpSpLocks/>
            </p:cNvGrpSpPr>
            <p:nvPr/>
          </p:nvGrpSpPr>
          <p:grpSpPr bwMode="auto">
            <a:xfrm>
              <a:off x="-121" y="3540"/>
              <a:ext cx="3164" cy="318"/>
              <a:chOff x="-121" y="3540"/>
              <a:chExt cx="3164" cy="318"/>
            </a:xfrm>
          </p:grpSpPr>
          <p:graphicFrame>
            <p:nvGraphicFramePr>
              <p:cNvPr id="32" name="Object 27"/>
              <p:cNvGraphicFramePr>
                <a:graphicFrameLocks noChangeAspect="1"/>
              </p:cNvGraphicFramePr>
              <p:nvPr>
                <p:extLst>
                  <p:ext uri="{D42A27DB-BD31-4B8C-83A1-F6EECF244321}">
                    <p14:modId xmlns:p14="http://schemas.microsoft.com/office/powerpoint/2010/main" val="802507111"/>
                  </p:ext>
                </p:extLst>
              </p:nvPr>
            </p:nvGraphicFramePr>
            <p:xfrm>
              <a:off x="2630" y="3568"/>
              <a:ext cx="413" cy="261"/>
            </p:xfrm>
            <a:graphic>
              <a:graphicData uri="http://schemas.openxmlformats.org/presentationml/2006/ole">
                <mc:AlternateContent xmlns:mc="http://schemas.openxmlformats.org/markup-compatibility/2006">
                  <mc:Choice xmlns:v="urn:schemas-microsoft-com:vml" Requires="v">
                    <p:oleObj spid="_x0000_s4415" name="Equation" r:id="rId21" imgW="291960" imgH="177480" progId="Equation.3">
                      <p:embed/>
                    </p:oleObj>
                  </mc:Choice>
                  <mc:Fallback>
                    <p:oleObj name="Equation" r:id="rId21" imgW="291960" imgH="177480" progId="Equation.3">
                      <p:embed/>
                      <p:pic>
                        <p:nvPicPr>
                          <p:cNvPr id="0" name=""/>
                          <p:cNvPicPr>
                            <a:picLocks noChangeAspect="1" noChangeArrowheads="1"/>
                          </p:cNvPicPr>
                          <p:nvPr/>
                        </p:nvPicPr>
                        <p:blipFill>
                          <a:blip r:embed="rId22"/>
                          <a:srcRect/>
                          <a:stretch>
                            <a:fillRect/>
                          </a:stretch>
                        </p:blipFill>
                        <p:spPr bwMode="auto">
                          <a:xfrm>
                            <a:off x="2630" y="3568"/>
                            <a:ext cx="413"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 name="Text Box 28"/>
              <p:cNvSpPr txBox="1">
                <a:spLocks noChangeArrowheads="1"/>
              </p:cNvSpPr>
              <p:nvPr/>
            </p:nvSpPr>
            <p:spPr bwMode="auto">
              <a:xfrm>
                <a:off x="-121" y="3540"/>
                <a:ext cx="267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rtl="1" eaLnBrk="1" hangingPunct="1">
                  <a:spcBef>
                    <a:spcPct val="0"/>
                  </a:spcBef>
                  <a:buFontTx/>
                  <a:buNone/>
                </a:pPr>
                <a:r>
                  <a:rPr lang="fa-IR" altLang="en-US" sz="1900" i="1">
                    <a:cs typeface="Titr" panose="00000700000000000000" pitchFamily="2" charset="-78"/>
                  </a:rPr>
                  <a:t>حداکثر ساعات ممکن تابش آفتاب</a:t>
                </a:r>
              </a:p>
            </p:txBody>
          </p:sp>
        </p:grpSp>
        <p:grpSp>
          <p:nvGrpSpPr>
            <p:cNvPr id="29" name="Group 29"/>
            <p:cNvGrpSpPr>
              <a:grpSpLocks/>
            </p:cNvGrpSpPr>
            <p:nvPr/>
          </p:nvGrpSpPr>
          <p:grpSpPr bwMode="auto">
            <a:xfrm>
              <a:off x="0" y="3822"/>
              <a:ext cx="3190" cy="347"/>
              <a:chOff x="0" y="3822"/>
              <a:chExt cx="3190" cy="347"/>
            </a:xfrm>
          </p:grpSpPr>
          <p:graphicFrame>
            <p:nvGraphicFramePr>
              <p:cNvPr id="30" name="Object 30"/>
              <p:cNvGraphicFramePr>
                <a:graphicFrameLocks noChangeAspect="1"/>
              </p:cNvGraphicFramePr>
              <p:nvPr>
                <p:extLst>
                  <p:ext uri="{D42A27DB-BD31-4B8C-83A1-F6EECF244321}">
                    <p14:modId xmlns:p14="http://schemas.microsoft.com/office/powerpoint/2010/main" val="3607321765"/>
                  </p:ext>
                </p:extLst>
              </p:nvPr>
            </p:nvGraphicFramePr>
            <p:xfrm>
              <a:off x="2621" y="3822"/>
              <a:ext cx="569" cy="347"/>
            </p:xfrm>
            <a:graphic>
              <a:graphicData uri="http://schemas.openxmlformats.org/presentationml/2006/ole">
                <mc:AlternateContent xmlns:mc="http://schemas.openxmlformats.org/markup-compatibility/2006">
                  <mc:Choice xmlns:v="urn:schemas-microsoft-com:vml" Requires="v">
                    <p:oleObj spid="_x0000_s4416" name="Equation" r:id="rId23" imgW="406080" imgH="241200" progId="Equation.3">
                      <p:embed/>
                    </p:oleObj>
                  </mc:Choice>
                  <mc:Fallback>
                    <p:oleObj name="Equation" r:id="rId23" imgW="406080" imgH="241200" progId="Equation.3">
                      <p:embed/>
                      <p:pic>
                        <p:nvPicPr>
                          <p:cNvPr id="0" name=""/>
                          <p:cNvPicPr>
                            <a:picLocks noChangeAspect="1" noChangeArrowheads="1"/>
                          </p:cNvPicPr>
                          <p:nvPr/>
                        </p:nvPicPr>
                        <p:blipFill>
                          <a:blip r:embed="rId24"/>
                          <a:srcRect/>
                          <a:stretch>
                            <a:fillRect/>
                          </a:stretch>
                        </p:blipFill>
                        <p:spPr bwMode="auto">
                          <a:xfrm>
                            <a:off x="2621" y="3822"/>
                            <a:ext cx="569"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Text Box 31"/>
              <p:cNvSpPr txBox="1">
                <a:spLocks noChangeArrowheads="1"/>
              </p:cNvSpPr>
              <p:nvPr/>
            </p:nvSpPr>
            <p:spPr bwMode="auto">
              <a:xfrm>
                <a:off x="0" y="3838"/>
                <a:ext cx="256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rtl="1" eaLnBrk="1" hangingPunct="1">
                  <a:spcBef>
                    <a:spcPct val="0"/>
                  </a:spcBef>
                  <a:buFontTx/>
                  <a:buNone/>
                </a:pPr>
                <a:r>
                  <a:rPr lang="fa-IR" altLang="en-US" sz="1900" i="1" dirty="0">
                    <a:cs typeface="Titr" panose="00000700000000000000" pitchFamily="2" charset="-78"/>
                  </a:rPr>
                  <a:t>سرعت باد در طول روز </a:t>
                </a:r>
                <a:r>
                  <a:rPr lang="fa-IR" altLang="en-US" sz="1900" i="1" dirty="0" smtClean="0">
                    <a:cs typeface="Titr" panose="00000700000000000000" pitchFamily="2" charset="-78"/>
                  </a:rPr>
                  <a:t>در ارتفاع </a:t>
                </a:r>
                <a:r>
                  <a:rPr lang="fa-IR" altLang="en-US" sz="1900" i="1" dirty="0">
                    <a:cs typeface="Titr" panose="00000700000000000000" pitchFamily="2" charset="-78"/>
                  </a:rPr>
                  <a:t>2 متر</a:t>
                </a:r>
                <a:r>
                  <a:rPr lang="ar-SA" altLang="en-US" sz="1900" i="1" dirty="0">
                    <a:cs typeface="Titr" panose="00000700000000000000" pitchFamily="2" charset="-78"/>
                  </a:rPr>
                  <a:t>ي</a:t>
                </a:r>
                <a:r>
                  <a:rPr lang="fa-IR" altLang="en-US" sz="1900" i="1" dirty="0">
                    <a:cs typeface="Titr" panose="00000700000000000000" pitchFamily="2" charset="-78"/>
                  </a:rPr>
                  <a:t> ( </a:t>
                </a:r>
                <a:r>
                  <a:rPr lang="en-US" altLang="en-US" sz="1900" b="1" i="1" dirty="0">
                    <a:cs typeface="Titr" panose="00000700000000000000" pitchFamily="2" charset="-78"/>
                  </a:rPr>
                  <a:t>m/s</a:t>
                </a:r>
                <a:r>
                  <a:rPr lang="fa-IR" altLang="en-US" sz="1900" i="1" dirty="0">
                    <a:cs typeface="Titr" panose="00000700000000000000" pitchFamily="2" charset="-78"/>
                  </a:rPr>
                  <a:t>  )</a:t>
                </a:r>
              </a:p>
            </p:txBody>
          </p:sp>
        </p:grpSp>
      </p:grpSp>
    </p:spTree>
    <p:extLst>
      <p:ext uri="{BB962C8B-B14F-4D97-AF65-F5344CB8AC3E}">
        <p14:creationId xmlns:p14="http://schemas.microsoft.com/office/powerpoint/2010/main" val="9253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a:t>
            </a:r>
            <a:r>
              <a:rPr lang="fa-IR" sz="2800" b="1" dirty="0" smtClean="0">
                <a:effectLst>
                  <a:outerShdw blurRad="38100" dist="38100" dir="2700000" algn="tl">
                    <a:srgbClr val="FFFFFF"/>
                  </a:outerShdw>
                </a:effectLst>
                <a:latin typeface="Times New Roman" pitchFamily="18" charset="0"/>
                <a:cs typeface="Titr" pitchFamily="2" charset="-78"/>
              </a:rPr>
              <a:t>غیرمستقیم </a:t>
            </a:r>
            <a:r>
              <a:rPr lang="fa-IR" sz="2800" b="1" dirty="0">
                <a:effectLst>
                  <a:outerShdw blurRad="38100" dist="38100" dir="2700000" algn="tl">
                    <a:srgbClr val="FFFFFF"/>
                  </a:outerShdw>
                </a:effectLst>
                <a:latin typeface="Times New Roman" pitchFamily="18" charset="0"/>
                <a:cs typeface="Titr" pitchFamily="2" charset="-78"/>
              </a:rPr>
              <a:t>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
        <p:nvSpPr>
          <p:cNvPr id="2" name="Rectangle 1"/>
          <p:cNvSpPr/>
          <p:nvPr/>
        </p:nvSpPr>
        <p:spPr>
          <a:xfrm>
            <a:off x="321972" y="1559960"/>
            <a:ext cx="11294772" cy="5016758"/>
          </a:xfrm>
          <a:prstGeom prst="rect">
            <a:avLst/>
          </a:prstGeom>
        </p:spPr>
        <p:txBody>
          <a:bodyPr wrap="square">
            <a:spAutoFit/>
          </a:bodyPr>
          <a:lstStyle/>
          <a:p>
            <a:pPr algn="just" rtl="1">
              <a:lnSpc>
                <a:spcPct val="200000"/>
              </a:lnSpc>
            </a:pPr>
            <a:r>
              <a:rPr lang="fa-IR" sz="2000" dirty="0">
                <a:cs typeface="B Titr" panose="00000700000000000000" pitchFamily="2" charset="-78"/>
              </a:rPr>
              <a:t>روش </a:t>
            </a:r>
            <a:r>
              <a:rPr lang="fa-IR" sz="2000" dirty="0" smtClean="0">
                <a:cs typeface="B Titr" panose="00000700000000000000" pitchFamily="2" charset="-78"/>
              </a:rPr>
              <a:t>تورنت- </a:t>
            </a:r>
            <a:r>
              <a:rPr lang="fa-IR" sz="2000" dirty="0">
                <a:cs typeface="B Titr" panose="00000700000000000000" pitchFamily="2" charset="-78"/>
              </a:rPr>
              <a:t>وایت بر اساس متوسط درجه حرارت ماهانه استوار است.</a:t>
            </a:r>
          </a:p>
          <a:p>
            <a:pPr algn="just" rtl="1">
              <a:lnSpc>
                <a:spcPct val="200000"/>
              </a:lnSpc>
            </a:pPr>
            <a:r>
              <a:rPr lang="fa-IR" sz="2000" dirty="0">
                <a:cs typeface="B Titr" panose="00000700000000000000" pitchFamily="2" charset="-78"/>
              </a:rPr>
              <a:t>برای </a:t>
            </a:r>
            <a:r>
              <a:rPr lang="fa-IR" sz="2000" dirty="0" smtClean="0">
                <a:cs typeface="B Titr" panose="00000700000000000000" pitchFamily="2" charset="-78"/>
              </a:rPr>
              <a:t>محاسبه به روش </a:t>
            </a:r>
            <a:r>
              <a:rPr lang="fa-IR" sz="2000" dirty="0">
                <a:cs typeface="B Titr" panose="00000700000000000000" pitchFamily="2" charset="-78"/>
              </a:rPr>
              <a:t>زیر عمل می گردد:</a:t>
            </a:r>
          </a:p>
          <a:p>
            <a:pPr algn="just" rtl="1">
              <a:lnSpc>
                <a:spcPct val="200000"/>
              </a:lnSpc>
            </a:pPr>
            <a:r>
              <a:rPr lang="fa-IR" sz="2000" dirty="0">
                <a:cs typeface="B Titr" panose="00000700000000000000" pitchFamily="2" charset="-78"/>
              </a:rPr>
              <a:t>الف: محاسبه شاخص حرارتی  برای هر یک از </a:t>
            </a:r>
            <a:r>
              <a:rPr lang="fa-IR" sz="2000" dirty="0" smtClean="0">
                <a:cs typeface="B Titr" panose="00000700000000000000" pitchFamily="2" charset="-78"/>
              </a:rPr>
              <a:t>ماه های </a:t>
            </a:r>
            <a:r>
              <a:rPr lang="fa-IR" sz="2000" dirty="0">
                <a:cs typeface="B Titr" panose="00000700000000000000" pitchFamily="2" charset="-78"/>
              </a:rPr>
              <a:t>سال</a:t>
            </a:r>
          </a:p>
          <a:p>
            <a:pPr algn="just" rtl="1">
              <a:lnSpc>
                <a:spcPct val="200000"/>
              </a:lnSpc>
            </a:pPr>
            <a:r>
              <a:rPr lang="fa-IR" sz="2000" dirty="0" smtClean="0">
                <a:cs typeface="B Titr" panose="00000700000000000000" pitchFamily="2" charset="-78"/>
              </a:rPr>
              <a:t>   </a:t>
            </a:r>
            <a:r>
              <a:rPr lang="fa-IR" sz="2000" dirty="0">
                <a:cs typeface="B Titr" panose="00000700000000000000" pitchFamily="2" charset="-78"/>
              </a:rPr>
              <a:t>= شاخص حرارتي ماهانه</a:t>
            </a:r>
          </a:p>
          <a:p>
            <a:pPr algn="just" rtl="1">
              <a:lnSpc>
                <a:spcPct val="200000"/>
              </a:lnSpc>
            </a:pPr>
            <a:r>
              <a:rPr lang="fa-IR" sz="2000" dirty="0">
                <a:cs typeface="B Titr" panose="00000700000000000000" pitchFamily="2" charset="-78"/>
              </a:rPr>
              <a:t>  = متوسط ماهانه درجه </a:t>
            </a:r>
            <a:r>
              <a:rPr lang="fa-IR" sz="2000" dirty="0" smtClean="0">
                <a:cs typeface="B Titr" panose="00000700000000000000" pitchFamily="2" charset="-78"/>
              </a:rPr>
              <a:t>حرارت</a:t>
            </a:r>
            <a:endParaRPr lang="en-US" sz="2000" dirty="0" smtClean="0">
              <a:cs typeface="B Titr" panose="00000700000000000000" pitchFamily="2" charset="-78"/>
            </a:endParaRPr>
          </a:p>
          <a:p>
            <a:pPr algn="just" rtl="1">
              <a:lnSpc>
                <a:spcPct val="200000"/>
              </a:lnSpc>
            </a:pPr>
            <a:r>
              <a:rPr lang="fa-IR" sz="2000" dirty="0" smtClean="0">
                <a:cs typeface="B Titr" panose="00000700000000000000" pitchFamily="2" charset="-78"/>
              </a:rPr>
              <a:t>  </a:t>
            </a:r>
          </a:p>
          <a:p>
            <a:pPr algn="just" rtl="1">
              <a:lnSpc>
                <a:spcPct val="200000"/>
              </a:lnSpc>
            </a:pPr>
            <a:r>
              <a:rPr lang="fa-IR" sz="2000" dirty="0" smtClean="0">
                <a:cs typeface="B Titr" panose="00000700000000000000" pitchFamily="2" charset="-78"/>
              </a:rPr>
              <a:t>ب- از </a:t>
            </a:r>
            <a:r>
              <a:rPr lang="fa-IR" sz="2000" dirty="0">
                <a:cs typeface="B Titr" panose="00000700000000000000" pitchFamily="2" charset="-78"/>
              </a:rPr>
              <a:t>جمع شاخص حرارتي 12 ماه سال محاسبه می گردد:</a:t>
            </a:r>
          </a:p>
          <a:p>
            <a:pPr algn="just" rtl="1">
              <a:lnSpc>
                <a:spcPct val="200000"/>
              </a:lnSpc>
            </a:pPr>
            <a:r>
              <a:rPr lang="en-US" sz="2000" dirty="0" smtClean="0">
                <a:cs typeface="B Titr" panose="00000700000000000000" pitchFamily="2" charset="-78"/>
              </a:rPr>
              <a:t>I</a:t>
            </a:r>
            <a:r>
              <a:rPr lang="fa-IR" sz="2000" dirty="0" smtClean="0">
                <a:cs typeface="B Titr" panose="00000700000000000000" pitchFamily="2" charset="-78"/>
              </a:rPr>
              <a:t>=</a:t>
            </a:r>
            <a:r>
              <a:rPr lang="en-US" sz="2000" dirty="0" smtClean="0">
                <a:cs typeface="B Titr" panose="00000700000000000000" pitchFamily="2" charset="-78"/>
              </a:rPr>
              <a:t> </a:t>
            </a:r>
            <a:r>
              <a:rPr lang="fa-IR" sz="2000" dirty="0">
                <a:cs typeface="B Titr" panose="00000700000000000000" pitchFamily="2" charset="-78"/>
              </a:rPr>
              <a:t>شاخص حرارتي </a:t>
            </a:r>
            <a:r>
              <a:rPr lang="fa-IR" sz="2000" dirty="0" smtClean="0">
                <a:cs typeface="B Titr" panose="00000700000000000000" pitchFamily="2" charset="-78"/>
              </a:rPr>
              <a:t>سالانه</a:t>
            </a:r>
            <a:endParaRPr lang="fa-IR" sz="2000" dirty="0">
              <a:cs typeface="B Titr" panose="00000700000000000000" pitchFamily="2" charset="-78"/>
            </a:endParaRPr>
          </a:p>
        </p:txBody>
      </p:sp>
      <p:sp>
        <p:nvSpPr>
          <p:cNvPr id="39" name="Text Box 3"/>
          <p:cNvSpPr txBox="1">
            <a:spLocks noChangeArrowheads="1"/>
          </p:cNvSpPr>
          <p:nvPr/>
        </p:nvSpPr>
        <p:spPr bwMode="auto">
          <a:xfrm>
            <a:off x="7806376" y="1003802"/>
            <a:ext cx="4029309" cy="576263"/>
          </a:xfrm>
          <a:prstGeom prst="rect">
            <a:avLst/>
          </a:prstGeom>
          <a:solidFill>
            <a:srgbClr val="FFFF00"/>
          </a:solidFill>
          <a:ln w="9525" algn="ctr">
            <a:noFill/>
            <a:miter lim="800000"/>
            <a:headEnd/>
            <a:tailEnd/>
          </a:ln>
          <a:effectLst/>
        </p:spPr>
        <p:txBody>
          <a:bodyPr anchor="ctr"/>
          <a:lstStyle/>
          <a:p>
            <a:pPr algn="just" rtl="1" eaLnBrk="1" hangingPunct="1">
              <a:defRPr/>
            </a:pPr>
            <a:r>
              <a:rPr lang="fa-IR" sz="2400" i="1" u="sng" dirty="0">
                <a:cs typeface="Titr" pitchFamily="2" charset="-78"/>
              </a:rPr>
              <a:t>روش </a:t>
            </a:r>
            <a:r>
              <a:rPr lang="fa-IR" sz="2400" i="1" u="sng" dirty="0" smtClean="0">
                <a:cs typeface="Titr" pitchFamily="2" charset="-78"/>
              </a:rPr>
              <a:t>تورنت – وایت (روش </a:t>
            </a:r>
            <a:r>
              <a:rPr lang="fa-IR" sz="2400" i="1" u="sng" dirty="0">
                <a:cs typeface="Titr" pitchFamily="2" charset="-78"/>
              </a:rPr>
              <a:t>تجربی) </a:t>
            </a:r>
          </a:p>
        </p:txBody>
      </p:sp>
      <p:graphicFrame>
        <p:nvGraphicFramePr>
          <p:cNvPr id="40" name="Object 6"/>
          <p:cNvGraphicFramePr>
            <a:graphicFrameLocks noChangeAspect="1"/>
          </p:cNvGraphicFramePr>
          <p:nvPr>
            <p:extLst>
              <p:ext uri="{D42A27DB-BD31-4B8C-83A1-F6EECF244321}">
                <p14:modId xmlns:p14="http://schemas.microsoft.com/office/powerpoint/2010/main" val="988802497"/>
              </p:ext>
            </p:extLst>
          </p:nvPr>
        </p:nvGraphicFramePr>
        <p:xfrm>
          <a:off x="939084" y="3168200"/>
          <a:ext cx="2260106" cy="824248"/>
        </p:xfrm>
        <a:graphic>
          <a:graphicData uri="http://schemas.openxmlformats.org/presentationml/2006/ole">
            <mc:AlternateContent xmlns:mc="http://schemas.openxmlformats.org/markup-compatibility/2006">
              <mc:Choice xmlns:v="urn:schemas-microsoft-com:vml" Requires="v">
                <p:oleObj spid="_x0000_s5235" name="Equation" r:id="rId3" imgW="901309" imgH="444307" progId="Equation.3">
                  <p:embed/>
                </p:oleObj>
              </mc:Choice>
              <mc:Fallback>
                <p:oleObj name="Equation" r:id="rId3" imgW="901309"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084" y="3168200"/>
                        <a:ext cx="2260106" cy="824248"/>
                      </a:xfrm>
                      <a:prstGeom prst="rect">
                        <a:avLst/>
                      </a:prstGeom>
                      <a:noFill/>
                      <a:ln>
                        <a:noFill/>
                      </a:ln>
                      <a:effectLst/>
                    </p:spPr>
                  </p:pic>
                </p:oleObj>
              </mc:Fallback>
            </mc:AlternateContent>
          </a:graphicData>
        </a:graphic>
      </p:graphicFrame>
      <p:graphicFrame>
        <p:nvGraphicFramePr>
          <p:cNvPr id="41" name="Object 4"/>
          <p:cNvGraphicFramePr>
            <a:graphicFrameLocks noChangeAspect="1"/>
          </p:cNvGraphicFramePr>
          <p:nvPr>
            <p:extLst>
              <p:ext uri="{D42A27DB-BD31-4B8C-83A1-F6EECF244321}">
                <p14:modId xmlns:p14="http://schemas.microsoft.com/office/powerpoint/2010/main" val="2792486043"/>
              </p:ext>
            </p:extLst>
          </p:nvPr>
        </p:nvGraphicFramePr>
        <p:xfrm>
          <a:off x="11525515" y="4144855"/>
          <a:ext cx="468137" cy="491544"/>
        </p:xfrm>
        <a:graphic>
          <a:graphicData uri="http://schemas.openxmlformats.org/presentationml/2006/ole">
            <mc:AlternateContent xmlns:mc="http://schemas.openxmlformats.org/markup-compatibility/2006">
              <mc:Choice xmlns:v="urn:schemas-microsoft-com:vml" Requires="v">
                <p:oleObj spid="_x0000_s5236" name="Equation" r:id="rId5" imgW="253780" imgH="266469" progId="Equation.3">
                  <p:embed/>
                </p:oleObj>
              </mc:Choice>
              <mc:Fallback>
                <p:oleObj name="Equation" r:id="rId5" imgW="253780" imgH="26646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5515" y="4144855"/>
                        <a:ext cx="468137" cy="491544"/>
                      </a:xfrm>
                      <a:prstGeom prst="rect">
                        <a:avLst/>
                      </a:prstGeom>
                      <a:noFill/>
                      <a:ln>
                        <a:noFill/>
                      </a:ln>
                      <a:effectLst/>
                    </p:spPr>
                  </p:pic>
                </p:oleObj>
              </mc:Fallback>
            </mc:AlternateContent>
          </a:graphicData>
        </a:graphic>
      </p:graphicFrame>
      <p:graphicFrame>
        <p:nvGraphicFramePr>
          <p:cNvPr id="42" name="Object 5"/>
          <p:cNvGraphicFramePr>
            <a:graphicFrameLocks noChangeAspect="1"/>
          </p:cNvGraphicFramePr>
          <p:nvPr>
            <p:extLst>
              <p:ext uri="{D42A27DB-BD31-4B8C-83A1-F6EECF244321}">
                <p14:modId xmlns:p14="http://schemas.microsoft.com/office/powerpoint/2010/main" val="786636058"/>
              </p:ext>
            </p:extLst>
          </p:nvPr>
        </p:nvGraphicFramePr>
        <p:xfrm>
          <a:off x="11525516" y="3535255"/>
          <a:ext cx="426078" cy="568104"/>
        </p:xfrm>
        <a:graphic>
          <a:graphicData uri="http://schemas.openxmlformats.org/presentationml/2006/ole">
            <mc:AlternateContent xmlns:mc="http://schemas.openxmlformats.org/markup-compatibility/2006">
              <mc:Choice xmlns:v="urn:schemas-microsoft-com:vml" Requires="v">
                <p:oleObj spid="_x0000_s5237" name="Equation" r:id="rId7" imgW="266469" imgH="355292" progId="Equation.3">
                  <p:embed/>
                </p:oleObj>
              </mc:Choice>
              <mc:Fallback>
                <p:oleObj name="Equation" r:id="rId7" imgW="266469" imgH="35529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25516" y="3535255"/>
                        <a:ext cx="426078" cy="568104"/>
                      </a:xfrm>
                      <a:prstGeom prst="rect">
                        <a:avLst/>
                      </a:prstGeom>
                      <a:noFill/>
                      <a:ln>
                        <a:noFill/>
                      </a:ln>
                      <a:effectLst/>
                    </p:spPr>
                  </p:pic>
                </p:oleObj>
              </mc:Fallback>
            </mc:AlternateContent>
          </a:graphicData>
        </a:graphic>
      </p:graphicFrame>
      <p:graphicFrame>
        <p:nvGraphicFramePr>
          <p:cNvPr id="43" name="Object 4"/>
          <p:cNvGraphicFramePr>
            <a:graphicFrameLocks noChangeAspect="1"/>
          </p:cNvGraphicFramePr>
          <p:nvPr>
            <p:extLst>
              <p:ext uri="{D42A27DB-BD31-4B8C-83A1-F6EECF244321}">
                <p14:modId xmlns:p14="http://schemas.microsoft.com/office/powerpoint/2010/main" val="566753281"/>
              </p:ext>
            </p:extLst>
          </p:nvPr>
        </p:nvGraphicFramePr>
        <p:xfrm>
          <a:off x="670261" y="1200379"/>
          <a:ext cx="3914104" cy="1022350"/>
        </p:xfrm>
        <a:graphic>
          <a:graphicData uri="http://schemas.openxmlformats.org/presentationml/2006/ole">
            <mc:AlternateContent xmlns:mc="http://schemas.openxmlformats.org/markup-compatibility/2006">
              <mc:Choice xmlns:v="urn:schemas-microsoft-com:vml" Requires="v">
                <p:oleObj spid="_x0000_s5238" name="Equation" r:id="rId9" imgW="1447560" imgH="444240" progId="Equation.3">
                  <p:embed/>
                </p:oleObj>
              </mc:Choice>
              <mc:Fallback>
                <p:oleObj name="Equation" r:id="rId9" imgW="1447560" imgH="444240" progId="Equation.3">
                  <p:embed/>
                  <p:pic>
                    <p:nvPicPr>
                      <p:cNvPr id="0" name=""/>
                      <p:cNvPicPr>
                        <a:picLocks noChangeAspect="1" noChangeArrowheads="1"/>
                      </p:cNvPicPr>
                      <p:nvPr/>
                    </p:nvPicPr>
                    <p:blipFill>
                      <a:blip r:embed="rId10"/>
                      <a:srcRect/>
                      <a:stretch>
                        <a:fillRect/>
                      </a:stretch>
                    </p:blipFill>
                    <p:spPr bwMode="auto">
                      <a:xfrm>
                        <a:off x="670261" y="1200379"/>
                        <a:ext cx="3914104" cy="1022350"/>
                      </a:xfrm>
                      <a:prstGeom prst="rect">
                        <a:avLst/>
                      </a:prstGeom>
                      <a:noFill/>
                      <a:ln>
                        <a:noFill/>
                      </a:ln>
                      <a:effectLst/>
                    </p:spPr>
                  </p:pic>
                </p:oleObj>
              </mc:Fallback>
            </mc:AlternateContent>
          </a:graphicData>
        </a:graphic>
      </p:graphicFrame>
      <p:graphicFrame>
        <p:nvGraphicFramePr>
          <p:cNvPr id="44" name="Object 5"/>
          <p:cNvGraphicFramePr>
            <a:graphicFrameLocks noChangeAspect="1"/>
          </p:cNvGraphicFramePr>
          <p:nvPr>
            <p:extLst>
              <p:ext uri="{D42A27DB-BD31-4B8C-83A1-F6EECF244321}">
                <p14:modId xmlns:p14="http://schemas.microsoft.com/office/powerpoint/2010/main" val="1934930344"/>
              </p:ext>
            </p:extLst>
          </p:nvPr>
        </p:nvGraphicFramePr>
        <p:xfrm>
          <a:off x="1154736" y="5298529"/>
          <a:ext cx="1582113" cy="719642"/>
        </p:xfrm>
        <a:graphic>
          <a:graphicData uri="http://schemas.openxmlformats.org/presentationml/2006/ole">
            <mc:AlternateContent xmlns:mc="http://schemas.openxmlformats.org/markup-compatibility/2006">
              <mc:Choice xmlns:v="urn:schemas-microsoft-com:vml" Requires="v">
                <p:oleObj spid="_x0000_s5239" name="Equation" r:id="rId11" imgW="698197" imgH="317362" progId="Equation.3">
                  <p:embed/>
                </p:oleObj>
              </mc:Choice>
              <mc:Fallback>
                <p:oleObj name="Equation" r:id="rId11" imgW="698197" imgH="31736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4736" y="5298529"/>
                        <a:ext cx="1582113" cy="71964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7197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a:t>
            </a:r>
            <a:r>
              <a:rPr lang="fa-IR" sz="2800" b="1" dirty="0" smtClean="0">
                <a:effectLst>
                  <a:outerShdw blurRad="38100" dist="38100" dir="2700000" algn="tl">
                    <a:srgbClr val="FFFFFF"/>
                  </a:outerShdw>
                </a:effectLst>
                <a:latin typeface="Times New Roman" pitchFamily="18" charset="0"/>
                <a:cs typeface="Titr" pitchFamily="2" charset="-78"/>
              </a:rPr>
              <a:t>غیرمستقیم </a:t>
            </a:r>
            <a:r>
              <a:rPr lang="fa-IR" sz="2800" b="1" dirty="0">
                <a:effectLst>
                  <a:outerShdw blurRad="38100" dist="38100" dir="2700000" algn="tl">
                    <a:srgbClr val="FFFFFF"/>
                  </a:outerShdw>
                </a:effectLst>
                <a:latin typeface="Times New Roman" pitchFamily="18" charset="0"/>
                <a:cs typeface="Titr" pitchFamily="2" charset="-78"/>
              </a:rPr>
              <a:t>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
        <p:nvSpPr>
          <p:cNvPr id="2" name="Rectangle 1"/>
          <p:cNvSpPr/>
          <p:nvPr/>
        </p:nvSpPr>
        <p:spPr>
          <a:xfrm>
            <a:off x="321972" y="1559960"/>
            <a:ext cx="11294772" cy="2723823"/>
          </a:xfrm>
          <a:prstGeom prst="rect">
            <a:avLst/>
          </a:prstGeom>
        </p:spPr>
        <p:txBody>
          <a:bodyPr wrap="square">
            <a:spAutoFit/>
          </a:bodyPr>
          <a:lstStyle/>
          <a:p>
            <a:pPr algn="just" rtl="1">
              <a:lnSpc>
                <a:spcPct val="200000"/>
              </a:lnSpc>
            </a:pPr>
            <a:r>
              <a:rPr lang="fa-IR" sz="2000" dirty="0" smtClean="0">
                <a:cs typeface="B Titr" panose="00000700000000000000" pitchFamily="2" charset="-78"/>
              </a:rPr>
              <a:t>ج- محاسبه </a:t>
            </a:r>
            <a:r>
              <a:rPr lang="en-US" sz="2400" b="1" dirty="0" smtClean="0">
                <a:cs typeface="B Titr" panose="00000700000000000000" pitchFamily="2" charset="-78"/>
              </a:rPr>
              <a:t>a</a:t>
            </a:r>
            <a:r>
              <a:rPr lang="fa-IR" sz="2000" dirty="0" smtClean="0">
                <a:cs typeface="B Titr" panose="00000700000000000000" pitchFamily="2" charset="-78"/>
              </a:rPr>
              <a:t>:</a:t>
            </a:r>
          </a:p>
          <a:p>
            <a:pPr algn="just" rtl="1">
              <a:lnSpc>
                <a:spcPct val="200000"/>
              </a:lnSpc>
            </a:pPr>
            <a:r>
              <a:rPr lang="fa-IR" sz="2000" dirty="0" smtClean="0">
                <a:cs typeface="B Titr" panose="00000700000000000000" pitchFamily="2" charset="-78"/>
              </a:rPr>
              <a:t> ضريبي </a:t>
            </a:r>
            <a:r>
              <a:rPr lang="fa-IR" sz="2000" dirty="0">
                <a:cs typeface="B Titr" panose="00000700000000000000" pitchFamily="2" charset="-78"/>
              </a:rPr>
              <a:t>كه به شاخص حرارتي سالانه بستگي دارد و مقدار آن از فرمول زير محاسبه مي گردد:</a:t>
            </a:r>
          </a:p>
          <a:p>
            <a:pPr algn="just">
              <a:lnSpc>
                <a:spcPct val="200000"/>
              </a:lnSpc>
            </a:pPr>
            <a:r>
              <a:rPr lang="en-US" sz="2400" b="1" dirty="0">
                <a:cs typeface="B Titr" panose="00000700000000000000" pitchFamily="2" charset="-78"/>
              </a:rPr>
              <a:t>a=(</a:t>
            </a:r>
            <a:r>
              <a:rPr lang="en-US" sz="2400" b="1" dirty="0" smtClean="0">
                <a:cs typeface="B Titr" panose="00000700000000000000" pitchFamily="2" charset="-78"/>
              </a:rPr>
              <a:t>675*10</a:t>
            </a:r>
            <a:r>
              <a:rPr lang="en-US" sz="2400" b="1" baseline="50000" dirty="0" smtClean="0">
                <a:cs typeface="B Titr" panose="00000700000000000000" pitchFamily="2" charset="-78"/>
              </a:rPr>
              <a:t>-9</a:t>
            </a:r>
            <a:r>
              <a:rPr lang="en-US" sz="2400" b="1" dirty="0" smtClean="0">
                <a:cs typeface="B Titr" panose="00000700000000000000" pitchFamily="2" charset="-78"/>
              </a:rPr>
              <a:t>)I</a:t>
            </a:r>
            <a:r>
              <a:rPr lang="en-US" sz="2400" b="1" baseline="50000" dirty="0" smtClean="0">
                <a:cs typeface="B Titr" panose="00000700000000000000" pitchFamily="2" charset="-78"/>
              </a:rPr>
              <a:t>3</a:t>
            </a:r>
            <a:r>
              <a:rPr lang="en-US" sz="2400" b="1" dirty="0" smtClean="0">
                <a:cs typeface="B Titr" panose="00000700000000000000" pitchFamily="2" charset="-78"/>
              </a:rPr>
              <a:t> </a:t>
            </a:r>
            <a:r>
              <a:rPr lang="en-US" sz="2400" b="1" dirty="0">
                <a:cs typeface="B Titr" panose="00000700000000000000" pitchFamily="2" charset="-78"/>
              </a:rPr>
              <a:t>–  (</a:t>
            </a:r>
            <a:r>
              <a:rPr lang="en-US" sz="2400" b="1" dirty="0" smtClean="0">
                <a:cs typeface="B Titr" panose="00000700000000000000" pitchFamily="2" charset="-78"/>
              </a:rPr>
              <a:t>771*10</a:t>
            </a:r>
            <a:r>
              <a:rPr lang="en-US" sz="2400" b="1" baseline="50000" dirty="0" smtClean="0">
                <a:cs typeface="B Titr" panose="00000700000000000000" pitchFamily="2" charset="-78"/>
              </a:rPr>
              <a:t>-7</a:t>
            </a:r>
            <a:r>
              <a:rPr lang="en-US" sz="2400" b="1" dirty="0" smtClean="0">
                <a:cs typeface="B Titr" panose="00000700000000000000" pitchFamily="2" charset="-78"/>
              </a:rPr>
              <a:t>)I</a:t>
            </a:r>
            <a:r>
              <a:rPr lang="en-US" sz="2400" b="1" baseline="50000" dirty="0" smtClean="0">
                <a:cs typeface="B Titr" panose="00000700000000000000" pitchFamily="2" charset="-78"/>
              </a:rPr>
              <a:t>2</a:t>
            </a:r>
            <a:r>
              <a:rPr lang="en-US" sz="2400" b="1" dirty="0" smtClean="0">
                <a:cs typeface="B Titr" panose="00000700000000000000" pitchFamily="2" charset="-78"/>
              </a:rPr>
              <a:t>   </a:t>
            </a:r>
            <a:r>
              <a:rPr lang="en-US" sz="2400" b="1" dirty="0">
                <a:cs typeface="B Titr" panose="00000700000000000000" pitchFamily="2" charset="-78"/>
              </a:rPr>
              <a:t>+ (</a:t>
            </a:r>
            <a:r>
              <a:rPr lang="en-US" sz="2400" b="1" dirty="0" smtClean="0">
                <a:cs typeface="B Titr" panose="00000700000000000000" pitchFamily="2" charset="-78"/>
              </a:rPr>
              <a:t>179*10</a:t>
            </a:r>
            <a:r>
              <a:rPr lang="en-US" sz="2400" b="1" baseline="50000" dirty="0" smtClean="0">
                <a:cs typeface="B Titr" panose="00000700000000000000" pitchFamily="2" charset="-78"/>
              </a:rPr>
              <a:t>-4</a:t>
            </a:r>
            <a:r>
              <a:rPr lang="en-US" sz="2400" b="1" dirty="0" smtClean="0">
                <a:cs typeface="B Titr" panose="00000700000000000000" pitchFamily="2" charset="-78"/>
              </a:rPr>
              <a:t>)I </a:t>
            </a:r>
            <a:r>
              <a:rPr lang="en-US" sz="2400" b="1" dirty="0">
                <a:cs typeface="B Titr" panose="00000700000000000000" pitchFamily="2" charset="-78"/>
              </a:rPr>
              <a:t>+</a:t>
            </a:r>
            <a:r>
              <a:rPr lang="en-US" sz="2400" b="1" dirty="0" smtClean="0">
                <a:cs typeface="B Titr" panose="00000700000000000000" pitchFamily="2" charset="-78"/>
              </a:rPr>
              <a:t>0.492</a:t>
            </a:r>
            <a:endParaRPr lang="fa-IR" sz="2400" b="1" dirty="0" smtClean="0">
              <a:cs typeface="B Titr" panose="00000700000000000000" pitchFamily="2" charset="-78"/>
            </a:endParaRPr>
          </a:p>
          <a:p>
            <a:pPr algn="just" rtl="1">
              <a:lnSpc>
                <a:spcPct val="200000"/>
              </a:lnSpc>
            </a:pPr>
            <a:r>
              <a:rPr lang="fa-IR" sz="2000" b="1" dirty="0" smtClean="0">
                <a:cs typeface="B Titr" panose="00000700000000000000" pitchFamily="2" charset="-78"/>
              </a:rPr>
              <a:t>د- تعیین مقدار </a:t>
            </a:r>
            <a:r>
              <a:rPr lang="en-US" sz="2000" b="1" dirty="0" smtClean="0">
                <a:cs typeface="B Titr" panose="00000700000000000000" pitchFamily="2" charset="-78"/>
              </a:rPr>
              <a:t>N</a:t>
            </a:r>
            <a:r>
              <a:rPr lang="en-US" sz="2000" b="1" baseline="-36000" dirty="0" smtClean="0">
                <a:cs typeface="B Titr" panose="00000700000000000000" pitchFamily="2" charset="-78"/>
              </a:rPr>
              <a:t>m</a:t>
            </a:r>
            <a:r>
              <a:rPr lang="fa-IR" sz="2000" b="1" dirty="0" smtClean="0">
                <a:cs typeface="B Titr" panose="00000700000000000000" pitchFamily="2" charset="-78"/>
              </a:rPr>
              <a:t> با توجه به عرض جغرافیایی و ماه از سال از جدول </a:t>
            </a:r>
          </a:p>
        </p:txBody>
      </p:sp>
      <p:sp>
        <p:nvSpPr>
          <p:cNvPr id="39" name="Text Box 3"/>
          <p:cNvSpPr txBox="1">
            <a:spLocks noChangeArrowheads="1"/>
          </p:cNvSpPr>
          <p:nvPr/>
        </p:nvSpPr>
        <p:spPr bwMode="auto">
          <a:xfrm>
            <a:off x="7806376" y="1003802"/>
            <a:ext cx="4029309" cy="576263"/>
          </a:xfrm>
          <a:prstGeom prst="rect">
            <a:avLst/>
          </a:prstGeom>
          <a:solidFill>
            <a:srgbClr val="FFFF00"/>
          </a:solidFill>
          <a:ln w="9525" algn="ctr">
            <a:noFill/>
            <a:miter lim="800000"/>
            <a:headEnd/>
            <a:tailEnd/>
          </a:ln>
          <a:effectLst/>
        </p:spPr>
        <p:txBody>
          <a:bodyPr anchor="ctr"/>
          <a:lstStyle/>
          <a:p>
            <a:pPr algn="just" rtl="1" eaLnBrk="1" hangingPunct="1">
              <a:defRPr/>
            </a:pPr>
            <a:r>
              <a:rPr lang="fa-IR" sz="2400" i="1" u="sng" dirty="0">
                <a:cs typeface="Titr" pitchFamily="2" charset="-78"/>
              </a:rPr>
              <a:t>روش </a:t>
            </a:r>
            <a:r>
              <a:rPr lang="fa-IR" sz="2400" i="1" u="sng" dirty="0" smtClean="0">
                <a:cs typeface="Titr" pitchFamily="2" charset="-78"/>
              </a:rPr>
              <a:t>تورنت – وایت (روش </a:t>
            </a:r>
            <a:r>
              <a:rPr lang="fa-IR" sz="2400" i="1" u="sng" dirty="0">
                <a:cs typeface="Titr" pitchFamily="2" charset="-78"/>
              </a:rPr>
              <a:t>تجربی) </a:t>
            </a:r>
          </a:p>
        </p:txBody>
      </p:sp>
    </p:spTree>
    <p:extLst>
      <p:ext uri="{BB962C8B-B14F-4D97-AF65-F5344CB8AC3E}">
        <p14:creationId xmlns:p14="http://schemas.microsoft.com/office/powerpoint/2010/main" val="267018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روش های </a:t>
            </a:r>
            <a:r>
              <a:rPr lang="fa-IR" sz="2800" b="1" dirty="0" smtClean="0">
                <a:effectLst>
                  <a:outerShdw blurRad="38100" dist="38100" dir="2700000" algn="tl">
                    <a:srgbClr val="FFFFFF"/>
                  </a:outerShdw>
                </a:effectLst>
                <a:latin typeface="Times New Roman" pitchFamily="18" charset="0"/>
                <a:cs typeface="Titr" pitchFamily="2" charset="-78"/>
              </a:rPr>
              <a:t>غیرمستقیم </a:t>
            </a:r>
            <a:r>
              <a:rPr lang="fa-IR" sz="2800" b="1" dirty="0">
                <a:effectLst>
                  <a:outerShdw blurRad="38100" dist="38100" dir="2700000" algn="tl">
                    <a:srgbClr val="FFFFFF"/>
                  </a:outerShdw>
                </a:effectLst>
                <a:latin typeface="Times New Roman" pitchFamily="18" charset="0"/>
                <a:cs typeface="Titr" pitchFamily="2" charset="-78"/>
              </a:rPr>
              <a:t>تخمین </a:t>
            </a:r>
            <a:r>
              <a:rPr lang="fa-IR" sz="2800" b="1" dirty="0" smtClean="0">
                <a:effectLst>
                  <a:outerShdw blurRad="38100" dist="38100" dir="2700000" algn="tl">
                    <a:srgbClr val="FFFFFF"/>
                  </a:outerShdw>
                </a:effectLst>
                <a:latin typeface="Times New Roman" pitchFamily="18" charset="0"/>
                <a:cs typeface="Titr" pitchFamily="2" charset="-78"/>
              </a:rPr>
              <a:t>مقدار تبخیر-تعرق</a:t>
            </a:r>
            <a:endParaRPr lang="fa-IR" sz="2800" b="1" dirty="0">
              <a:effectLst>
                <a:outerShdw blurRad="38100" dist="38100" dir="2700000" algn="tl">
                  <a:srgbClr val="FFFFFF"/>
                </a:outerShdw>
              </a:effectLst>
              <a:latin typeface="Times New Roman" pitchFamily="18" charset="0"/>
              <a:cs typeface="Titr" pitchFamily="2" charset="-78"/>
            </a:endParaRPr>
          </a:p>
        </p:txBody>
      </p:sp>
      <p:sp>
        <p:nvSpPr>
          <p:cNvPr id="2" name="Rectangle 1"/>
          <p:cNvSpPr/>
          <p:nvPr/>
        </p:nvSpPr>
        <p:spPr>
          <a:xfrm>
            <a:off x="321972" y="1559960"/>
            <a:ext cx="11294772" cy="3785652"/>
          </a:xfrm>
          <a:prstGeom prst="rect">
            <a:avLst/>
          </a:prstGeom>
        </p:spPr>
        <p:txBody>
          <a:bodyPr wrap="square">
            <a:spAutoFit/>
          </a:bodyPr>
          <a:lstStyle/>
          <a:p>
            <a:pPr algn="just" rtl="1">
              <a:lnSpc>
                <a:spcPct val="200000"/>
              </a:lnSpc>
            </a:pPr>
            <a:r>
              <a:rPr lang="fa-IR" sz="2000" b="1" dirty="0" smtClean="0">
                <a:cs typeface="B Titr" panose="00000700000000000000" pitchFamily="2" charset="-78"/>
              </a:rPr>
              <a:t>در نهایت مقدار تبخیر-تعرق محاسبه می شود:</a:t>
            </a:r>
          </a:p>
          <a:p>
            <a:pPr algn="just" rtl="1">
              <a:lnSpc>
                <a:spcPct val="200000"/>
              </a:lnSpc>
            </a:pPr>
            <a:r>
              <a:rPr lang="fa-IR" sz="2000" b="1" dirty="0" smtClean="0">
                <a:cs typeface="B Titr" panose="00000700000000000000" pitchFamily="2" charset="-78"/>
              </a:rPr>
              <a:t>       =تبخير </a:t>
            </a:r>
            <a:r>
              <a:rPr lang="fa-IR" sz="2000" b="1" dirty="0">
                <a:cs typeface="B Titr" panose="00000700000000000000" pitchFamily="2" charset="-78"/>
              </a:rPr>
              <a:t>و تعرق ماهانه بر حسب ميلي متر</a:t>
            </a:r>
          </a:p>
          <a:p>
            <a:pPr algn="just" rtl="1">
              <a:lnSpc>
                <a:spcPct val="200000"/>
              </a:lnSpc>
            </a:pPr>
            <a:r>
              <a:rPr lang="fa-IR" sz="2000" b="1" dirty="0">
                <a:cs typeface="B Titr" panose="00000700000000000000" pitchFamily="2" charset="-78"/>
              </a:rPr>
              <a:t>     </a:t>
            </a:r>
            <a:r>
              <a:rPr lang="fa-IR" sz="2000" b="1" dirty="0" smtClean="0">
                <a:cs typeface="B Titr" panose="00000700000000000000" pitchFamily="2" charset="-78"/>
              </a:rPr>
              <a:t>  = </a:t>
            </a:r>
            <a:r>
              <a:rPr lang="fa-IR" sz="2000" b="1" dirty="0">
                <a:cs typeface="B Titr" panose="00000700000000000000" pitchFamily="2" charset="-78"/>
              </a:rPr>
              <a:t>متوسط درجه حرارت در ماه مورد نظر</a:t>
            </a:r>
          </a:p>
          <a:p>
            <a:pPr algn="just" rtl="1">
              <a:lnSpc>
                <a:spcPct val="200000"/>
              </a:lnSpc>
            </a:pPr>
            <a:r>
              <a:rPr lang="fa-IR" sz="2000" b="1" dirty="0">
                <a:cs typeface="B Titr" panose="00000700000000000000" pitchFamily="2" charset="-78"/>
              </a:rPr>
              <a:t>     </a:t>
            </a:r>
            <a:r>
              <a:rPr lang="fa-IR" sz="2000" b="1" dirty="0" smtClean="0">
                <a:cs typeface="B Titr" panose="00000700000000000000" pitchFamily="2" charset="-78"/>
              </a:rPr>
              <a:t>  = </a:t>
            </a:r>
            <a:r>
              <a:rPr lang="fa-IR" sz="2000" b="1" dirty="0">
                <a:cs typeface="B Titr" panose="00000700000000000000" pitchFamily="2" charset="-78"/>
              </a:rPr>
              <a:t>شاخص حرارتي سالانه</a:t>
            </a:r>
          </a:p>
          <a:p>
            <a:pPr algn="just" rtl="1">
              <a:lnSpc>
                <a:spcPct val="200000"/>
              </a:lnSpc>
            </a:pPr>
            <a:r>
              <a:rPr lang="fa-IR" sz="2000" b="1" dirty="0">
                <a:cs typeface="B Titr" panose="00000700000000000000" pitchFamily="2" charset="-78"/>
              </a:rPr>
              <a:t>     </a:t>
            </a:r>
            <a:r>
              <a:rPr lang="fa-IR" sz="2000" b="1" dirty="0" smtClean="0">
                <a:cs typeface="B Titr" panose="00000700000000000000" pitchFamily="2" charset="-78"/>
              </a:rPr>
              <a:t>  = </a:t>
            </a:r>
            <a:r>
              <a:rPr lang="fa-IR" sz="2000" b="1" dirty="0">
                <a:cs typeface="B Titr" panose="00000700000000000000" pitchFamily="2" charset="-78"/>
              </a:rPr>
              <a:t>ضريب اصلاحي</a:t>
            </a:r>
          </a:p>
          <a:p>
            <a:pPr algn="just" rtl="1">
              <a:lnSpc>
                <a:spcPct val="200000"/>
              </a:lnSpc>
            </a:pPr>
            <a:r>
              <a:rPr lang="fa-IR" sz="2000" b="1" dirty="0">
                <a:cs typeface="B Titr" panose="00000700000000000000" pitchFamily="2" charset="-78"/>
              </a:rPr>
              <a:t>     </a:t>
            </a:r>
            <a:r>
              <a:rPr lang="fa-IR" sz="2000" b="1" dirty="0" smtClean="0">
                <a:cs typeface="B Titr" panose="00000700000000000000" pitchFamily="2" charset="-78"/>
              </a:rPr>
              <a:t>  = </a:t>
            </a:r>
            <a:r>
              <a:rPr lang="fa-IR" sz="2000" b="1" dirty="0">
                <a:cs typeface="B Titr" panose="00000700000000000000" pitchFamily="2" charset="-78"/>
              </a:rPr>
              <a:t>ضريبي كه به شاخص حرارتي سالانه بستگي </a:t>
            </a:r>
            <a:r>
              <a:rPr lang="fa-IR" sz="2000" b="1" dirty="0" smtClean="0">
                <a:cs typeface="B Titr" panose="00000700000000000000" pitchFamily="2" charset="-78"/>
              </a:rPr>
              <a:t>دارد</a:t>
            </a:r>
            <a:endParaRPr lang="en-US" sz="2000" b="1" dirty="0">
              <a:cs typeface="B Titr" panose="00000700000000000000" pitchFamily="2" charset="-78"/>
            </a:endParaRPr>
          </a:p>
        </p:txBody>
      </p:sp>
      <p:sp>
        <p:nvSpPr>
          <p:cNvPr id="39" name="Text Box 3"/>
          <p:cNvSpPr txBox="1">
            <a:spLocks noChangeArrowheads="1"/>
          </p:cNvSpPr>
          <p:nvPr/>
        </p:nvSpPr>
        <p:spPr bwMode="auto">
          <a:xfrm>
            <a:off x="7806376" y="1003802"/>
            <a:ext cx="4029309" cy="576263"/>
          </a:xfrm>
          <a:prstGeom prst="rect">
            <a:avLst/>
          </a:prstGeom>
          <a:solidFill>
            <a:srgbClr val="FFFF00"/>
          </a:solidFill>
          <a:ln w="9525" algn="ctr">
            <a:noFill/>
            <a:miter lim="800000"/>
            <a:headEnd/>
            <a:tailEnd/>
          </a:ln>
          <a:effectLst/>
        </p:spPr>
        <p:txBody>
          <a:bodyPr anchor="ctr"/>
          <a:lstStyle/>
          <a:p>
            <a:pPr algn="just" rtl="1" eaLnBrk="1" hangingPunct="1">
              <a:defRPr/>
            </a:pPr>
            <a:r>
              <a:rPr lang="fa-IR" sz="2400" i="1" u="sng" dirty="0">
                <a:cs typeface="Titr" pitchFamily="2" charset="-78"/>
              </a:rPr>
              <a:t>روش </a:t>
            </a:r>
            <a:r>
              <a:rPr lang="fa-IR" sz="2400" i="1" u="sng" dirty="0" smtClean="0">
                <a:cs typeface="Titr" pitchFamily="2" charset="-78"/>
              </a:rPr>
              <a:t>تورنت – وایت (روش </a:t>
            </a:r>
            <a:r>
              <a:rPr lang="fa-IR" sz="2400" i="1" u="sng" dirty="0">
                <a:cs typeface="Titr" pitchFamily="2" charset="-78"/>
              </a:rPr>
              <a:t>تجربی) </a:t>
            </a:r>
          </a:p>
        </p:txBody>
      </p:sp>
      <p:graphicFrame>
        <p:nvGraphicFramePr>
          <p:cNvPr id="23" name="Object 5"/>
          <p:cNvGraphicFramePr>
            <a:graphicFrameLocks noChangeAspect="1"/>
          </p:cNvGraphicFramePr>
          <p:nvPr>
            <p:extLst>
              <p:ext uri="{D42A27DB-BD31-4B8C-83A1-F6EECF244321}">
                <p14:modId xmlns:p14="http://schemas.microsoft.com/office/powerpoint/2010/main" val="1922033792"/>
              </p:ext>
            </p:extLst>
          </p:nvPr>
        </p:nvGraphicFramePr>
        <p:xfrm>
          <a:off x="11209072" y="2401639"/>
          <a:ext cx="504825" cy="309563"/>
        </p:xfrm>
        <a:graphic>
          <a:graphicData uri="http://schemas.openxmlformats.org/presentationml/2006/ole">
            <mc:AlternateContent xmlns:mc="http://schemas.openxmlformats.org/markup-compatibility/2006">
              <mc:Choice xmlns:v="urn:schemas-microsoft-com:vml" Requires="v">
                <p:oleObj spid="_x0000_s7278" name="Equation" r:id="rId3" imgW="393529" imgH="241195" progId="Equation.3">
                  <p:embed/>
                </p:oleObj>
              </mc:Choice>
              <mc:Fallback>
                <p:oleObj name="Equation" r:id="rId3" imgW="393529"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9072" y="2401639"/>
                        <a:ext cx="504825"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3820611586"/>
              </p:ext>
            </p:extLst>
          </p:nvPr>
        </p:nvGraphicFramePr>
        <p:xfrm>
          <a:off x="11266424" y="4256285"/>
          <a:ext cx="431800" cy="360363"/>
        </p:xfrm>
        <a:graphic>
          <a:graphicData uri="http://schemas.openxmlformats.org/presentationml/2006/ole">
            <mc:AlternateContent xmlns:mc="http://schemas.openxmlformats.org/markup-compatibility/2006">
              <mc:Choice xmlns:v="urn:schemas-microsoft-com:vml" Requires="v">
                <p:oleObj spid="_x0000_s7279" name="Equation" r:id="rId5" imgW="304536" imgH="253780" progId="Equation.3">
                  <p:embed/>
                </p:oleObj>
              </mc:Choice>
              <mc:Fallback>
                <p:oleObj name="Equation" r:id="rId5" imgW="304536" imgH="2537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66424" y="4256285"/>
                        <a:ext cx="4318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1017856794"/>
              </p:ext>
            </p:extLst>
          </p:nvPr>
        </p:nvGraphicFramePr>
        <p:xfrm>
          <a:off x="11234830" y="3003525"/>
          <a:ext cx="419100" cy="503237"/>
        </p:xfrm>
        <a:graphic>
          <a:graphicData uri="http://schemas.openxmlformats.org/presentationml/2006/ole">
            <mc:AlternateContent xmlns:mc="http://schemas.openxmlformats.org/markup-compatibility/2006">
              <mc:Choice xmlns:v="urn:schemas-microsoft-com:vml" Requires="v">
                <p:oleObj spid="_x0000_s7280" name="Equation" r:id="rId7" imgW="190500" imgH="228600" progId="Equation.3">
                  <p:embed/>
                </p:oleObj>
              </mc:Choice>
              <mc:Fallback>
                <p:oleObj name="Equation" r:id="rId7" imgW="1905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34830" y="3003525"/>
                        <a:ext cx="4191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566596311"/>
              </p:ext>
            </p:extLst>
          </p:nvPr>
        </p:nvGraphicFramePr>
        <p:xfrm>
          <a:off x="11292182" y="4811039"/>
          <a:ext cx="241300" cy="457200"/>
        </p:xfrm>
        <a:graphic>
          <a:graphicData uri="http://schemas.openxmlformats.org/presentationml/2006/ole">
            <mc:AlternateContent xmlns:mc="http://schemas.openxmlformats.org/markup-compatibility/2006">
              <mc:Choice xmlns:v="urn:schemas-microsoft-com:vml" Requires="v">
                <p:oleObj spid="_x0000_s7281" name="Equation" r:id="rId9" imgW="126890" imgH="241091" progId="Equation.3">
                  <p:embed/>
                </p:oleObj>
              </mc:Choice>
              <mc:Fallback>
                <p:oleObj name="Equation" r:id="rId9" imgW="126890" imgH="24109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92182" y="4811039"/>
                        <a:ext cx="24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9"/>
          <p:cNvGraphicFramePr>
            <a:graphicFrameLocks noChangeAspect="1"/>
          </p:cNvGraphicFramePr>
          <p:nvPr>
            <p:extLst>
              <p:ext uri="{D42A27DB-BD31-4B8C-83A1-F6EECF244321}">
                <p14:modId xmlns:p14="http://schemas.microsoft.com/office/powerpoint/2010/main" val="3829736166"/>
              </p:ext>
            </p:extLst>
          </p:nvPr>
        </p:nvGraphicFramePr>
        <p:xfrm>
          <a:off x="11282097" y="3605547"/>
          <a:ext cx="236537" cy="307975"/>
        </p:xfrm>
        <a:graphic>
          <a:graphicData uri="http://schemas.openxmlformats.org/presentationml/2006/ole">
            <mc:AlternateContent xmlns:mc="http://schemas.openxmlformats.org/markup-compatibility/2006">
              <mc:Choice xmlns:v="urn:schemas-microsoft-com:vml" Requires="v">
                <p:oleObj spid="_x0000_s7282" name="Equation" r:id="rId11" imgW="126780" imgH="164814" progId="Equation.3">
                  <p:embed/>
                </p:oleObj>
              </mc:Choice>
              <mc:Fallback>
                <p:oleObj name="Equation" r:id="rId11" imgW="126780" imgH="164814"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82097" y="3605547"/>
                        <a:ext cx="2365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3150586049"/>
              </p:ext>
            </p:extLst>
          </p:nvPr>
        </p:nvGraphicFramePr>
        <p:xfrm>
          <a:off x="851079" y="1715839"/>
          <a:ext cx="3682284" cy="995364"/>
        </p:xfrm>
        <a:graphic>
          <a:graphicData uri="http://schemas.openxmlformats.org/presentationml/2006/ole">
            <mc:AlternateContent xmlns:mc="http://schemas.openxmlformats.org/markup-compatibility/2006">
              <mc:Choice xmlns:v="urn:schemas-microsoft-com:vml" Requires="v">
                <p:oleObj spid="_x0000_s7283" name="Equation" r:id="rId13" imgW="1447560" imgH="393480" progId="Equation.3">
                  <p:embed/>
                </p:oleObj>
              </mc:Choice>
              <mc:Fallback>
                <p:oleObj name="Equation" r:id="rId13" imgW="1447560" imgH="393480" progId="Equation.3">
                  <p:embed/>
                  <p:pic>
                    <p:nvPicPr>
                      <p:cNvPr id="0" name=""/>
                      <p:cNvPicPr>
                        <a:picLocks noChangeAspect="1" noChangeArrowheads="1"/>
                      </p:cNvPicPr>
                      <p:nvPr/>
                    </p:nvPicPr>
                    <p:blipFill>
                      <a:blip r:embed="rId14"/>
                      <a:srcRect/>
                      <a:stretch>
                        <a:fillRect/>
                      </a:stretch>
                    </p:blipFill>
                    <p:spPr bwMode="auto">
                      <a:xfrm>
                        <a:off x="851079" y="1715839"/>
                        <a:ext cx="3682284" cy="99536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8795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3"/>
          <p:cNvSpPr>
            <a:spLocks noChangeArrowheads="1"/>
          </p:cNvSpPr>
          <p:nvPr/>
        </p:nvSpPr>
        <p:spPr bwMode="gray">
          <a:xfrm>
            <a:off x="2351088" y="381000"/>
            <a:ext cx="7489825" cy="704850"/>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AutoShape 33"/>
          <p:cNvSpPr>
            <a:spLocks noChangeArrowheads="1"/>
          </p:cNvSpPr>
          <p:nvPr/>
        </p:nvSpPr>
        <p:spPr bwMode="gray">
          <a:xfrm>
            <a:off x="1514717" y="1447800"/>
            <a:ext cx="9162567" cy="704850"/>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6" name="Text Box 35"/>
          <p:cNvSpPr txBox="1">
            <a:spLocks noChangeArrowheads="1"/>
          </p:cNvSpPr>
          <p:nvPr/>
        </p:nvSpPr>
        <p:spPr bwMode="gray">
          <a:xfrm>
            <a:off x="2736850" y="457200"/>
            <a:ext cx="6718300" cy="523875"/>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تعرق</a:t>
            </a:r>
            <a:endParaRPr lang="en-US" sz="2800" b="1" dirty="0">
              <a:effectLst>
                <a:outerShdw blurRad="38100" dist="38100" dir="2700000" algn="tl">
                  <a:srgbClr val="FFFFFF"/>
                </a:outerShdw>
              </a:effectLst>
              <a:latin typeface="Times New Roman" pitchFamily="18" charset="0"/>
              <a:cs typeface="Titr" pitchFamily="2" charset="-78"/>
            </a:endParaRPr>
          </a:p>
        </p:txBody>
      </p:sp>
      <p:sp>
        <p:nvSpPr>
          <p:cNvPr id="7" name="Text Box 35"/>
          <p:cNvSpPr txBox="1">
            <a:spLocks noChangeArrowheads="1"/>
          </p:cNvSpPr>
          <p:nvPr/>
        </p:nvSpPr>
        <p:spPr bwMode="gray">
          <a:xfrm>
            <a:off x="1514717" y="1581150"/>
            <a:ext cx="9162567" cy="461665"/>
          </a:xfrm>
          <a:prstGeom prst="rect">
            <a:avLst/>
          </a:prstGeom>
          <a:noFill/>
          <a:ln w="9525" algn="ctr">
            <a:noFill/>
            <a:miter lim="800000"/>
            <a:headEnd/>
            <a:tailEnd/>
          </a:ln>
        </p:spPr>
        <p:txBody>
          <a:bodyPr wrap="square">
            <a:spAutoFit/>
          </a:bodyPr>
          <a:lstStyle/>
          <a:p>
            <a:pPr algn="ctr" rtl="1">
              <a:defRPr/>
            </a:pPr>
            <a:r>
              <a:rPr lang="fa-IR" sz="2400" b="1" dirty="0" smtClean="0">
                <a:effectLst>
                  <a:outerShdw blurRad="38100" dist="38100" dir="2700000" algn="tl">
                    <a:srgbClr val="FFFFFF"/>
                  </a:outerShdw>
                </a:effectLst>
                <a:latin typeface="Times New Roman" pitchFamily="18" charset="0"/>
                <a:cs typeface="Titr" pitchFamily="2" charset="-78"/>
              </a:rPr>
              <a:t>آب </a:t>
            </a:r>
            <a:r>
              <a:rPr lang="fa-IR" sz="2400" b="1" dirty="0">
                <a:effectLst>
                  <a:outerShdw blurRad="38100" dist="38100" dir="2700000" algn="tl">
                    <a:srgbClr val="FFFFFF"/>
                  </a:outerShdw>
                </a:effectLst>
                <a:latin typeface="Times New Roman" pitchFamily="18" charset="0"/>
                <a:cs typeface="Titr" pitchFamily="2" charset="-78"/>
              </a:rPr>
              <a:t>جذب شده توسط </a:t>
            </a:r>
            <a:r>
              <a:rPr lang="fa-IR" sz="2400" b="1" dirty="0" smtClean="0">
                <a:effectLst>
                  <a:outerShdw blurRad="38100" dist="38100" dir="2700000" algn="tl">
                    <a:srgbClr val="FFFFFF"/>
                  </a:outerShdw>
                </a:effectLst>
                <a:latin typeface="Times New Roman" pitchFamily="18" charset="0"/>
                <a:cs typeface="Titr" pitchFamily="2" charset="-78"/>
              </a:rPr>
              <a:t>ريشه، </a:t>
            </a:r>
            <a:r>
              <a:rPr lang="fa-IR" sz="2400" b="1" dirty="0">
                <a:effectLst>
                  <a:outerShdw blurRad="38100" dist="38100" dir="2700000" algn="tl">
                    <a:srgbClr val="FFFFFF"/>
                  </a:outerShdw>
                </a:effectLst>
                <a:latin typeface="Times New Roman" pitchFamily="18" charset="0"/>
                <a:cs typeface="Titr" pitchFamily="2" charset="-78"/>
              </a:rPr>
              <a:t>از طريق روزنه برگها </a:t>
            </a:r>
            <a:r>
              <a:rPr lang="fa-IR" sz="2400" b="1" dirty="0" smtClean="0">
                <a:effectLst>
                  <a:outerShdw blurRad="38100" dist="38100" dir="2700000" algn="tl">
                    <a:srgbClr val="FFFFFF"/>
                  </a:outerShdw>
                </a:effectLst>
                <a:latin typeface="Times New Roman" pitchFamily="18" charset="0"/>
                <a:cs typeface="Titr" pitchFamily="2" charset="-78"/>
              </a:rPr>
              <a:t>تبخیر شده و وارد اتمسفر می شود.</a:t>
            </a:r>
            <a:endParaRPr lang="en-US" sz="2400" b="1" dirty="0">
              <a:effectLst>
                <a:outerShdw blurRad="38100" dist="38100" dir="2700000" algn="tl">
                  <a:srgbClr val="FFFFFF"/>
                </a:outerShdw>
              </a:effectLst>
              <a:latin typeface="Times New Roman" pitchFamily="18" charset="0"/>
              <a:cs typeface="Titr" pitchFamily="2" charset="-78"/>
            </a:endParaRPr>
          </a:p>
        </p:txBody>
      </p:sp>
      <p:pic>
        <p:nvPicPr>
          <p:cNvPr id="8" name="Picture 5" descr="Tran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723" y="2286000"/>
            <a:ext cx="3826853" cy="459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4"/>
          <p:cNvSpPr>
            <a:spLocks noChangeArrowheads="1"/>
          </p:cNvSpPr>
          <p:nvPr/>
        </p:nvSpPr>
        <p:spPr bwMode="auto">
          <a:xfrm>
            <a:off x="702365" y="3703928"/>
            <a:ext cx="5486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US" altLang="en-US" sz="2400" dirty="0">
                <a:solidFill>
                  <a:sysClr val="windowText" lastClr="000000"/>
                </a:solidFill>
                <a:latin typeface="Comic Sans MS" panose="030F0702030302020204" pitchFamily="66" charset="0"/>
              </a:rPr>
              <a:t>of the water taken up by plants, ~95% is returned to the atmosphere through their stomata (only 5% is turned into biomass!)</a:t>
            </a:r>
            <a:endParaRPr lang="fa-IR" altLang="en-US" sz="2400" dirty="0">
              <a:solidFill>
                <a:sysClr val="windowText" lastClr="000000"/>
              </a:solidFill>
            </a:endParaRPr>
          </a:p>
        </p:txBody>
      </p:sp>
    </p:spTree>
    <p:extLst>
      <p:ext uri="{BB962C8B-B14F-4D97-AF65-F5344CB8AC3E}">
        <p14:creationId xmlns:p14="http://schemas.microsoft.com/office/powerpoint/2010/main" val="289710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826" y="2084852"/>
            <a:ext cx="11370365" cy="2529923"/>
          </a:xfrm>
          <a:prstGeom prst="rect">
            <a:avLst/>
          </a:prstGeom>
        </p:spPr>
        <p:txBody>
          <a:bodyPr wrap="square">
            <a:spAutoFit/>
          </a:bodyPr>
          <a:lstStyle/>
          <a:p>
            <a:pPr marL="273050" lvl="0" indent="-273050" algn="just" rtl="1" fontAlgn="base">
              <a:lnSpc>
                <a:spcPct val="150000"/>
              </a:lnSpc>
              <a:spcBef>
                <a:spcPct val="20000"/>
              </a:spcBef>
              <a:spcAft>
                <a:spcPct val="0"/>
              </a:spcAft>
              <a:buClr>
                <a:srgbClr val="0BD0D9"/>
              </a:buClr>
              <a:buSzPct val="95000"/>
              <a:buFont typeface="Wingdings 2" panose="05020102010507070707" pitchFamily="18" charset="2"/>
              <a:buChar char=""/>
            </a:pPr>
            <a:r>
              <a:rPr lang="fa-IR" altLang="en-US" sz="2400" dirty="0">
                <a:solidFill>
                  <a:prstClr val="black"/>
                </a:solidFill>
                <a:latin typeface="Arial" panose="020B0604020202020204" pitchFamily="34" charset="0"/>
                <a:cs typeface="B Titr" panose="00000700000000000000" pitchFamily="2" charset="-78"/>
              </a:rPr>
              <a:t>در </a:t>
            </a:r>
            <a:r>
              <a:rPr lang="fa-IR" altLang="en-US" sz="2400" dirty="0" smtClean="0">
                <a:solidFill>
                  <a:prstClr val="black"/>
                </a:solidFill>
                <a:latin typeface="Arial" panose="020B0604020202020204" pitchFamily="34" charset="0"/>
                <a:cs typeface="B Titr" panose="00000700000000000000" pitchFamily="2" charset="-78"/>
              </a:rPr>
              <a:t>سیستم آب </a:t>
            </a:r>
            <a:r>
              <a:rPr lang="fa-IR" altLang="en-US" sz="2400" dirty="0">
                <a:solidFill>
                  <a:prstClr val="black"/>
                </a:solidFill>
                <a:latin typeface="Arial" panose="020B0604020202020204" pitchFamily="34" charset="0"/>
                <a:cs typeface="B Titr" panose="00000700000000000000" pitchFamily="2" charset="-78"/>
              </a:rPr>
              <a:t>– خاک – گیاه – اتمسفر، آب مستقیماً از سطح خاک و یا </a:t>
            </a:r>
            <a:r>
              <a:rPr lang="fa-IR" altLang="en-US" sz="2400" dirty="0" smtClean="0">
                <a:solidFill>
                  <a:prstClr val="black"/>
                </a:solidFill>
                <a:latin typeface="Arial" panose="020B0604020202020204" pitchFamily="34" charset="0"/>
                <a:cs typeface="B Titr" panose="00000700000000000000" pitchFamily="2" charset="-78"/>
              </a:rPr>
              <a:t>گیاه </a:t>
            </a:r>
            <a:r>
              <a:rPr lang="fa-IR" altLang="en-US" sz="2400" dirty="0">
                <a:solidFill>
                  <a:prstClr val="black"/>
                </a:solidFill>
                <a:latin typeface="Arial" panose="020B0604020202020204" pitchFamily="34" charset="0"/>
                <a:cs typeface="B Titr" panose="00000700000000000000" pitchFamily="2" charset="-78"/>
              </a:rPr>
              <a:t>به </a:t>
            </a:r>
            <a:r>
              <a:rPr lang="fa-IR" altLang="en-US" sz="2400" dirty="0" smtClean="0">
                <a:solidFill>
                  <a:prstClr val="black"/>
                </a:solidFill>
                <a:latin typeface="Arial" panose="020B0604020202020204" pitchFamily="34" charset="0"/>
                <a:cs typeface="B Titr" panose="00000700000000000000" pitchFamily="2" charset="-78"/>
              </a:rPr>
              <a:t>اتمسفر </a:t>
            </a:r>
            <a:r>
              <a:rPr lang="fa-IR" altLang="en-US" sz="2400" dirty="0">
                <a:solidFill>
                  <a:prstClr val="black"/>
                </a:solidFill>
                <a:latin typeface="Arial" panose="020B0604020202020204" pitchFamily="34" charset="0"/>
                <a:cs typeface="B Titr" panose="00000700000000000000" pitchFamily="2" charset="-78"/>
              </a:rPr>
              <a:t>وارد می شود.</a:t>
            </a:r>
          </a:p>
          <a:p>
            <a:pPr marL="273050" lvl="0" indent="-273050" algn="just" rtl="1" fontAlgn="base">
              <a:lnSpc>
                <a:spcPct val="150000"/>
              </a:lnSpc>
              <a:spcBef>
                <a:spcPct val="20000"/>
              </a:spcBef>
              <a:spcAft>
                <a:spcPct val="0"/>
              </a:spcAft>
              <a:buClr>
                <a:srgbClr val="0BD0D9"/>
              </a:buClr>
              <a:buSzPct val="95000"/>
              <a:buFont typeface="Wingdings 2" panose="05020102010507070707" pitchFamily="18" charset="2"/>
              <a:buChar char=""/>
            </a:pPr>
            <a:r>
              <a:rPr lang="fa-IR" altLang="en-US" sz="2400" dirty="0" smtClean="0">
                <a:solidFill>
                  <a:prstClr val="black"/>
                </a:solidFill>
                <a:latin typeface="Arial" panose="020B0604020202020204" pitchFamily="34" charset="0"/>
                <a:cs typeface="B Titr" panose="00000700000000000000" pitchFamily="2" charset="-78"/>
              </a:rPr>
              <a:t>انتقال </a:t>
            </a:r>
            <a:r>
              <a:rPr lang="fa-IR" altLang="en-US" sz="2400" dirty="0">
                <a:solidFill>
                  <a:prstClr val="black"/>
                </a:solidFill>
                <a:latin typeface="Arial" panose="020B0604020202020204" pitchFamily="34" charset="0"/>
                <a:cs typeface="B Titr" panose="00000700000000000000" pitchFamily="2" charset="-78"/>
              </a:rPr>
              <a:t>آب از سطح خاک به هوا را تبخیر</a:t>
            </a:r>
            <a:r>
              <a:rPr lang="en-US" altLang="en-US" sz="2400" dirty="0">
                <a:solidFill>
                  <a:prstClr val="black"/>
                </a:solidFill>
                <a:latin typeface="Arial" panose="020B0604020202020204" pitchFamily="34" charset="0"/>
                <a:cs typeface="B Titr" panose="00000700000000000000" pitchFamily="2" charset="-78"/>
              </a:rPr>
              <a:t>(</a:t>
            </a:r>
            <a:r>
              <a:rPr lang="en-US" altLang="en-US" sz="2400" b="1" dirty="0">
                <a:solidFill>
                  <a:prstClr val="black"/>
                </a:solidFill>
                <a:latin typeface="Arial" panose="020B0604020202020204" pitchFamily="34" charset="0"/>
                <a:cs typeface="B Titr" panose="00000700000000000000" pitchFamily="2" charset="-78"/>
              </a:rPr>
              <a:t>Evaporation</a:t>
            </a:r>
            <a:r>
              <a:rPr lang="en-US" altLang="en-US" sz="2400" dirty="0">
                <a:solidFill>
                  <a:prstClr val="black"/>
                </a:solidFill>
                <a:latin typeface="Arial" panose="020B0604020202020204" pitchFamily="34" charset="0"/>
                <a:cs typeface="B Titr" panose="00000700000000000000" pitchFamily="2" charset="-78"/>
              </a:rPr>
              <a:t>)</a:t>
            </a:r>
            <a:endParaRPr lang="fa-IR" altLang="en-US" sz="2400" dirty="0">
              <a:solidFill>
                <a:prstClr val="black"/>
              </a:solidFill>
              <a:latin typeface="Arial" panose="020B0604020202020204" pitchFamily="34" charset="0"/>
              <a:cs typeface="B Titr" panose="00000700000000000000" pitchFamily="2" charset="-78"/>
            </a:endParaRPr>
          </a:p>
          <a:p>
            <a:pPr marL="273050" lvl="0" indent="-273050" algn="just" rtl="1" fontAlgn="base">
              <a:lnSpc>
                <a:spcPct val="150000"/>
              </a:lnSpc>
              <a:spcBef>
                <a:spcPct val="20000"/>
              </a:spcBef>
              <a:spcAft>
                <a:spcPct val="0"/>
              </a:spcAft>
              <a:buClr>
                <a:srgbClr val="0BD0D9"/>
              </a:buClr>
              <a:buSzPct val="95000"/>
              <a:buFont typeface="Wingdings 2" panose="05020102010507070707" pitchFamily="18" charset="2"/>
              <a:buChar char=""/>
            </a:pPr>
            <a:r>
              <a:rPr lang="fa-IR" altLang="en-US" sz="2400" dirty="0" smtClean="0">
                <a:solidFill>
                  <a:prstClr val="black"/>
                </a:solidFill>
                <a:latin typeface="Arial" panose="020B0604020202020204" pitchFamily="34" charset="0"/>
                <a:cs typeface="B Titr" panose="00000700000000000000" pitchFamily="2" charset="-78"/>
              </a:rPr>
              <a:t>خارج </a:t>
            </a:r>
            <a:r>
              <a:rPr lang="fa-IR" altLang="en-US" sz="2400" dirty="0">
                <a:solidFill>
                  <a:prstClr val="black"/>
                </a:solidFill>
                <a:latin typeface="Arial" panose="020B0604020202020204" pitchFamily="34" charset="0"/>
                <a:cs typeface="B Titr" panose="00000700000000000000" pitchFamily="2" charset="-78"/>
              </a:rPr>
              <a:t>شدن آب از گیاه را تعرق </a:t>
            </a:r>
            <a:r>
              <a:rPr lang="en-US" altLang="en-US" sz="2400" dirty="0">
                <a:solidFill>
                  <a:prstClr val="black"/>
                </a:solidFill>
                <a:latin typeface="Arial" panose="020B0604020202020204" pitchFamily="34" charset="0"/>
                <a:cs typeface="B Titr" panose="00000700000000000000" pitchFamily="2" charset="-78"/>
              </a:rPr>
              <a:t>(</a:t>
            </a:r>
            <a:r>
              <a:rPr lang="en-US" altLang="en-US" sz="2400" b="1" dirty="0">
                <a:solidFill>
                  <a:prstClr val="black"/>
                </a:solidFill>
                <a:latin typeface="Arial" panose="020B0604020202020204" pitchFamily="34" charset="0"/>
                <a:cs typeface="B Titr" panose="00000700000000000000" pitchFamily="2" charset="-78"/>
              </a:rPr>
              <a:t>Transpiration</a:t>
            </a:r>
            <a:r>
              <a:rPr lang="en-US" altLang="en-US" sz="2400" dirty="0">
                <a:solidFill>
                  <a:prstClr val="black"/>
                </a:solidFill>
                <a:latin typeface="Arial" panose="020B0604020202020204" pitchFamily="34" charset="0"/>
                <a:cs typeface="B Titr" panose="00000700000000000000" pitchFamily="2" charset="-78"/>
              </a:rPr>
              <a:t>)</a:t>
            </a:r>
            <a:endParaRPr lang="fa-IR" altLang="en-US" sz="2400" dirty="0">
              <a:solidFill>
                <a:prstClr val="black"/>
              </a:solidFill>
              <a:latin typeface="Arial" panose="020B0604020202020204" pitchFamily="34" charset="0"/>
              <a:cs typeface="B Titr" panose="00000700000000000000" pitchFamily="2" charset="-78"/>
            </a:endParaRPr>
          </a:p>
          <a:p>
            <a:pPr marL="273050" lvl="0" indent="-273050" algn="just" rtl="1" fontAlgn="base">
              <a:lnSpc>
                <a:spcPct val="150000"/>
              </a:lnSpc>
              <a:spcBef>
                <a:spcPct val="20000"/>
              </a:spcBef>
              <a:spcAft>
                <a:spcPct val="0"/>
              </a:spcAft>
              <a:buClr>
                <a:srgbClr val="0BD0D9"/>
              </a:buClr>
              <a:buSzPct val="95000"/>
              <a:buFont typeface="Wingdings 2" panose="05020102010507070707" pitchFamily="18" charset="2"/>
              <a:buChar char=""/>
            </a:pPr>
            <a:r>
              <a:rPr lang="fa-IR" altLang="en-US" sz="2400" dirty="0" smtClean="0">
                <a:solidFill>
                  <a:prstClr val="black"/>
                </a:solidFill>
                <a:latin typeface="Arial" panose="020B0604020202020204" pitchFamily="34" charset="0"/>
                <a:cs typeface="B Titr" panose="00000700000000000000" pitchFamily="2" charset="-78"/>
              </a:rPr>
              <a:t>به </a:t>
            </a:r>
            <a:r>
              <a:rPr lang="fa-IR" altLang="en-US" sz="2400" dirty="0">
                <a:solidFill>
                  <a:prstClr val="black"/>
                </a:solidFill>
                <a:latin typeface="Arial" panose="020B0604020202020204" pitchFamily="34" charset="0"/>
                <a:cs typeface="B Titr" panose="00000700000000000000" pitchFamily="2" charset="-78"/>
              </a:rPr>
              <a:t>مجموع تبخیر و تعرق ، تبخیر – تعرق </a:t>
            </a:r>
            <a:r>
              <a:rPr lang="en-US" altLang="en-US" sz="2400" dirty="0">
                <a:solidFill>
                  <a:prstClr val="black"/>
                </a:solidFill>
                <a:latin typeface="Arial" panose="020B0604020202020204" pitchFamily="34" charset="0"/>
                <a:cs typeface="B Titr" panose="00000700000000000000" pitchFamily="2" charset="-78"/>
              </a:rPr>
              <a:t>(</a:t>
            </a:r>
            <a:r>
              <a:rPr lang="en-US" altLang="en-US" sz="2400" b="1" dirty="0" smtClean="0">
                <a:solidFill>
                  <a:prstClr val="black"/>
                </a:solidFill>
                <a:latin typeface="Arial" panose="020B0604020202020204" pitchFamily="34" charset="0"/>
                <a:cs typeface="B Titr" panose="00000700000000000000" pitchFamily="2" charset="-78"/>
              </a:rPr>
              <a:t>Evapotranspiration</a:t>
            </a:r>
            <a:r>
              <a:rPr lang="en-US" altLang="en-US" sz="2400" dirty="0">
                <a:solidFill>
                  <a:prstClr val="black"/>
                </a:solidFill>
                <a:latin typeface="Arial" panose="020B0604020202020204" pitchFamily="34" charset="0"/>
                <a:cs typeface="B Titr" panose="00000700000000000000" pitchFamily="2" charset="-78"/>
              </a:rPr>
              <a:t>)</a:t>
            </a:r>
            <a:r>
              <a:rPr lang="fa-IR" altLang="en-US" sz="2400" dirty="0">
                <a:solidFill>
                  <a:prstClr val="black"/>
                </a:solidFill>
                <a:latin typeface="Arial" panose="020B0604020202020204" pitchFamily="34" charset="0"/>
                <a:cs typeface="B Titr" panose="00000700000000000000" pitchFamily="2" charset="-78"/>
              </a:rPr>
              <a:t> گفته می شود.</a:t>
            </a:r>
          </a:p>
        </p:txBody>
      </p:sp>
      <p:sp>
        <p:nvSpPr>
          <p:cNvPr id="3" name="Rectangle 2"/>
          <p:cNvSpPr/>
          <p:nvPr/>
        </p:nvSpPr>
        <p:spPr>
          <a:xfrm>
            <a:off x="5092360" y="1004716"/>
            <a:ext cx="2007281" cy="584775"/>
          </a:xfrm>
          <a:prstGeom prst="rect">
            <a:avLst/>
          </a:prstGeom>
        </p:spPr>
        <p:txBody>
          <a:bodyPr wrap="none">
            <a:spAutoFit/>
          </a:bodyPr>
          <a:lstStyle/>
          <a:p>
            <a:r>
              <a:rPr lang="fa-IR" altLang="en-US" sz="3200" b="1" dirty="0">
                <a:solidFill>
                  <a:srgbClr val="002060"/>
                </a:solidFill>
                <a:latin typeface="Arial" panose="020B0604020202020204" pitchFamily="34" charset="0"/>
                <a:cs typeface="B Titr" panose="00000700000000000000" pitchFamily="2" charset="-78"/>
              </a:rPr>
              <a:t>تبخیر و تعرق</a:t>
            </a:r>
            <a:endParaRPr lang="en-US" sz="3200" dirty="0">
              <a:solidFill>
                <a:srgbClr val="002060"/>
              </a:solidFill>
              <a:cs typeface="B Titr" panose="00000700000000000000" pitchFamily="2" charset="-78"/>
            </a:endParaRPr>
          </a:p>
        </p:txBody>
      </p:sp>
    </p:spTree>
    <p:extLst>
      <p:ext uri="{BB962C8B-B14F-4D97-AF65-F5344CB8AC3E}">
        <p14:creationId xmlns:p14="http://schemas.microsoft.com/office/powerpoint/2010/main" val="243773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2"/>
          <p:cNvGrpSpPr>
            <a:grpSpLocks/>
          </p:cNvGrpSpPr>
          <p:nvPr/>
        </p:nvGrpSpPr>
        <p:grpSpPr bwMode="auto">
          <a:xfrm>
            <a:off x="2351088" y="533400"/>
            <a:ext cx="7489825" cy="704850"/>
            <a:chOff x="1728" y="1920"/>
            <a:chExt cx="3264" cy="866"/>
          </a:xfrm>
        </p:grpSpPr>
        <p:sp>
          <p:nvSpPr>
            <p:cNvPr id="37"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38"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39" name="Text Box 35"/>
          <p:cNvSpPr txBox="1">
            <a:spLocks noChangeArrowheads="1"/>
          </p:cNvSpPr>
          <p:nvPr/>
        </p:nvSpPr>
        <p:spPr bwMode="gray">
          <a:xfrm>
            <a:off x="2736850" y="666750"/>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عوامل موثر بر </a:t>
            </a:r>
            <a:r>
              <a:rPr lang="fa-IR" sz="2800" b="1" dirty="0" smtClean="0">
                <a:effectLst>
                  <a:outerShdw blurRad="38100" dist="38100" dir="2700000" algn="tl">
                    <a:srgbClr val="FFFFFF"/>
                  </a:outerShdw>
                </a:effectLst>
                <a:latin typeface="Times New Roman" pitchFamily="18" charset="0"/>
                <a:cs typeface="Titr" pitchFamily="2" charset="-78"/>
              </a:rPr>
              <a:t>تبخير و تعرق</a:t>
            </a:r>
            <a:endParaRPr lang="en-US" sz="2800" b="1" dirty="0">
              <a:effectLst>
                <a:outerShdw blurRad="38100" dist="38100" dir="2700000" algn="tl">
                  <a:srgbClr val="FFFFFF"/>
                </a:outerShdw>
              </a:effectLst>
              <a:latin typeface="Times New Roman" pitchFamily="18" charset="0"/>
              <a:cs typeface="Titr" pitchFamily="2" charset="-78"/>
            </a:endParaRPr>
          </a:p>
        </p:txBody>
      </p:sp>
      <p:graphicFrame>
        <p:nvGraphicFramePr>
          <p:cNvPr id="40" name="Content Placeholder 6"/>
          <p:cNvGraphicFramePr>
            <a:graphicFrameLocks noGrp="1"/>
          </p:cNvGraphicFramePr>
          <p:nvPr>
            <p:ph idx="1"/>
            <p:extLst>
              <p:ext uri="{D42A27DB-BD31-4B8C-83A1-F6EECF244321}">
                <p14:modId xmlns:p14="http://schemas.microsoft.com/office/powerpoint/2010/main" val="757803899"/>
              </p:ext>
            </p:extLst>
          </p:nvPr>
        </p:nvGraphicFramePr>
        <p:xfrm>
          <a:off x="868908" y="1500188"/>
          <a:ext cx="10454184" cy="4526208"/>
        </p:xfrm>
        <a:graphic>
          <a:graphicData uri="http://schemas.openxmlformats.org/drawingml/2006/table">
            <a:tbl>
              <a:tblPr/>
              <a:tblGrid>
                <a:gridCol w="3439235"/>
                <a:gridCol w="3542987"/>
                <a:gridCol w="3471962"/>
              </a:tblGrid>
              <a:tr h="0">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9p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rPr>
                        <a:t>III</a:t>
                      </a:r>
                      <a:r>
                        <a:rPr kumimoji="0" lang="fa-IR"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rPr>
                        <a:t>-</a:t>
                      </a:r>
                      <a:r>
                        <a:rPr kumimoji="0" lang="ar-SA"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rPr>
                        <a:t>عوامل‌ </a:t>
                      </a:r>
                      <a:r>
                        <a:rPr kumimoji="0" lang="fa-IR"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rPr>
                        <a:t>مربوط به </a:t>
                      </a:r>
                      <a:r>
                        <a:rPr kumimoji="0" lang="ar-SA"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rPr>
                        <a:t>گياه‌ </a:t>
                      </a:r>
                      <a:endParaRPr kumimoji="0" lang="en-US"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endParaRPr>
                    </a:p>
                  </a:txBody>
                  <a:tcPr marL="91439" marR="91439"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9p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rPr>
                        <a:t>II</a:t>
                      </a:r>
                      <a:r>
                        <a:rPr kumimoji="0" lang="fa-IR"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rPr>
                        <a:t> -</a:t>
                      </a:r>
                      <a:r>
                        <a:rPr kumimoji="0" lang="ar-SA"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rPr>
                        <a:t>عوامل‌ </a:t>
                      </a:r>
                      <a:r>
                        <a:rPr kumimoji="0" lang="fa-IR"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rPr>
                        <a:t>مربوط به </a:t>
                      </a:r>
                      <a:r>
                        <a:rPr kumimoji="0" lang="ar-SA"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rPr>
                        <a:t>خاك‌</a:t>
                      </a:r>
                      <a:endParaRPr kumimoji="0" lang="en-US"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endParaRPr>
                    </a:p>
                  </a:txBody>
                  <a:tcPr marL="91439" marR="91439"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9p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rPr>
                        <a:t>-I</a:t>
                      </a:r>
                      <a:r>
                        <a:rPr kumimoji="0" lang="ar-SA"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rPr>
                        <a:t>عوامل‌ اقليمي‌</a:t>
                      </a:r>
                      <a:endParaRPr kumimoji="0" lang="en-US" altLang="en-US" sz="2800" b="1" i="0" u="none" strike="noStrike" cap="none" normalizeH="0" baseline="0" dirty="0" smtClean="0">
                        <a:ln>
                          <a:noFill/>
                        </a:ln>
                        <a:solidFill>
                          <a:schemeClr val="tx1"/>
                        </a:solidFill>
                        <a:effectLst/>
                        <a:latin typeface="Arial" panose="020B0604020202020204" pitchFamily="34" charset="0"/>
                        <a:ea typeface="Majalla UI"/>
                        <a:cs typeface="B Titr" panose="00000700000000000000" pitchFamily="2" charset="-78"/>
                      </a:endParaRPr>
                    </a:p>
                  </a:txBody>
                  <a:tcPr marL="91439" marR="91439"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22960">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9p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altLang="en-US" sz="2800" b="0" i="0" u="none" strike="noStrike" cap="none" normalizeH="0" baseline="0" smtClean="0">
                          <a:ln>
                            <a:noFill/>
                          </a:ln>
                          <a:solidFill>
                            <a:srgbClr val="000000"/>
                          </a:solidFill>
                          <a:effectLst/>
                          <a:latin typeface="Arial" panose="020B0604020202020204" pitchFamily="34" charset="0"/>
                          <a:ea typeface="Majalla UI"/>
                          <a:cs typeface="B Titr" panose="00000700000000000000" pitchFamily="2" charset="-78"/>
                        </a:rPr>
                        <a:t>1- گونه‌ گياهي‌</a:t>
                      </a:r>
                      <a:endParaRPr kumimoji="0" lang="en-US" altLang="en-US" sz="2800" b="0" i="0" u="none" strike="noStrike" cap="none" normalizeH="0" baseline="0" smtClean="0">
                        <a:ln>
                          <a:noFill/>
                        </a:ln>
                        <a:solidFill>
                          <a:srgbClr val="000000"/>
                        </a:solidFill>
                        <a:effectLst/>
                        <a:latin typeface="Arial" panose="020B0604020202020204" pitchFamily="34" charset="0"/>
                        <a:ea typeface="Majalla UI"/>
                        <a:cs typeface="B Titr" panose="00000700000000000000" pitchFamily="2" charset="-7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9p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altLang="en-US" sz="2800" b="0" i="0" u="none" strike="noStrike" cap="none" normalizeH="0" baseline="0" dirty="0" smtClean="0">
                          <a:ln>
                            <a:noFill/>
                          </a:ln>
                          <a:solidFill>
                            <a:srgbClr val="000000"/>
                          </a:solidFill>
                          <a:effectLst/>
                          <a:latin typeface="Arial" panose="020B0604020202020204" pitchFamily="34" charset="0"/>
                          <a:ea typeface="Majalla UI"/>
                          <a:cs typeface="B Titr" panose="00000700000000000000" pitchFamily="2" charset="-78"/>
                        </a:rPr>
                        <a:t>1- رطوبت‌ خاك‌</a:t>
                      </a:r>
                      <a:endParaRPr kumimoji="0" lang="en-US" altLang="en-US" sz="2800" b="0" i="0" u="none" strike="noStrike" cap="none" normalizeH="0" baseline="0" dirty="0" smtClean="0">
                        <a:ln>
                          <a:noFill/>
                        </a:ln>
                        <a:solidFill>
                          <a:srgbClr val="000000"/>
                        </a:solidFill>
                        <a:effectLst/>
                        <a:latin typeface="Arial" panose="020B0604020202020204" pitchFamily="34" charset="0"/>
                        <a:ea typeface="Majalla UI"/>
                        <a:cs typeface="B Titr" panose="00000700000000000000" pitchFamily="2" charset="-7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9p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altLang="en-US" sz="2800" b="0" i="0" u="none" strike="noStrike" cap="none" normalizeH="0" baseline="0" smtClean="0">
                          <a:ln>
                            <a:noFill/>
                          </a:ln>
                          <a:solidFill>
                            <a:srgbClr val="000000"/>
                          </a:solidFill>
                          <a:effectLst/>
                          <a:latin typeface="Arial" panose="020B0604020202020204" pitchFamily="34" charset="0"/>
                          <a:ea typeface="Majalla UI"/>
                          <a:cs typeface="B Titr" panose="00000700000000000000" pitchFamily="2" charset="-78"/>
                        </a:rPr>
                        <a:t>1- درجه‌ حرارت‌ هوا</a:t>
                      </a:r>
                      <a:endParaRPr kumimoji="0" lang="en-US" altLang="en-US" sz="2800" b="0" i="0" u="none" strike="noStrike" cap="none" normalizeH="0" baseline="0" smtClean="0">
                        <a:ln>
                          <a:noFill/>
                        </a:ln>
                        <a:solidFill>
                          <a:srgbClr val="000000"/>
                        </a:solidFill>
                        <a:effectLst/>
                        <a:latin typeface="Arial" panose="020B0604020202020204" pitchFamily="34" charset="0"/>
                        <a:ea typeface="Majalla UI"/>
                        <a:cs typeface="B Titr" panose="00000700000000000000" pitchFamily="2" charset="-7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0">
                <a:tc>
                  <a:txBody>
                    <a:bodyPr/>
                    <a:lstStyle>
                      <a:lvl1pPr>
                        <a:spcBef>
                          <a:spcPct val="20000"/>
                        </a:spcBef>
                        <a:buClr>
                          <a:srgbClr val="0BD0D9"/>
                        </a:buClr>
                        <a:buSzPct val="95000"/>
                        <a:buFont typeface="Wingdings 2" panose="05020102010507070707" pitchFamily="18" charset="2"/>
                        <a:tabLst>
                          <a:tab pos="2162175" algn="l"/>
                          <a:tab pos="2522538" algn="l"/>
                          <a:tab pos="4322763" algn="l"/>
                          <a:tab pos="4683125" algn="l"/>
                        </a:tabLst>
                        <a:defRPr sz="22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tabLst>
                          <a:tab pos="2162175" algn="l"/>
                          <a:tab pos="2522538" algn="l"/>
                          <a:tab pos="4322763" algn="l"/>
                          <a:tab pos="4683125" algn="l"/>
                        </a:tabLst>
                        <a:defRPr sz="20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tabLst>
                          <a:tab pos="2162175" algn="l"/>
                          <a:tab pos="2522538" algn="l"/>
                          <a:tab pos="4322763" algn="l"/>
                          <a:tab pos="4683125" algn="l"/>
                        </a:tabLst>
                        <a:defRPr sz="19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tabLst>
                          <a:tab pos="2162175" algn="l"/>
                          <a:tab pos="2522538" algn="l"/>
                          <a:tab pos="4322763" algn="l"/>
                          <a:tab pos="4683125" algn="l"/>
                        </a:tabLst>
                        <a:defRPr>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tabLst>
                          <a:tab pos="2162175" algn="l"/>
                          <a:tab pos="2522538" algn="l"/>
                          <a:tab pos="4322763" algn="l"/>
                          <a:tab pos="4683125" algn="l"/>
                        </a:tabLst>
                        <a:defRPr>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tabLst>
                          <a:tab pos="2162175" algn="l"/>
                          <a:tab pos="2522538" algn="l"/>
                          <a:tab pos="4322763" algn="l"/>
                          <a:tab pos="4683125" algn="l"/>
                        </a:tabLst>
                        <a:defRPr>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tabLst>
                          <a:tab pos="2162175" algn="l"/>
                          <a:tab pos="2522538" algn="l"/>
                          <a:tab pos="4322763" algn="l"/>
                          <a:tab pos="4683125" algn="l"/>
                        </a:tabLst>
                        <a:defRPr>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tabLst>
                          <a:tab pos="2162175" algn="l"/>
                          <a:tab pos="2522538" algn="l"/>
                          <a:tab pos="4322763" algn="l"/>
                          <a:tab pos="4683125" algn="l"/>
                        </a:tabLst>
                        <a:defRPr>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tabLst>
                          <a:tab pos="2162175" algn="l"/>
                          <a:tab pos="2522538" algn="l"/>
                          <a:tab pos="4322763" algn="l"/>
                          <a:tab pos="4683125" algn="l"/>
                        </a:tabLst>
                        <a:defRPr>
                          <a:solidFill>
                            <a:schemeClr val="tx1"/>
                          </a:solidFill>
                          <a:latin typeface="Constantia" panose="02030602050306030303" pitchFamily="18" charset="0"/>
                          <a:ea typeface="Majalla UI"/>
                          <a:cs typeface="Majalla UI"/>
                        </a:defRPr>
                      </a:lvl9pPr>
                    </a:lstStyle>
                    <a:p>
                      <a:pPr marL="0" marR="0" lvl="0" indent="0" algn="r" defTabSz="914400" rtl="1" eaLnBrk="1" fontAlgn="base" latinLnBrk="0" hangingPunct="1">
                        <a:lnSpc>
                          <a:spcPct val="150000"/>
                        </a:lnSpc>
                        <a:spcBef>
                          <a:spcPct val="0"/>
                        </a:spcBef>
                        <a:spcAft>
                          <a:spcPct val="0"/>
                        </a:spcAft>
                        <a:buClrTx/>
                        <a:buSzTx/>
                        <a:buFontTx/>
                        <a:buNone/>
                        <a:tabLst>
                          <a:tab pos="2162175" algn="l"/>
                          <a:tab pos="2522538" algn="l"/>
                          <a:tab pos="4322763" algn="l"/>
                          <a:tab pos="4683125" algn="l"/>
                        </a:tabLst>
                      </a:pPr>
                      <a:r>
                        <a:rPr kumimoji="0" lang="ar-SA" altLang="en-US" sz="2800" b="0" i="0" u="none" strike="noStrike" cap="none" normalizeH="0" baseline="0" smtClean="0">
                          <a:ln>
                            <a:noFill/>
                          </a:ln>
                          <a:solidFill>
                            <a:srgbClr val="000000"/>
                          </a:solidFill>
                          <a:effectLst/>
                          <a:latin typeface="Arial" panose="020B0604020202020204" pitchFamily="34" charset="0"/>
                          <a:ea typeface="Majalla UI"/>
                          <a:cs typeface="B Titr" panose="00000700000000000000" pitchFamily="2" charset="-78"/>
                        </a:rPr>
                        <a:t>2- مرحله‌ رشد</a:t>
                      </a:r>
                      <a:endParaRPr kumimoji="0" lang="en-US" altLang="en-US" sz="2800" b="0" i="0" u="none" strike="noStrike" cap="none" normalizeH="0" baseline="0" smtClean="0">
                        <a:ln>
                          <a:noFill/>
                        </a:ln>
                        <a:solidFill>
                          <a:srgbClr val="000000"/>
                        </a:solidFill>
                        <a:effectLst/>
                        <a:latin typeface="Arial" panose="020B0604020202020204" pitchFamily="34" charset="0"/>
                        <a:ea typeface="Majalla UI"/>
                        <a:cs typeface="B Titr" panose="00000700000000000000" pitchFamily="2" charset="-7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9p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altLang="en-US" sz="2800" b="0" i="0" u="none" strike="noStrike" cap="none" normalizeH="0" baseline="0" smtClean="0">
                          <a:ln>
                            <a:noFill/>
                          </a:ln>
                          <a:solidFill>
                            <a:srgbClr val="000000"/>
                          </a:solidFill>
                          <a:effectLst/>
                          <a:latin typeface="Arial" panose="020B0604020202020204" pitchFamily="34" charset="0"/>
                          <a:ea typeface="Majalla UI"/>
                          <a:cs typeface="B Titr" panose="00000700000000000000" pitchFamily="2" charset="-78"/>
                        </a:rPr>
                        <a:t>2-پوشش‌ گياهي‌</a:t>
                      </a:r>
                      <a:endParaRPr kumimoji="0" lang="en-US" altLang="en-US" sz="2800" b="0" i="0" u="none" strike="noStrike" cap="none" normalizeH="0" baseline="0" smtClean="0">
                        <a:ln>
                          <a:noFill/>
                        </a:ln>
                        <a:solidFill>
                          <a:srgbClr val="000000"/>
                        </a:solidFill>
                        <a:effectLst/>
                        <a:latin typeface="Arial" panose="020B0604020202020204" pitchFamily="34" charset="0"/>
                        <a:ea typeface="Majalla UI"/>
                        <a:cs typeface="B Titr" panose="00000700000000000000" pitchFamily="2" charset="-7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9p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altLang="en-US" sz="2800" b="0" i="0" u="none" strike="noStrike" cap="none" normalizeH="0" baseline="0" smtClean="0">
                          <a:ln>
                            <a:noFill/>
                          </a:ln>
                          <a:solidFill>
                            <a:srgbClr val="000000"/>
                          </a:solidFill>
                          <a:effectLst/>
                          <a:latin typeface="Arial" panose="020B0604020202020204" pitchFamily="34" charset="0"/>
                          <a:ea typeface="Majalla UI"/>
                          <a:cs typeface="B Titr" panose="00000700000000000000" pitchFamily="2" charset="-78"/>
                        </a:rPr>
                        <a:t>2- رطوبت‌ هوا</a:t>
                      </a:r>
                      <a:endParaRPr kumimoji="0" lang="en-US" altLang="en-US" sz="2800" b="0" i="0" u="none" strike="noStrike" cap="none" normalizeH="0" baseline="0" smtClean="0">
                        <a:ln>
                          <a:noFill/>
                        </a:ln>
                        <a:solidFill>
                          <a:srgbClr val="000000"/>
                        </a:solidFill>
                        <a:effectLst/>
                        <a:latin typeface="Arial" panose="020B0604020202020204" pitchFamily="34" charset="0"/>
                        <a:ea typeface="Majalla UI"/>
                        <a:cs typeface="B Titr" panose="00000700000000000000" pitchFamily="2" charset="-7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1051484">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9pPr>
                    </a:lstStyle>
                    <a:p>
                      <a:pPr marL="0" marR="0" lvl="0" indent="0" algn="r" defTabSz="914400" rtl="1" eaLnBrk="1" fontAlgn="base" latinLnBrk="0" hangingPunct="1">
                        <a:lnSpc>
                          <a:spcPct val="150000"/>
                        </a:lnSpc>
                        <a:spcBef>
                          <a:spcPct val="0"/>
                        </a:spcBef>
                        <a:spcAft>
                          <a:spcPct val="0"/>
                        </a:spcAft>
                        <a:buClrTx/>
                        <a:buSzTx/>
                        <a:buFontTx/>
                        <a:buNone/>
                        <a:tabLst/>
                        <a:defRPr/>
                      </a:pPr>
                      <a:r>
                        <a:rPr kumimoji="0" lang="ar-SA" altLang="en-US" sz="2800" b="0" i="0" u="none" strike="noStrike" cap="none" normalizeH="0" baseline="0" dirty="0" smtClean="0">
                          <a:ln>
                            <a:noFill/>
                          </a:ln>
                          <a:solidFill>
                            <a:srgbClr val="000000"/>
                          </a:solidFill>
                          <a:effectLst/>
                          <a:latin typeface="Arial" panose="020B0604020202020204" pitchFamily="34" charset="0"/>
                          <a:ea typeface="Majalla UI"/>
                          <a:cs typeface="B Titr" panose="00000700000000000000" pitchFamily="2" charset="-78"/>
                        </a:rPr>
                        <a:t>3-</a:t>
                      </a:r>
                      <a:r>
                        <a:rPr lang="fa-IR" sz="2800" b="1" dirty="0" smtClean="0">
                          <a:effectLst>
                            <a:outerShdw blurRad="38100" dist="38100" dir="2700000" algn="tl">
                              <a:srgbClr val="FFFFFF"/>
                            </a:outerShdw>
                          </a:effectLst>
                          <a:latin typeface="Times New Roman" pitchFamily="18" charset="0"/>
                          <a:cs typeface="B Titr" panose="00000700000000000000" pitchFamily="2" charset="-78"/>
                        </a:rPr>
                        <a:t>شکل ظاهری برگ</a:t>
                      </a:r>
                      <a:endParaRPr lang="en-US" sz="2800" b="1" dirty="0" smtClean="0">
                        <a:effectLst>
                          <a:outerShdw blurRad="38100" dist="38100" dir="2700000" algn="tl">
                            <a:srgbClr val="FFFFFF"/>
                          </a:outerShdw>
                        </a:effectLst>
                        <a:latin typeface="Times New Roman" pitchFamily="18" charset="0"/>
                        <a:cs typeface="B Titr" panose="00000700000000000000" pitchFamily="2" charset="-7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9p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altLang="en-US" sz="2800" b="0" i="0" u="none" strike="noStrike" cap="none" normalizeH="0" baseline="0" smtClean="0">
                          <a:ln>
                            <a:noFill/>
                          </a:ln>
                          <a:solidFill>
                            <a:srgbClr val="000000"/>
                          </a:solidFill>
                          <a:effectLst/>
                          <a:latin typeface="Arial" panose="020B0604020202020204" pitchFamily="34" charset="0"/>
                          <a:ea typeface="Majalla UI"/>
                          <a:cs typeface="B Titr" panose="00000700000000000000" pitchFamily="2" charset="-78"/>
                        </a:rPr>
                        <a:t>3- عمليات‌ زراعي‌</a:t>
                      </a:r>
                      <a:endParaRPr kumimoji="0" lang="en-US" altLang="en-US" sz="2800" b="0" i="0" u="none" strike="noStrike" cap="none" normalizeH="0" baseline="0" smtClean="0">
                        <a:ln>
                          <a:noFill/>
                        </a:ln>
                        <a:solidFill>
                          <a:srgbClr val="000000"/>
                        </a:solidFill>
                        <a:effectLst/>
                        <a:latin typeface="Arial" panose="020B0604020202020204" pitchFamily="34" charset="0"/>
                        <a:ea typeface="Majalla UI"/>
                        <a:cs typeface="B Titr" panose="00000700000000000000" pitchFamily="2" charset="-7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Majalla UI"/>
                          <a:cs typeface="Majalla UI"/>
                        </a:defRPr>
                      </a:lvl9p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altLang="en-US" sz="2800" b="0" i="0" u="none" strike="noStrike" cap="none" normalizeH="0" baseline="0" dirty="0" smtClean="0">
                          <a:ln>
                            <a:noFill/>
                          </a:ln>
                          <a:solidFill>
                            <a:srgbClr val="000000"/>
                          </a:solidFill>
                          <a:effectLst/>
                          <a:latin typeface="Arial" panose="020B0604020202020204" pitchFamily="34" charset="0"/>
                          <a:ea typeface="Majalla UI"/>
                          <a:cs typeface="B Titr" panose="00000700000000000000" pitchFamily="2" charset="-78"/>
                        </a:rPr>
                        <a:t>3- سرعت باد</a:t>
                      </a:r>
                      <a:endParaRPr kumimoji="0" lang="en-US" altLang="en-US" sz="2800" b="0" i="0" u="none" strike="noStrike" cap="none" normalizeH="0" baseline="0" dirty="0" smtClean="0">
                        <a:ln>
                          <a:noFill/>
                        </a:ln>
                        <a:solidFill>
                          <a:srgbClr val="000000"/>
                        </a:solidFill>
                        <a:effectLst/>
                        <a:latin typeface="Arial" panose="020B0604020202020204" pitchFamily="34" charset="0"/>
                        <a:ea typeface="Majalla UI"/>
                        <a:cs typeface="B Titr" panose="00000700000000000000" pitchFamily="2" charset="-7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0">
                <a:tc>
                  <a:txBody>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altLang="en-US" sz="2800" b="0" i="0" u="none" strike="noStrike" cap="none" normalizeH="0" baseline="0" dirty="0" smtClean="0">
                          <a:ln>
                            <a:noFill/>
                          </a:ln>
                          <a:solidFill>
                            <a:srgbClr val="000000"/>
                          </a:solidFill>
                          <a:effectLst/>
                          <a:latin typeface="Arial" panose="020B0604020202020204" pitchFamily="34" charset="0"/>
                          <a:ea typeface="Majalla UI"/>
                          <a:cs typeface="B Titr" panose="00000700000000000000" pitchFamily="2" charset="-78"/>
                        </a:rPr>
                        <a:t>4-</a:t>
                      </a:r>
                      <a:r>
                        <a:rPr lang="fa-IR" sz="2800" b="1" dirty="0" smtClean="0">
                          <a:effectLst>
                            <a:outerShdw blurRad="38100" dist="38100" dir="2700000" algn="tl">
                              <a:srgbClr val="FFFFFF"/>
                            </a:outerShdw>
                          </a:effectLst>
                          <a:latin typeface="Times New Roman" pitchFamily="18" charset="0"/>
                          <a:cs typeface="B Titr" panose="00000700000000000000" pitchFamily="2" charset="-78"/>
                        </a:rPr>
                        <a:t>پتانسيل کل آب در درون برگ </a:t>
                      </a:r>
                      <a:endParaRPr kumimoji="0" lang="en-US" altLang="en-US" sz="2800" b="0" i="0" u="none" strike="noStrike" cap="none" normalizeH="0" baseline="0" dirty="0" smtClean="0">
                        <a:ln>
                          <a:noFill/>
                        </a:ln>
                        <a:solidFill>
                          <a:srgbClr val="000000"/>
                        </a:solidFill>
                        <a:effectLst/>
                        <a:latin typeface="Arial" panose="020B0604020202020204" pitchFamily="34" charset="0"/>
                        <a:ea typeface="Majalla UI"/>
                        <a:cs typeface="B Titr" panose="00000700000000000000" pitchFamily="2" charset="-7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altLang="en-US" sz="2800" b="0" i="0" u="none" strike="noStrike" cap="none" normalizeH="0" baseline="0" dirty="0" smtClean="0">
                          <a:ln>
                            <a:noFill/>
                          </a:ln>
                          <a:solidFill>
                            <a:srgbClr val="000000"/>
                          </a:solidFill>
                          <a:effectLst/>
                          <a:latin typeface="Arial" panose="020B0604020202020204" pitchFamily="34" charset="0"/>
                          <a:ea typeface="Majalla UI"/>
                          <a:cs typeface="B Titr" panose="00000700000000000000" pitchFamily="2" charset="-78"/>
                        </a:rPr>
                        <a:t>4- بافت خاک</a:t>
                      </a:r>
                      <a:endParaRPr kumimoji="0" lang="en-US" altLang="en-US" sz="2800" b="0" i="0" u="none" strike="noStrike" cap="none" normalizeH="0" baseline="0" dirty="0" smtClean="0">
                        <a:ln>
                          <a:noFill/>
                        </a:ln>
                        <a:solidFill>
                          <a:srgbClr val="000000"/>
                        </a:solidFill>
                        <a:effectLst/>
                        <a:latin typeface="Arial" panose="020B0604020202020204" pitchFamily="34" charset="0"/>
                        <a:ea typeface="Majalla UI"/>
                        <a:cs typeface="B Titr" panose="00000700000000000000" pitchFamily="2" charset="-7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r" defTabSz="914400" rtl="1" eaLnBrk="1" fontAlgn="base" latinLnBrk="0" hangingPunct="1">
                        <a:lnSpc>
                          <a:spcPct val="150000"/>
                        </a:lnSpc>
                        <a:spcBef>
                          <a:spcPct val="0"/>
                        </a:spcBef>
                        <a:spcAft>
                          <a:spcPct val="0"/>
                        </a:spcAft>
                        <a:buClrTx/>
                        <a:buSzTx/>
                        <a:buFontTx/>
                        <a:buNone/>
                        <a:tabLst/>
                        <a:defRPr/>
                      </a:pPr>
                      <a:r>
                        <a:rPr kumimoji="0" lang="ar-SA" altLang="en-US" sz="2800" b="0" i="0" u="none" strike="noStrike" cap="none" normalizeH="0" baseline="0" dirty="0" smtClean="0">
                          <a:ln>
                            <a:noFill/>
                          </a:ln>
                          <a:solidFill>
                            <a:srgbClr val="000000"/>
                          </a:solidFill>
                          <a:effectLst/>
                          <a:latin typeface="Arial" panose="020B0604020202020204" pitchFamily="34" charset="0"/>
                          <a:ea typeface="Majalla UI"/>
                          <a:cs typeface="B Titr" panose="00000700000000000000" pitchFamily="2" charset="-78"/>
                        </a:rPr>
                        <a:t>4- مدت‌ و شدت‌ تابش‌ نور خورشيد</a:t>
                      </a:r>
                      <a:endParaRPr kumimoji="0" lang="en-US" altLang="en-US" sz="2800" b="0" i="0" u="none" strike="noStrike" cap="none" normalizeH="0" baseline="0" dirty="0" smtClean="0">
                        <a:ln>
                          <a:noFill/>
                        </a:ln>
                        <a:solidFill>
                          <a:srgbClr val="000000"/>
                        </a:solidFill>
                        <a:effectLst/>
                        <a:latin typeface="Arial" panose="020B0604020202020204" pitchFamily="34" charset="0"/>
                        <a:ea typeface="Majalla UI"/>
                        <a:cs typeface="B Titr" panose="00000700000000000000" pitchFamily="2" charset="-7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397" y="537152"/>
            <a:ext cx="11294772" cy="6247864"/>
          </a:xfrm>
          <a:prstGeom prst="rect">
            <a:avLst/>
          </a:prstGeom>
        </p:spPr>
        <p:txBody>
          <a:bodyPr wrap="square">
            <a:spAutoFit/>
          </a:bodyPr>
          <a:lstStyle/>
          <a:p>
            <a:pPr algn="justLow" rtl="1">
              <a:lnSpc>
                <a:spcPct val="200000"/>
              </a:lnSpc>
              <a:defRPr/>
            </a:pPr>
            <a:r>
              <a:rPr lang="fa-IR" altLang="en-US" sz="2000" u="sng" dirty="0">
                <a:latin typeface="Times New Roman" panose="02020603050405020304" pitchFamily="18" charset="0"/>
                <a:cs typeface="Titr" panose="00000700000000000000" pitchFamily="2" charset="-78"/>
              </a:rPr>
              <a:t>درجه‌ حرارت‌: </a:t>
            </a:r>
            <a:endParaRPr lang="fa-IR" altLang="en-US" sz="2000" u="sng" dirty="0" smtClean="0">
              <a:latin typeface="Times New Roman" panose="02020603050405020304" pitchFamily="18" charset="0"/>
              <a:cs typeface="Titr" panose="00000700000000000000" pitchFamily="2" charset="-78"/>
            </a:endParaRPr>
          </a:p>
          <a:p>
            <a:pPr algn="justLow" rtl="1">
              <a:lnSpc>
                <a:spcPct val="200000"/>
              </a:lnSpc>
              <a:defRPr/>
            </a:pPr>
            <a:r>
              <a:rPr lang="fa-IR" altLang="en-US" sz="2000" dirty="0" smtClean="0">
                <a:latin typeface="Times New Roman" panose="02020603050405020304" pitchFamily="18" charset="0"/>
                <a:cs typeface="Titr" panose="00000700000000000000" pitchFamily="2" charset="-78"/>
              </a:rPr>
              <a:t>با </a:t>
            </a:r>
            <a:r>
              <a:rPr lang="fa-IR" altLang="en-US" sz="2000" dirty="0">
                <a:latin typeface="Times New Roman" panose="02020603050405020304" pitchFamily="18" charset="0"/>
                <a:cs typeface="Titr" panose="00000700000000000000" pitchFamily="2" charset="-78"/>
              </a:rPr>
              <a:t>افزايش‌ درجه‌ حرارت‌ هوا آب‌ مصرفي‌ گياهان‌ نيز افزايش‌ مي‌ يابد. به‌ همين‌ دليل‌ است‌ كه‌ گياهان‌ در فصل‌ تابستان‌ زياد آب‌ مصرف‌ مي‌ كنند. درجه‌ حرارت‌ يكي‌ از مهمترين‌ عوامل‌ در رشد گياه‌ مي‌ باشد. </a:t>
            </a:r>
            <a:endParaRPr lang="fa-IR" altLang="en-US" sz="2000" dirty="0" smtClean="0">
              <a:latin typeface="Times New Roman" panose="02020603050405020304" pitchFamily="18" charset="0"/>
              <a:cs typeface="Titr" panose="00000700000000000000" pitchFamily="2" charset="-78"/>
            </a:endParaRPr>
          </a:p>
          <a:p>
            <a:pPr algn="justLow" rtl="1">
              <a:lnSpc>
                <a:spcPct val="200000"/>
              </a:lnSpc>
              <a:defRPr/>
            </a:pPr>
            <a:r>
              <a:rPr lang="fa-IR" altLang="en-US" sz="2000" u="sng" dirty="0" smtClean="0">
                <a:latin typeface="Times New Roman" panose="02020603050405020304" pitchFamily="18" charset="0"/>
                <a:cs typeface="Titr" panose="00000700000000000000" pitchFamily="2" charset="-78"/>
              </a:rPr>
              <a:t>رطوبت‌ </a:t>
            </a:r>
            <a:r>
              <a:rPr lang="fa-IR" altLang="en-US" sz="2000" u="sng" dirty="0">
                <a:latin typeface="Times New Roman" panose="02020603050405020304" pitchFamily="18" charset="0"/>
                <a:cs typeface="Titr" panose="00000700000000000000" pitchFamily="2" charset="-78"/>
              </a:rPr>
              <a:t>هوا: </a:t>
            </a:r>
            <a:endParaRPr lang="fa-IR" altLang="en-US" sz="2000" u="sng" dirty="0" smtClean="0">
              <a:latin typeface="Times New Roman" panose="02020603050405020304" pitchFamily="18" charset="0"/>
              <a:cs typeface="Titr" panose="00000700000000000000" pitchFamily="2" charset="-78"/>
            </a:endParaRPr>
          </a:p>
          <a:p>
            <a:pPr algn="justLow" rtl="1">
              <a:lnSpc>
                <a:spcPct val="200000"/>
              </a:lnSpc>
              <a:defRPr/>
            </a:pPr>
            <a:r>
              <a:rPr lang="fa-IR" altLang="en-US" sz="2000" dirty="0" smtClean="0">
                <a:latin typeface="Times New Roman" panose="02020603050405020304" pitchFamily="18" charset="0"/>
                <a:cs typeface="Titr" panose="00000700000000000000" pitchFamily="2" charset="-78"/>
              </a:rPr>
              <a:t>هرچه‌ </a:t>
            </a:r>
            <a:r>
              <a:rPr lang="fa-IR" altLang="en-US" sz="2000" dirty="0">
                <a:latin typeface="Times New Roman" panose="02020603050405020304" pitchFamily="18" charset="0"/>
                <a:cs typeface="Titr" panose="00000700000000000000" pitchFamily="2" charset="-78"/>
              </a:rPr>
              <a:t>رطوبت‌ نسبي‌ هواي‌ اطراف‌ گياه‌ افزايش‌ يابد تبخير كاهش‌ يافته‌ و آب‌ مصرفي‌ گياه‌ كمتر مي‌ شود</a:t>
            </a:r>
            <a:r>
              <a:rPr lang="fa-IR" altLang="en-US" sz="2000" dirty="0" smtClean="0">
                <a:latin typeface="Times New Roman" panose="02020603050405020304" pitchFamily="18" charset="0"/>
                <a:cs typeface="Titr" panose="00000700000000000000" pitchFamily="2" charset="-78"/>
              </a:rPr>
              <a:t>. در </a:t>
            </a:r>
            <a:r>
              <a:rPr lang="fa-IR" altLang="en-US" sz="2000" dirty="0">
                <a:latin typeface="Times New Roman" panose="02020603050405020304" pitchFamily="18" charset="0"/>
                <a:cs typeface="Titr" panose="00000700000000000000" pitchFamily="2" charset="-78"/>
              </a:rPr>
              <a:t>فصل‌ رشد گياهان‌ مناطقي‌ كه‌ رطوبت‌ نسبي‌ كمي‌ دارند معمولا آب‌ مصرفي‌ گياه‌ افزايش‌ مي‌ يابد. </a:t>
            </a:r>
            <a:endParaRPr lang="fa-IR" altLang="en-US" sz="2000" dirty="0" smtClean="0">
              <a:latin typeface="Times New Roman" panose="02020603050405020304" pitchFamily="18" charset="0"/>
              <a:cs typeface="Titr" panose="00000700000000000000" pitchFamily="2" charset="-78"/>
            </a:endParaRPr>
          </a:p>
          <a:p>
            <a:pPr algn="justLow" rtl="1">
              <a:lnSpc>
                <a:spcPct val="200000"/>
              </a:lnSpc>
              <a:defRPr/>
            </a:pPr>
            <a:r>
              <a:rPr lang="fa-IR" altLang="en-US" sz="2000" u="sng" dirty="0">
                <a:latin typeface="Times New Roman" panose="02020603050405020304" pitchFamily="18" charset="0"/>
                <a:cs typeface="Titr" panose="00000700000000000000" pitchFamily="2" charset="-78"/>
              </a:rPr>
              <a:t>سرعت‌ باد: </a:t>
            </a:r>
            <a:endParaRPr lang="fa-IR" altLang="en-US" sz="2000" u="sng" dirty="0" smtClean="0">
              <a:latin typeface="Times New Roman" panose="02020603050405020304" pitchFamily="18" charset="0"/>
              <a:cs typeface="Titr" panose="00000700000000000000" pitchFamily="2" charset="-78"/>
            </a:endParaRPr>
          </a:p>
          <a:p>
            <a:pPr algn="justLow" rtl="1">
              <a:lnSpc>
                <a:spcPct val="200000"/>
              </a:lnSpc>
              <a:defRPr/>
            </a:pPr>
            <a:r>
              <a:rPr lang="fa-IR" altLang="en-US" sz="2000" dirty="0" smtClean="0">
                <a:latin typeface="Times New Roman" panose="02020603050405020304" pitchFamily="18" charset="0"/>
                <a:cs typeface="Titr" panose="00000700000000000000" pitchFamily="2" charset="-78"/>
              </a:rPr>
              <a:t>زياد </a:t>
            </a:r>
            <a:r>
              <a:rPr lang="fa-IR" altLang="en-US" sz="2000" dirty="0">
                <a:latin typeface="Times New Roman" panose="02020603050405020304" pitchFamily="18" charset="0"/>
                <a:cs typeface="Titr" panose="00000700000000000000" pitchFamily="2" charset="-78"/>
              </a:rPr>
              <a:t>بودن‌ سرعت‌ باد در مجاورت‌ پوشش‌ گياهي‌ و يا طولاني‌ بودن‌ مدت‌ زمان‌ وزش‌ باد تبخير و تعرق‌ </a:t>
            </a:r>
            <a:r>
              <a:rPr lang="fa-IR" altLang="en-US" sz="2000" dirty="0" smtClean="0">
                <a:latin typeface="Times New Roman" panose="02020603050405020304" pitchFamily="18" charset="0"/>
                <a:cs typeface="Titr" panose="00000700000000000000" pitchFamily="2" charset="-78"/>
              </a:rPr>
              <a:t>را افزايش‌ </a:t>
            </a:r>
            <a:r>
              <a:rPr lang="fa-IR" altLang="en-US" sz="2000" dirty="0">
                <a:latin typeface="Times New Roman" panose="02020603050405020304" pitchFamily="18" charset="0"/>
                <a:cs typeface="Titr" panose="00000700000000000000" pitchFamily="2" charset="-78"/>
              </a:rPr>
              <a:t>مي‌ دهد. اين‌ بدان‌ معني‌ است‌ كه‌ در نتيجه‌ تبخير و تعرق،‌ هواي‌ مرطوبي‌ در مجاورت‌ پوشش‌ گياهي‌ به‌ وجود آمده‌ و با تغيير مكان‌ آن‌ بوسيله‌ باد جاي‌ خود را به‌ هواي‌ خشك‌ داده‌ و بنابراين‌ انتقال‌ حرارت‌ موجب‌ تبخير مي‌ شود</a:t>
            </a:r>
            <a:r>
              <a:rPr lang="fa-IR" altLang="en-US" sz="2000" dirty="0" smtClean="0">
                <a:latin typeface="Times New Roman" panose="02020603050405020304" pitchFamily="18" charset="0"/>
                <a:cs typeface="Titr" panose="00000700000000000000" pitchFamily="2" charset="-78"/>
              </a:rPr>
              <a:t>.</a:t>
            </a:r>
            <a:endParaRPr lang="fa-IR" altLang="en-US" sz="2000" dirty="0">
              <a:latin typeface="Times New Roman" panose="02020603050405020304" pitchFamily="18" charset="0"/>
              <a:cs typeface="Titr" panose="00000700000000000000" pitchFamily="2" charset="-78"/>
            </a:endParaRPr>
          </a:p>
        </p:txBody>
      </p:sp>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عوامل موثر بر </a:t>
            </a:r>
            <a:r>
              <a:rPr lang="fa-IR" sz="2800" b="1" dirty="0" smtClean="0">
                <a:effectLst>
                  <a:outerShdw blurRad="38100" dist="38100" dir="2700000" algn="tl">
                    <a:srgbClr val="FFFFFF"/>
                  </a:outerShdw>
                </a:effectLst>
                <a:latin typeface="Times New Roman" pitchFamily="18" charset="0"/>
                <a:cs typeface="Titr" pitchFamily="2" charset="-78"/>
              </a:rPr>
              <a:t>تبخير و تعرق</a:t>
            </a:r>
            <a:endParaRPr lang="en-US" sz="2800" b="1" dirty="0">
              <a:effectLst>
                <a:outerShdw blurRad="38100" dist="38100" dir="2700000" algn="tl">
                  <a:srgbClr val="FFFFFF"/>
                </a:outerShdw>
              </a:effectLst>
              <a:latin typeface="Times New Roman" pitchFamily="18" charset="0"/>
              <a:cs typeface="Titr" pitchFamily="2" charset="-78"/>
            </a:endParaRPr>
          </a:p>
        </p:txBody>
      </p:sp>
    </p:spTree>
    <p:extLst>
      <p:ext uri="{BB962C8B-B14F-4D97-AF65-F5344CB8AC3E}">
        <p14:creationId xmlns:p14="http://schemas.microsoft.com/office/powerpoint/2010/main" val="203773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397" y="891993"/>
            <a:ext cx="11294772" cy="5632311"/>
          </a:xfrm>
          <a:prstGeom prst="rect">
            <a:avLst/>
          </a:prstGeom>
        </p:spPr>
        <p:txBody>
          <a:bodyPr wrap="square">
            <a:spAutoFit/>
          </a:bodyPr>
          <a:lstStyle/>
          <a:p>
            <a:pPr algn="justLow" rtl="1">
              <a:lnSpc>
                <a:spcPct val="200000"/>
              </a:lnSpc>
              <a:defRPr/>
            </a:pPr>
            <a:r>
              <a:rPr lang="fa-IR" altLang="en-US" sz="2000" u="sng" dirty="0">
                <a:latin typeface="Times New Roman" panose="02020603050405020304" pitchFamily="18" charset="0"/>
                <a:cs typeface="Titr" panose="00000700000000000000" pitchFamily="2" charset="-78"/>
              </a:rPr>
              <a:t>مدت‌ و شدت‌ تابش‌ نور خورشيد: </a:t>
            </a:r>
            <a:endParaRPr lang="fa-IR" altLang="en-US" sz="2000" u="sng" dirty="0" smtClean="0">
              <a:latin typeface="Times New Roman" panose="02020603050405020304" pitchFamily="18" charset="0"/>
              <a:cs typeface="Titr" panose="00000700000000000000" pitchFamily="2" charset="-78"/>
            </a:endParaRPr>
          </a:p>
          <a:p>
            <a:pPr algn="justLow" rtl="1">
              <a:lnSpc>
                <a:spcPct val="200000"/>
              </a:lnSpc>
              <a:defRPr/>
            </a:pPr>
            <a:r>
              <a:rPr lang="fa-IR" altLang="en-US" sz="2000" dirty="0" smtClean="0">
                <a:latin typeface="Times New Roman" panose="02020603050405020304" pitchFamily="18" charset="0"/>
                <a:cs typeface="Titr" panose="00000700000000000000" pitchFamily="2" charset="-78"/>
              </a:rPr>
              <a:t>مدت‌ </a:t>
            </a:r>
            <a:r>
              <a:rPr lang="fa-IR" altLang="en-US" sz="2000" dirty="0">
                <a:latin typeface="Times New Roman" panose="02020603050405020304" pitchFamily="18" charset="0"/>
                <a:cs typeface="Titr" panose="00000700000000000000" pitchFamily="2" charset="-78"/>
              </a:rPr>
              <a:t>تابش‌ خورشيد و يا زياد بودن‌ ساعات‌ روشنايي‌ روزانه‌ </a:t>
            </a:r>
            <a:r>
              <a:rPr lang="fa-IR" altLang="en-US" sz="2000" dirty="0" smtClean="0">
                <a:latin typeface="Times New Roman" panose="02020603050405020304" pitchFamily="18" charset="0"/>
                <a:cs typeface="Titr" panose="00000700000000000000" pitchFamily="2" charset="-78"/>
              </a:rPr>
              <a:t>از </a:t>
            </a:r>
            <a:r>
              <a:rPr lang="fa-IR" altLang="en-US" sz="2000" dirty="0">
                <a:latin typeface="Times New Roman" panose="02020603050405020304" pitchFamily="18" charset="0"/>
                <a:cs typeface="Titr" panose="00000700000000000000" pitchFamily="2" charset="-78"/>
              </a:rPr>
              <a:t>جمله‌ عواملي‌ هستند كه‌ در افزايش‌ ميزان‌ تبخير و تعرق‌ و يا آب‌ مصرفي‌ گياهان‌ مؤثر مي‌ باشند</a:t>
            </a:r>
            <a:r>
              <a:rPr lang="fa-IR" altLang="en-US" sz="2000" dirty="0" smtClean="0">
                <a:latin typeface="Times New Roman" panose="02020603050405020304" pitchFamily="18" charset="0"/>
                <a:cs typeface="Titr" panose="00000700000000000000" pitchFamily="2" charset="-78"/>
              </a:rPr>
              <a:t>.</a:t>
            </a:r>
          </a:p>
          <a:p>
            <a:pPr algn="justLow" rtl="1">
              <a:lnSpc>
                <a:spcPct val="200000"/>
              </a:lnSpc>
              <a:defRPr/>
            </a:pPr>
            <a:r>
              <a:rPr lang="fa-IR" altLang="en-US" sz="2000" u="sng" dirty="0">
                <a:latin typeface="Times New Roman" panose="02020603050405020304" pitchFamily="18" charset="0"/>
                <a:cs typeface="Titr" panose="00000700000000000000" pitchFamily="2" charset="-78"/>
              </a:rPr>
              <a:t>رطوبت‌ خاك‌: </a:t>
            </a:r>
            <a:endParaRPr lang="fa-IR" altLang="en-US" sz="2000" u="sng" dirty="0" smtClean="0">
              <a:latin typeface="Times New Roman" panose="02020603050405020304" pitchFamily="18" charset="0"/>
              <a:cs typeface="Titr" panose="00000700000000000000" pitchFamily="2" charset="-78"/>
            </a:endParaRPr>
          </a:p>
          <a:p>
            <a:pPr algn="justLow" rtl="1">
              <a:lnSpc>
                <a:spcPct val="200000"/>
              </a:lnSpc>
              <a:defRPr/>
            </a:pPr>
            <a:r>
              <a:rPr lang="fa-IR" altLang="en-US" sz="2000" dirty="0" smtClean="0">
                <a:latin typeface="Times New Roman" panose="02020603050405020304" pitchFamily="18" charset="0"/>
                <a:cs typeface="Titr" panose="00000700000000000000" pitchFamily="2" charset="-78"/>
              </a:rPr>
              <a:t>هنگامي‌ </a:t>
            </a:r>
            <a:r>
              <a:rPr lang="fa-IR" altLang="en-US" sz="2000" dirty="0">
                <a:latin typeface="Times New Roman" panose="02020603050405020304" pitchFamily="18" charset="0"/>
                <a:cs typeface="Titr" panose="00000700000000000000" pitchFamily="2" charset="-78"/>
              </a:rPr>
              <a:t>كه‌ ميزان‌ رطوبت‌ خاك‌ در حد اشباع‌ است‌ مقدار تبخير از سطح‌ خاك‌ حداكثر بوده‌ و معادل‌ تبخيراز سطح‌ آزاد آب‌ است‌. اگر ميزان‌ رطوبت‌ خاك‌ در زير حد ظرفيت‌ زراعي‌ باشد مقدار تبخير خاك‌ كم‌ بوده‌ و حتي‌ مي‌ توان‌ گفت‌ وجود ندارد</a:t>
            </a:r>
            <a:r>
              <a:rPr lang="fa-IR" altLang="en-US" sz="2000" dirty="0" smtClean="0">
                <a:latin typeface="Times New Roman" panose="02020603050405020304" pitchFamily="18" charset="0"/>
                <a:cs typeface="Titr" panose="00000700000000000000" pitchFamily="2" charset="-78"/>
              </a:rPr>
              <a:t>.</a:t>
            </a:r>
          </a:p>
          <a:p>
            <a:pPr algn="justLow" rtl="1">
              <a:lnSpc>
                <a:spcPct val="200000"/>
              </a:lnSpc>
              <a:defRPr/>
            </a:pPr>
            <a:r>
              <a:rPr lang="fa-IR" altLang="en-US" sz="2000" u="sng" dirty="0">
                <a:latin typeface="Times New Roman" panose="02020603050405020304" pitchFamily="18" charset="0"/>
                <a:cs typeface="Titr" panose="00000700000000000000" pitchFamily="2" charset="-78"/>
              </a:rPr>
              <a:t>پوشش‌ گياهي‌: </a:t>
            </a:r>
            <a:endParaRPr lang="fa-IR" altLang="en-US" sz="2000" u="sng" dirty="0" smtClean="0">
              <a:latin typeface="Times New Roman" panose="02020603050405020304" pitchFamily="18" charset="0"/>
              <a:cs typeface="Titr" panose="00000700000000000000" pitchFamily="2" charset="-78"/>
            </a:endParaRPr>
          </a:p>
          <a:p>
            <a:pPr algn="justLow" rtl="1">
              <a:lnSpc>
                <a:spcPct val="200000"/>
              </a:lnSpc>
              <a:defRPr/>
            </a:pPr>
            <a:r>
              <a:rPr lang="fa-IR" altLang="en-US" sz="2000" dirty="0" smtClean="0">
                <a:latin typeface="Times New Roman" panose="02020603050405020304" pitchFamily="18" charset="0"/>
                <a:cs typeface="Titr" panose="00000700000000000000" pitchFamily="2" charset="-78"/>
              </a:rPr>
              <a:t>در </a:t>
            </a:r>
            <a:r>
              <a:rPr lang="fa-IR" altLang="en-US" sz="2000" dirty="0">
                <a:latin typeface="Times New Roman" panose="02020603050405020304" pitchFamily="18" charset="0"/>
                <a:cs typeface="Titr" panose="00000700000000000000" pitchFamily="2" charset="-78"/>
              </a:rPr>
              <a:t>سطح‌ خاك‌ هر چه‌ نسبت‌ پوشش‌ گياه‌ بيشتر باشد نسبت‌ سايه‌ </a:t>
            </a:r>
            <a:r>
              <a:rPr lang="fa-IR" altLang="en-US" sz="2000" dirty="0" smtClean="0">
                <a:latin typeface="Times New Roman" panose="02020603050405020304" pitchFamily="18" charset="0"/>
                <a:cs typeface="Titr" panose="00000700000000000000" pitchFamily="2" charset="-78"/>
              </a:rPr>
              <a:t>افكني به‌ </a:t>
            </a:r>
            <a:r>
              <a:rPr lang="fa-IR" altLang="en-US" sz="2000" dirty="0">
                <a:latin typeface="Times New Roman" panose="02020603050405020304" pitchFamily="18" charset="0"/>
                <a:cs typeface="Titr" panose="00000700000000000000" pitchFamily="2" charset="-78"/>
              </a:rPr>
              <a:t>همان‌ اندازه‌ افزايش‌ يافته‌ و در نتيجه‌ ميزان‌ تبخير كم‌ شده‌ و نياز آبي‌ گياه‌ كاهش‌ مي‌ يابد</a:t>
            </a:r>
            <a:r>
              <a:rPr lang="fa-IR" altLang="en-US" sz="2000" dirty="0" smtClean="0">
                <a:latin typeface="Times New Roman" panose="02020603050405020304" pitchFamily="18" charset="0"/>
                <a:cs typeface="Titr" panose="00000700000000000000" pitchFamily="2" charset="-78"/>
              </a:rPr>
              <a:t>.</a:t>
            </a:r>
            <a:endParaRPr lang="fa-IR" altLang="en-US" sz="2000" dirty="0">
              <a:latin typeface="Times New Roman" panose="02020603050405020304" pitchFamily="18" charset="0"/>
              <a:cs typeface="Titr" panose="00000700000000000000" pitchFamily="2" charset="-78"/>
            </a:endParaRPr>
          </a:p>
        </p:txBody>
      </p:sp>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عوامل موثر بر </a:t>
            </a:r>
            <a:r>
              <a:rPr lang="fa-IR" sz="2800" b="1" dirty="0" smtClean="0">
                <a:effectLst>
                  <a:outerShdw blurRad="38100" dist="38100" dir="2700000" algn="tl">
                    <a:srgbClr val="FFFFFF"/>
                  </a:outerShdw>
                </a:effectLst>
                <a:latin typeface="Times New Roman" pitchFamily="18" charset="0"/>
                <a:cs typeface="Titr" pitchFamily="2" charset="-78"/>
              </a:rPr>
              <a:t>تبخير و تعرق</a:t>
            </a:r>
            <a:endParaRPr lang="en-US" sz="2800" b="1" dirty="0">
              <a:effectLst>
                <a:outerShdw blurRad="38100" dist="38100" dir="2700000" algn="tl">
                  <a:srgbClr val="FFFFFF"/>
                </a:outerShdw>
              </a:effectLst>
              <a:latin typeface="Times New Roman" pitchFamily="18" charset="0"/>
              <a:cs typeface="Titr" pitchFamily="2" charset="-78"/>
            </a:endParaRPr>
          </a:p>
        </p:txBody>
      </p:sp>
    </p:spTree>
    <p:extLst>
      <p:ext uri="{BB962C8B-B14F-4D97-AF65-F5344CB8AC3E}">
        <p14:creationId xmlns:p14="http://schemas.microsoft.com/office/powerpoint/2010/main" val="93357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397" y="891993"/>
            <a:ext cx="11294772" cy="5632311"/>
          </a:xfrm>
          <a:prstGeom prst="rect">
            <a:avLst/>
          </a:prstGeom>
        </p:spPr>
        <p:txBody>
          <a:bodyPr wrap="square">
            <a:spAutoFit/>
          </a:bodyPr>
          <a:lstStyle/>
          <a:p>
            <a:pPr algn="justLow" rtl="1">
              <a:lnSpc>
                <a:spcPct val="200000"/>
              </a:lnSpc>
              <a:defRPr/>
            </a:pPr>
            <a:r>
              <a:rPr lang="fa-IR" altLang="en-US" sz="2000" u="sng" dirty="0">
                <a:latin typeface="Times New Roman" panose="02020603050405020304" pitchFamily="18" charset="0"/>
                <a:cs typeface="Titr" panose="00000700000000000000" pitchFamily="2" charset="-78"/>
              </a:rPr>
              <a:t>عمليات‌ زراعي‌ (شخم‌ زدن‌): </a:t>
            </a:r>
            <a:endParaRPr lang="fa-IR" altLang="en-US" sz="2000" u="sng" dirty="0" smtClean="0">
              <a:latin typeface="Times New Roman" panose="02020603050405020304" pitchFamily="18" charset="0"/>
              <a:cs typeface="Titr" panose="00000700000000000000" pitchFamily="2" charset="-78"/>
            </a:endParaRPr>
          </a:p>
          <a:p>
            <a:pPr algn="justLow" rtl="1">
              <a:lnSpc>
                <a:spcPct val="200000"/>
              </a:lnSpc>
              <a:defRPr/>
            </a:pPr>
            <a:r>
              <a:rPr lang="fa-IR" altLang="en-US" sz="2000" dirty="0" smtClean="0">
                <a:latin typeface="Times New Roman" panose="02020603050405020304" pitchFamily="18" charset="0"/>
                <a:cs typeface="Titr" panose="00000700000000000000" pitchFamily="2" charset="-78"/>
              </a:rPr>
              <a:t>شخم‌ </a:t>
            </a:r>
            <a:r>
              <a:rPr lang="fa-IR" altLang="en-US" sz="2000" dirty="0">
                <a:latin typeface="Times New Roman" panose="02020603050405020304" pitchFamily="18" charset="0"/>
                <a:cs typeface="Titr" panose="00000700000000000000" pitchFamily="2" charset="-78"/>
              </a:rPr>
              <a:t>زدن‌ سطح‌ خاك‌ باعث‌ افزايش‌ ميزان‌ تبخير شده‌ و آب‌ مصرفي‌ گياه‌ افزايش‌ مي‌ يابد</a:t>
            </a:r>
            <a:r>
              <a:rPr lang="fa-IR" altLang="en-US" sz="2000" dirty="0" smtClean="0">
                <a:latin typeface="Times New Roman" panose="02020603050405020304" pitchFamily="18" charset="0"/>
                <a:cs typeface="Titr" panose="00000700000000000000" pitchFamily="2" charset="-78"/>
              </a:rPr>
              <a:t>.</a:t>
            </a:r>
          </a:p>
          <a:p>
            <a:pPr algn="justLow" rtl="1">
              <a:lnSpc>
                <a:spcPct val="200000"/>
              </a:lnSpc>
              <a:defRPr/>
            </a:pPr>
            <a:r>
              <a:rPr lang="fa-IR" altLang="en-US" sz="2000" u="sng" dirty="0">
                <a:latin typeface="Times New Roman" panose="02020603050405020304" pitchFamily="18" charset="0"/>
                <a:cs typeface="Titr" panose="00000700000000000000" pitchFamily="2" charset="-78"/>
              </a:rPr>
              <a:t>عوامل‌ مربوط به گياه‌:</a:t>
            </a:r>
          </a:p>
          <a:p>
            <a:pPr algn="justLow" rtl="1">
              <a:lnSpc>
                <a:spcPct val="200000"/>
              </a:lnSpc>
              <a:defRPr/>
            </a:pPr>
            <a:r>
              <a:rPr lang="fa-IR" altLang="en-US" sz="2000" dirty="0">
                <a:latin typeface="Times New Roman" panose="02020603050405020304" pitchFamily="18" charset="0"/>
                <a:cs typeface="Titr" panose="00000700000000000000" pitchFamily="2" charset="-78"/>
              </a:rPr>
              <a:t>ميزان‌ تعرق‌ گياهان‌ بستگي‌ به‌ وسعت‌ برگها و تعداد روزنه‌ ها در واحد سطح‌ برگها داشته‌ و نسبت‌ به‌ نوع‌ گياه‌ تغيير مي‌ كند. </a:t>
            </a:r>
            <a:endParaRPr lang="fa-IR" altLang="en-US" sz="2000" dirty="0" smtClean="0">
              <a:latin typeface="Times New Roman" panose="02020603050405020304" pitchFamily="18" charset="0"/>
              <a:cs typeface="Titr" panose="00000700000000000000" pitchFamily="2" charset="-78"/>
            </a:endParaRPr>
          </a:p>
          <a:p>
            <a:pPr algn="justLow" rtl="1">
              <a:lnSpc>
                <a:spcPct val="200000"/>
              </a:lnSpc>
              <a:defRPr/>
            </a:pPr>
            <a:r>
              <a:rPr lang="fa-IR" altLang="en-US" sz="2000" u="sng" dirty="0" smtClean="0">
                <a:latin typeface="Times New Roman" panose="02020603050405020304" pitchFamily="18" charset="0"/>
                <a:cs typeface="Titr" panose="00000700000000000000" pitchFamily="2" charset="-78"/>
              </a:rPr>
              <a:t>مرحله رشد گیاه:</a:t>
            </a:r>
          </a:p>
          <a:p>
            <a:pPr algn="justLow" rtl="1">
              <a:lnSpc>
                <a:spcPct val="200000"/>
              </a:lnSpc>
              <a:defRPr/>
            </a:pPr>
            <a:r>
              <a:rPr lang="fa-IR" altLang="en-US" sz="2000" dirty="0" smtClean="0">
                <a:latin typeface="Times New Roman" panose="02020603050405020304" pitchFamily="18" charset="0"/>
                <a:cs typeface="Titr" panose="00000700000000000000" pitchFamily="2" charset="-78"/>
              </a:rPr>
              <a:t>تعرق گیاه در </a:t>
            </a:r>
            <a:r>
              <a:rPr lang="fa-IR" altLang="en-US" sz="2000" dirty="0">
                <a:latin typeface="Times New Roman" panose="02020603050405020304" pitchFamily="18" charset="0"/>
                <a:cs typeface="Titr" panose="00000700000000000000" pitchFamily="2" charset="-78"/>
              </a:rPr>
              <a:t>مرحله‌ توسعه‌ ريشه‌ ها و در شروع‌ رشد سبزينه‌ اي‌ خيلي‌ كم‌ بوده‌ و قسمت‌ اعظم‌ </a:t>
            </a:r>
            <a:r>
              <a:rPr lang="fa-IR" altLang="en-US" sz="2000" dirty="0" smtClean="0">
                <a:latin typeface="Times New Roman" panose="02020603050405020304" pitchFamily="18" charset="0"/>
                <a:cs typeface="Titr" panose="00000700000000000000" pitchFamily="2" charset="-78"/>
              </a:rPr>
              <a:t>تبخیر-تعرق را </a:t>
            </a:r>
            <a:r>
              <a:rPr lang="fa-IR" altLang="en-US" sz="2000" dirty="0">
                <a:latin typeface="Times New Roman" panose="02020603050405020304" pitchFamily="18" charset="0"/>
                <a:cs typeface="Titr" panose="00000700000000000000" pitchFamily="2" charset="-78"/>
              </a:rPr>
              <a:t>ميزان‌ </a:t>
            </a:r>
            <a:r>
              <a:rPr lang="fa-IR" altLang="en-US" sz="2000" dirty="0" smtClean="0">
                <a:latin typeface="Times New Roman" panose="02020603050405020304" pitchFamily="18" charset="0"/>
                <a:cs typeface="Titr" panose="00000700000000000000" pitchFamily="2" charset="-78"/>
              </a:rPr>
              <a:t>تبخير از </a:t>
            </a:r>
            <a:r>
              <a:rPr lang="fa-IR" altLang="en-US" sz="2000" dirty="0">
                <a:latin typeface="Times New Roman" panose="02020603050405020304" pitchFamily="18" charset="0"/>
                <a:cs typeface="Titr" panose="00000700000000000000" pitchFamily="2" charset="-78"/>
              </a:rPr>
              <a:t>سطح‌ خاك‌ تشكيل‌ </a:t>
            </a:r>
            <a:r>
              <a:rPr lang="fa-IR" altLang="en-US" sz="2000" dirty="0" smtClean="0">
                <a:latin typeface="Times New Roman" panose="02020603050405020304" pitchFamily="18" charset="0"/>
                <a:cs typeface="Titr" panose="00000700000000000000" pitchFamily="2" charset="-78"/>
              </a:rPr>
              <a:t>مي‌دهد. </a:t>
            </a:r>
            <a:r>
              <a:rPr lang="fa-IR" altLang="en-US" sz="2000" dirty="0">
                <a:latin typeface="Times New Roman" panose="02020603050405020304" pitchFamily="18" charset="0"/>
                <a:cs typeface="Titr" panose="00000700000000000000" pitchFamily="2" charset="-78"/>
              </a:rPr>
              <a:t>ميزان‌ آب‌ مصرفي‌ گياه‌ تا اوايل‌ مرحله‌ گل‌ دادن‌ رفته‌ رفته‌ افزايش‌ يافته‌ و در اواسط‌ مرحله‌ گل‌ دهي‌ به‌ حداكثر مي‌ رسد. سپس‌ تا مرحله‌ برداشت‌، آب‌ مصرفي‌ گياهان‌ رفته‌ رفته‌ كاهش‌ مي‌ يابد.</a:t>
            </a:r>
          </a:p>
          <a:p>
            <a:pPr algn="justLow" rtl="1">
              <a:lnSpc>
                <a:spcPct val="200000"/>
              </a:lnSpc>
              <a:defRPr/>
            </a:pPr>
            <a:endParaRPr lang="fa-IR" altLang="en-US" sz="2000" dirty="0">
              <a:latin typeface="Times New Roman" panose="02020603050405020304" pitchFamily="18" charset="0"/>
              <a:cs typeface="Titr" panose="00000700000000000000" pitchFamily="2" charset="-78"/>
            </a:endParaRPr>
          </a:p>
        </p:txBody>
      </p:sp>
      <p:grpSp>
        <p:nvGrpSpPr>
          <p:cNvPr id="3" name="Group 32"/>
          <p:cNvGrpSpPr>
            <a:grpSpLocks/>
          </p:cNvGrpSpPr>
          <p:nvPr/>
        </p:nvGrpSpPr>
        <p:grpSpPr bwMode="auto">
          <a:xfrm>
            <a:off x="2351088" y="164905"/>
            <a:ext cx="7489825" cy="704850"/>
            <a:chOff x="1728" y="1920"/>
            <a:chExt cx="3264" cy="866"/>
          </a:xfrm>
        </p:grpSpPr>
        <p:sp>
          <p:nvSpPr>
            <p:cNvPr id="4" name="AutoShape 33"/>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rtl="1" eaLnBrk="1" hangingPunct="1">
                <a:spcBef>
                  <a:spcPct val="0"/>
                </a:spcBef>
                <a:buFontTx/>
                <a:buNone/>
              </a:pPr>
              <a:endParaRPr lang="en-US" altLang="en-US" sz="1800"/>
            </a:p>
          </p:txBody>
        </p:sp>
        <p:sp>
          <p:nvSpPr>
            <p:cNvPr id="5"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6" name="Text Box 35"/>
          <p:cNvSpPr txBox="1">
            <a:spLocks noChangeArrowheads="1"/>
          </p:cNvSpPr>
          <p:nvPr/>
        </p:nvSpPr>
        <p:spPr bwMode="gray">
          <a:xfrm>
            <a:off x="2736850" y="298255"/>
            <a:ext cx="6718300" cy="523220"/>
          </a:xfrm>
          <a:prstGeom prst="rect">
            <a:avLst/>
          </a:prstGeom>
          <a:noFill/>
          <a:ln w="9525" algn="ctr">
            <a:noFill/>
            <a:miter lim="800000"/>
            <a:headEnd/>
            <a:tailEnd/>
          </a:ln>
        </p:spPr>
        <p:txBody>
          <a:bodyPr>
            <a:spAutoFit/>
          </a:bodyPr>
          <a:lstStyle/>
          <a:p>
            <a:pPr algn="ctr" rtl="1">
              <a:defRPr/>
            </a:pPr>
            <a:r>
              <a:rPr lang="fa-IR" sz="2800" b="1" dirty="0">
                <a:effectLst>
                  <a:outerShdw blurRad="38100" dist="38100" dir="2700000" algn="tl">
                    <a:srgbClr val="FFFFFF"/>
                  </a:outerShdw>
                </a:effectLst>
                <a:latin typeface="Times New Roman" pitchFamily="18" charset="0"/>
                <a:cs typeface="Titr" pitchFamily="2" charset="-78"/>
              </a:rPr>
              <a:t>عوامل موثر بر </a:t>
            </a:r>
            <a:r>
              <a:rPr lang="fa-IR" sz="2800" b="1" dirty="0" smtClean="0">
                <a:effectLst>
                  <a:outerShdw blurRad="38100" dist="38100" dir="2700000" algn="tl">
                    <a:srgbClr val="FFFFFF"/>
                  </a:outerShdw>
                </a:effectLst>
                <a:latin typeface="Times New Roman" pitchFamily="18" charset="0"/>
                <a:cs typeface="Titr" pitchFamily="2" charset="-78"/>
              </a:rPr>
              <a:t>تبخير و تعرق</a:t>
            </a:r>
            <a:endParaRPr lang="en-US" sz="2800" b="1" dirty="0">
              <a:effectLst>
                <a:outerShdw blurRad="38100" dist="38100" dir="2700000" algn="tl">
                  <a:srgbClr val="FFFFFF"/>
                </a:outerShdw>
              </a:effectLst>
              <a:latin typeface="Times New Roman" pitchFamily="18" charset="0"/>
              <a:cs typeface="Titr" pitchFamily="2" charset="-78"/>
            </a:endParaRPr>
          </a:p>
        </p:txBody>
      </p:sp>
    </p:spTree>
    <p:extLst>
      <p:ext uri="{BB962C8B-B14F-4D97-AF65-F5344CB8AC3E}">
        <p14:creationId xmlns:p14="http://schemas.microsoft.com/office/powerpoint/2010/main" val="273352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BE57A2-D666-4652-B423-3EEF5C79D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brainstorming presentation</Template>
  <TotalTime>0</TotalTime>
  <Words>2529</Words>
  <Application>Microsoft Office PowerPoint</Application>
  <PresentationFormat>Widescreen</PresentationFormat>
  <Paragraphs>251</Paragraphs>
  <Slides>34</Slides>
  <Notes>1</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52" baseType="lpstr">
      <vt:lpstr>Arial</vt:lpstr>
      <vt:lpstr>B Homa</vt:lpstr>
      <vt:lpstr>B Nazanin</vt:lpstr>
      <vt:lpstr>B Titr</vt:lpstr>
      <vt:lpstr>Calibri</vt:lpstr>
      <vt:lpstr>Century Gothic</vt:lpstr>
      <vt:lpstr>Comic Sans MS</vt:lpstr>
      <vt:lpstr>Garamond</vt:lpstr>
      <vt:lpstr>Majalla UI</vt:lpstr>
      <vt:lpstr>Nazanin</vt:lpstr>
      <vt:lpstr>Palatino Linotype</vt:lpstr>
      <vt:lpstr>Times New Roman</vt:lpstr>
      <vt:lpstr>Titr</vt:lpstr>
      <vt:lpstr>WingDings</vt:lpstr>
      <vt:lpstr>WingDings</vt:lpstr>
      <vt:lpstr>Wingdings 2</vt:lpstr>
      <vt:lpstr>Presentation on brainstorming</vt:lpstr>
      <vt:lpstr>Equation</vt:lpstr>
      <vt:lpstr>فصل هفتم: تبخیر و تعرق</vt:lpstr>
      <vt:lpstr>تبخیر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2017-04-29T07:15:06Z</dcterms:created>
  <dcterms:modified xsi:type="dcterms:W3CDTF">2017-05-08T10:24:14Z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ies>
</file>